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3">
  <p:sldMasterIdLst>
    <p:sldMasterId id="2147483698" r:id="rId1"/>
  </p:sldMasterIdLst>
  <p:notesMasterIdLst>
    <p:notesMasterId r:id="rId24"/>
  </p:notesMasterIdLst>
  <p:handoutMasterIdLst>
    <p:handoutMasterId r:id="rId25"/>
  </p:handoutMasterIdLst>
  <p:sldIdLst>
    <p:sldId id="432" r:id="rId2"/>
    <p:sldId id="544" r:id="rId3"/>
    <p:sldId id="545" r:id="rId4"/>
    <p:sldId id="546" r:id="rId5"/>
    <p:sldId id="547" r:id="rId6"/>
    <p:sldId id="523" r:id="rId7"/>
    <p:sldId id="549" r:id="rId8"/>
    <p:sldId id="550" r:id="rId9"/>
    <p:sldId id="551" r:id="rId10"/>
    <p:sldId id="530" r:id="rId11"/>
    <p:sldId id="552" r:id="rId12"/>
    <p:sldId id="553" r:id="rId13"/>
    <p:sldId id="554" r:id="rId14"/>
    <p:sldId id="555" r:id="rId15"/>
    <p:sldId id="556" r:id="rId16"/>
    <p:sldId id="557" r:id="rId17"/>
    <p:sldId id="560" r:id="rId18"/>
    <p:sldId id="561" r:id="rId19"/>
    <p:sldId id="562" r:id="rId20"/>
    <p:sldId id="564" r:id="rId21"/>
    <p:sldId id="565" r:id="rId22"/>
    <p:sldId id="517" r:id="rId23"/>
  </p:sldIdLst>
  <p:sldSz cx="9144000" cy="5715000" type="screen16x10"/>
  <p:notesSz cx="6858000" cy="9144000"/>
  <p:defaultTextStyle>
    <a:defPPr>
      <a:defRPr lang="ru-RU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itchFamily="34" charset="0"/>
        <a:ea typeface="+mn-ea"/>
        <a:cs typeface="+mn-cs"/>
        <a:sym typeface="Calibri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itchFamily="34" charset="0"/>
        <a:ea typeface="+mn-ea"/>
        <a:cs typeface="+mn-cs"/>
        <a:sym typeface="Calibri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itchFamily="34" charset="0"/>
        <a:ea typeface="+mn-ea"/>
        <a:cs typeface="+mn-cs"/>
        <a:sym typeface="Calibri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itchFamily="34" charset="0"/>
        <a:ea typeface="+mn-ea"/>
        <a:cs typeface="+mn-cs"/>
        <a:sym typeface="Calibri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itchFamily="34" charset="0"/>
        <a:ea typeface="+mn-ea"/>
        <a:cs typeface="+mn-cs"/>
        <a:sym typeface="Calibri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itchFamily="34" charset="0"/>
        <a:ea typeface="+mn-ea"/>
        <a:cs typeface="+mn-cs"/>
        <a:sym typeface="Calibri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itchFamily="34" charset="0"/>
        <a:ea typeface="+mn-ea"/>
        <a:cs typeface="+mn-cs"/>
        <a:sym typeface="Calibri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itchFamily="34" charset="0"/>
        <a:ea typeface="+mn-ea"/>
        <a:cs typeface="+mn-cs"/>
        <a:sym typeface="Calibri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itchFamily="34" charset="0"/>
        <a:ea typeface="+mn-ea"/>
        <a:cs typeface="+mn-cs"/>
        <a:sym typeface="Calibri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80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642D"/>
    <a:srgbClr val="990033"/>
    <a:srgbClr val="99CC00"/>
    <a:srgbClr val="FFC000"/>
    <a:srgbClr val="000000"/>
    <a:srgbClr val="22974F"/>
    <a:srgbClr val="00A4DB"/>
    <a:srgbClr val="7E398B"/>
    <a:srgbClr val="F69200"/>
    <a:srgbClr val="42424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6098" autoAdjust="0"/>
    <p:restoredTop sz="86448" autoAdjust="0"/>
  </p:normalViewPr>
  <p:slideViewPr>
    <p:cSldViewPr snapToGrid="0" snapToObjects="1">
      <p:cViewPr varScale="1">
        <p:scale>
          <a:sx n="137" d="100"/>
          <a:sy n="137" d="100"/>
        </p:scale>
        <p:origin x="-768" y="-90"/>
      </p:cViewPr>
      <p:guideLst>
        <p:guide orient="horz" pos="1620"/>
        <p:guide orient="horz" pos="180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napToObjects="1">
      <p:cViewPr varScale="1">
        <p:scale>
          <a:sx n="85" d="100"/>
          <a:sy n="85" d="100"/>
        </p:scale>
        <p:origin x="3804" y="96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39388D-A19E-43A3-BB0D-3F90277FAB1B}" type="doc">
      <dgm:prSet loTypeId="urn:microsoft.com/office/officeart/2008/layout/VerticalCurvedList" loCatId="list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07B5CE7E-811C-455F-BC8C-63B40AB0CA6B}">
      <dgm:prSet phldrT="[Текст]" custT="1"/>
      <dgm:spPr/>
      <dgm:t>
        <a:bodyPr/>
        <a:lstStyle/>
        <a:p>
          <a:r>
            <a:rPr lang="ru-RU" sz="1800" b="1" dirty="0" smtClean="0">
              <a:latin typeface="Fedra Sans Pro"/>
            </a:rPr>
            <a:t>ДОО посещает 608 воспитанников</a:t>
          </a:r>
          <a:endParaRPr lang="ru-RU" sz="1800" dirty="0"/>
        </a:p>
      </dgm:t>
    </dgm:pt>
    <dgm:pt modelId="{6265C408-FAF0-4BFB-BAB9-19CBE7C9F3FA}" type="parTrans" cxnId="{61D4501A-7C60-4B05-827D-9A49AD475F21}">
      <dgm:prSet/>
      <dgm:spPr/>
      <dgm:t>
        <a:bodyPr/>
        <a:lstStyle/>
        <a:p>
          <a:endParaRPr lang="ru-RU"/>
        </a:p>
      </dgm:t>
    </dgm:pt>
    <dgm:pt modelId="{F4C0EC84-5E80-40CB-8265-39F0B6C0C65B}" type="sibTrans" cxnId="{61D4501A-7C60-4B05-827D-9A49AD475F21}">
      <dgm:prSet/>
      <dgm:spPr/>
      <dgm:t>
        <a:bodyPr/>
        <a:lstStyle/>
        <a:p>
          <a:endParaRPr lang="ru-RU"/>
        </a:p>
      </dgm:t>
    </dgm:pt>
    <dgm:pt modelId="{FAEDC3F6-3D0E-49B2-AD92-91C9818928D0}">
      <dgm:prSet phldrT="[Текст]" custT="1"/>
      <dgm:spPr/>
      <dgm:t>
        <a:bodyPr/>
        <a:lstStyle/>
        <a:p>
          <a:r>
            <a:rPr lang="ru-RU" sz="2000" b="1" dirty="0" smtClean="0">
              <a:latin typeface="Fedra Sans Pro"/>
            </a:rPr>
            <a:t>500 семей воспитанников</a:t>
          </a:r>
          <a:endParaRPr lang="ru-RU" sz="2000" dirty="0"/>
        </a:p>
      </dgm:t>
    </dgm:pt>
    <dgm:pt modelId="{078F457E-3835-4FAC-A43D-5C889F8BD109}" type="parTrans" cxnId="{D14C764D-BC8E-4384-9AA7-62789ED65E39}">
      <dgm:prSet/>
      <dgm:spPr/>
      <dgm:t>
        <a:bodyPr/>
        <a:lstStyle/>
        <a:p>
          <a:endParaRPr lang="ru-RU"/>
        </a:p>
      </dgm:t>
    </dgm:pt>
    <dgm:pt modelId="{339C7131-969E-4BC1-B1A8-BFD39F3FFECF}" type="sibTrans" cxnId="{D14C764D-BC8E-4384-9AA7-62789ED65E39}">
      <dgm:prSet/>
      <dgm:spPr/>
      <dgm:t>
        <a:bodyPr/>
        <a:lstStyle/>
        <a:p>
          <a:endParaRPr lang="ru-RU"/>
        </a:p>
      </dgm:t>
    </dgm:pt>
    <dgm:pt modelId="{834BE904-C47F-4A68-B6F9-80009442A5C6}">
      <dgm:prSet custT="1"/>
      <dgm:spPr/>
      <dgm:t>
        <a:bodyPr/>
        <a:lstStyle/>
        <a:p>
          <a:r>
            <a:rPr lang="ru-RU" sz="1200" b="1" dirty="0" smtClean="0">
              <a:latin typeface="Fedra Sans Pro"/>
              <a:cs typeface="Times New Roman" pitchFamily="18" charset="0"/>
            </a:rPr>
            <a:t>25 групповых помещений, 2 спортивных зала, 2 музыкальных зала, зимний сад, игровой центр «Моя безопасность» Практико-познавательный центр «Школа познавательных наук»</a:t>
          </a:r>
        </a:p>
      </dgm:t>
    </dgm:pt>
    <dgm:pt modelId="{BBD9C0E3-45F4-4E41-9044-277826D65BE3}" type="parTrans" cxnId="{D0942D86-63E9-444F-B125-FDD2006B0CC6}">
      <dgm:prSet/>
      <dgm:spPr/>
      <dgm:t>
        <a:bodyPr/>
        <a:lstStyle/>
        <a:p>
          <a:endParaRPr lang="ru-RU"/>
        </a:p>
      </dgm:t>
    </dgm:pt>
    <dgm:pt modelId="{8C04E042-E02E-442A-B922-F946442D9938}" type="sibTrans" cxnId="{D0942D86-63E9-444F-B125-FDD2006B0CC6}">
      <dgm:prSet/>
      <dgm:spPr/>
      <dgm:t>
        <a:bodyPr/>
        <a:lstStyle/>
        <a:p>
          <a:endParaRPr lang="ru-RU"/>
        </a:p>
      </dgm:t>
    </dgm:pt>
    <dgm:pt modelId="{32CC4B3E-6252-4802-AAD9-32CC7847757B}">
      <dgm:prSet custT="1"/>
      <dgm:spPr/>
      <dgm:t>
        <a:bodyPr/>
        <a:lstStyle/>
        <a:p>
          <a:r>
            <a:rPr lang="ru-RU" sz="1200" b="1" dirty="0" smtClean="0">
              <a:latin typeface="Fedra Sans Pro"/>
              <a:cs typeface="Times New Roman" pitchFamily="18" charset="0"/>
            </a:rPr>
            <a:t>Финансирование и оснащенность учреждения (игровое и методическое оборудование,  в наличии мобильный компьютерный класс, видеотехника, интерактивное оборудование)</a:t>
          </a:r>
          <a:endParaRPr lang="ru-RU" sz="1200" dirty="0"/>
        </a:p>
      </dgm:t>
    </dgm:pt>
    <dgm:pt modelId="{BB447591-FB58-4556-B396-1BB7E0562E3C}" type="parTrans" cxnId="{9CD29018-141B-413A-AFCA-A532A084CC5C}">
      <dgm:prSet/>
      <dgm:spPr/>
      <dgm:t>
        <a:bodyPr/>
        <a:lstStyle/>
        <a:p>
          <a:endParaRPr lang="ru-RU"/>
        </a:p>
      </dgm:t>
    </dgm:pt>
    <dgm:pt modelId="{678E025E-A637-4D50-9AFD-9E598929A1E8}" type="sibTrans" cxnId="{9CD29018-141B-413A-AFCA-A532A084CC5C}">
      <dgm:prSet/>
      <dgm:spPr/>
      <dgm:t>
        <a:bodyPr/>
        <a:lstStyle/>
        <a:p>
          <a:endParaRPr lang="ru-RU"/>
        </a:p>
      </dgm:t>
    </dgm:pt>
    <dgm:pt modelId="{D7AC0F80-0310-4C3E-9F9D-27F72C35E767}">
      <dgm:prSet custT="1"/>
      <dgm:spPr/>
      <dgm:t>
        <a:bodyPr/>
        <a:lstStyle/>
        <a:p>
          <a:r>
            <a:rPr lang="ru-RU" sz="1600" b="1" dirty="0" smtClean="0">
              <a:latin typeface="Fedra Sans Pro"/>
              <a:cs typeface="Times New Roman" pitchFamily="18" charset="0"/>
            </a:rPr>
            <a:t>140 сотрудников (60 квалифицированных педагогов, специалистов)</a:t>
          </a:r>
          <a:endParaRPr lang="ru-RU" sz="1600" dirty="0"/>
        </a:p>
      </dgm:t>
    </dgm:pt>
    <dgm:pt modelId="{147F4913-90A2-443F-991F-2DAAE9D90CD2}" type="parTrans" cxnId="{2A364E20-66F0-4FE4-89D5-D0AC1119E11B}">
      <dgm:prSet/>
      <dgm:spPr/>
      <dgm:t>
        <a:bodyPr/>
        <a:lstStyle/>
        <a:p>
          <a:endParaRPr lang="ru-RU"/>
        </a:p>
      </dgm:t>
    </dgm:pt>
    <dgm:pt modelId="{62A231F6-2B8F-4228-B9F4-BF53100C6C87}" type="sibTrans" cxnId="{2A364E20-66F0-4FE4-89D5-D0AC1119E11B}">
      <dgm:prSet/>
      <dgm:spPr/>
      <dgm:t>
        <a:bodyPr/>
        <a:lstStyle/>
        <a:p>
          <a:endParaRPr lang="ru-RU"/>
        </a:p>
      </dgm:t>
    </dgm:pt>
    <dgm:pt modelId="{23689E40-DD70-4B1A-AAA9-EE9D0D4E1C7E}">
      <dgm:prSet custT="1"/>
      <dgm:spPr/>
      <dgm:t>
        <a:bodyPr/>
        <a:lstStyle/>
        <a:p>
          <a:r>
            <a:rPr lang="ru-RU" sz="1200" b="1" dirty="0" smtClean="0">
              <a:latin typeface="Fedra Sans Pro"/>
              <a:cs typeface="Times New Roman" pitchFamily="18" charset="0"/>
            </a:rPr>
            <a:t>Материальная база для :  развития игровой, исследовательской, проектной, познавательной деятельности, поддержки индивидуальности и инициативы детей</a:t>
          </a:r>
          <a:endParaRPr lang="ru-RU" sz="1200" dirty="0"/>
        </a:p>
      </dgm:t>
    </dgm:pt>
    <dgm:pt modelId="{B007A8FF-C199-4D5D-8CF5-C53D1EDF5646}" type="parTrans" cxnId="{984B7425-8FB5-4000-B537-9412C07F2EDD}">
      <dgm:prSet/>
      <dgm:spPr/>
      <dgm:t>
        <a:bodyPr/>
        <a:lstStyle/>
        <a:p>
          <a:endParaRPr lang="ru-RU"/>
        </a:p>
      </dgm:t>
    </dgm:pt>
    <dgm:pt modelId="{1DFD2C3A-449F-4C86-99DE-FB9F3FAFA8DF}" type="sibTrans" cxnId="{984B7425-8FB5-4000-B537-9412C07F2EDD}">
      <dgm:prSet/>
      <dgm:spPr/>
      <dgm:t>
        <a:bodyPr/>
        <a:lstStyle/>
        <a:p>
          <a:endParaRPr lang="ru-RU"/>
        </a:p>
      </dgm:t>
    </dgm:pt>
    <dgm:pt modelId="{0ECDA49A-5780-4D84-8756-2563966A229C}" type="pres">
      <dgm:prSet presAssocID="{6939388D-A19E-43A3-BB0D-3F90277FAB1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B0732DDB-3C4D-4F66-972D-2B72317B4858}" type="pres">
      <dgm:prSet presAssocID="{6939388D-A19E-43A3-BB0D-3F90277FAB1B}" presName="Name1" presStyleCnt="0"/>
      <dgm:spPr/>
    </dgm:pt>
    <dgm:pt modelId="{94FB271F-BAFE-4179-A6FA-56824A6ECAB0}" type="pres">
      <dgm:prSet presAssocID="{6939388D-A19E-43A3-BB0D-3F90277FAB1B}" presName="cycle" presStyleCnt="0"/>
      <dgm:spPr/>
    </dgm:pt>
    <dgm:pt modelId="{7C2869B9-B872-4240-A1C4-50C46DE991CE}" type="pres">
      <dgm:prSet presAssocID="{6939388D-A19E-43A3-BB0D-3F90277FAB1B}" presName="srcNode" presStyleLbl="node1" presStyleIdx="0" presStyleCnt="6"/>
      <dgm:spPr/>
    </dgm:pt>
    <dgm:pt modelId="{76C1397F-DCE9-4F5E-814D-7C9A2595D09C}" type="pres">
      <dgm:prSet presAssocID="{6939388D-A19E-43A3-BB0D-3F90277FAB1B}" presName="conn" presStyleLbl="parChTrans1D2" presStyleIdx="0" presStyleCnt="1"/>
      <dgm:spPr/>
      <dgm:t>
        <a:bodyPr/>
        <a:lstStyle/>
        <a:p>
          <a:endParaRPr lang="ru-RU"/>
        </a:p>
      </dgm:t>
    </dgm:pt>
    <dgm:pt modelId="{91993C4E-2C95-4EE6-A2AD-678907BE1448}" type="pres">
      <dgm:prSet presAssocID="{6939388D-A19E-43A3-BB0D-3F90277FAB1B}" presName="extraNode" presStyleLbl="node1" presStyleIdx="0" presStyleCnt="6"/>
      <dgm:spPr/>
    </dgm:pt>
    <dgm:pt modelId="{2964AD92-7AAE-4758-AFFE-CEE3994A2F52}" type="pres">
      <dgm:prSet presAssocID="{6939388D-A19E-43A3-BB0D-3F90277FAB1B}" presName="dstNode" presStyleLbl="node1" presStyleIdx="0" presStyleCnt="6"/>
      <dgm:spPr/>
    </dgm:pt>
    <dgm:pt modelId="{57DA370B-9322-4905-AECD-932C65C0FD59}" type="pres">
      <dgm:prSet presAssocID="{07B5CE7E-811C-455F-BC8C-63B40AB0CA6B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723D4D-5102-4EFC-8C46-579940D69581}" type="pres">
      <dgm:prSet presAssocID="{07B5CE7E-811C-455F-BC8C-63B40AB0CA6B}" presName="accent_1" presStyleCnt="0"/>
      <dgm:spPr/>
    </dgm:pt>
    <dgm:pt modelId="{D9A5F68A-3762-4C8E-A646-A9FCB98752EB}" type="pres">
      <dgm:prSet presAssocID="{07B5CE7E-811C-455F-BC8C-63B40AB0CA6B}" presName="accentRepeatNode" presStyleLbl="solidFgAcc1" presStyleIdx="0" presStyleCnt="6"/>
      <dgm:spPr/>
    </dgm:pt>
    <dgm:pt modelId="{5C3A19AA-6658-4A0D-B350-50856E74FEC1}" type="pres">
      <dgm:prSet presAssocID="{FAEDC3F6-3D0E-49B2-AD92-91C9818928D0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7B431B-A235-4A85-B3AB-B136B71482F1}" type="pres">
      <dgm:prSet presAssocID="{FAEDC3F6-3D0E-49B2-AD92-91C9818928D0}" presName="accent_2" presStyleCnt="0"/>
      <dgm:spPr/>
    </dgm:pt>
    <dgm:pt modelId="{53AE9209-A1A4-4934-AA26-DF8411156F59}" type="pres">
      <dgm:prSet presAssocID="{FAEDC3F6-3D0E-49B2-AD92-91C9818928D0}" presName="accentRepeatNode" presStyleLbl="solidFgAcc1" presStyleIdx="1" presStyleCnt="6"/>
      <dgm:spPr/>
    </dgm:pt>
    <dgm:pt modelId="{7736CFEB-1DBB-4D12-A2AF-5996369D2C11}" type="pres">
      <dgm:prSet presAssocID="{32CC4B3E-6252-4802-AAD9-32CC7847757B}" presName="text_3" presStyleLbl="node1" presStyleIdx="2" presStyleCnt="6" custScaleX="100330" custScaleY="147953" custLinFactY="101570" custLinFactNeighborX="-884" custLinFactNeighborY="2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253D3D-A86F-4189-AD8F-6140D40CE1B9}" type="pres">
      <dgm:prSet presAssocID="{32CC4B3E-6252-4802-AAD9-32CC7847757B}" presName="accent_3" presStyleCnt="0"/>
      <dgm:spPr/>
    </dgm:pt>
    <dgm:pt modelId="{9D2A90A0-CFB1-427C-9499-313C38D550AB}" type="pres">
      <dgm:prSet presAssocID="{32CC4B3E-6252-4802-AAD9-32CC7847757B}" presName="accentRepeatNode" presStyleLbl="solidFgAcc1" presStyleIdx="2" presStyleCnt="6"/>
      <dgm:spPr/>
    </dgm:pt>
    <dgm:pt modelId="{BF2CDAB1-5A38-4B25-8F61-4FBCED0D4784}" type="pres">
      <dgm:prSet presAssocID="{834BE904-C47F-4A68-B6F9-80009442A5C6}" presName="text_4" presStyleLbl="node1" presStyleIdx="3" presStyleCnt="6" custScaleX="93877" custScaleY="154836" custLinFactY="-60289" custLinFactNeighborX="3094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08D577-BB16-4989-A475-0769C49551AE}" type="pres">
      <dgm:prSet presAssocID="{834BE904-C47F-4A68-B6F9-80009442A5C6}" presName="accent_4" presStyleCnt="0"/>
      <dgm:spPr/>
    </dgm:pt>
    <dgm:pt modelId="{CB78968F-2B01-4C3B-B3D1-85BF6B92F25E}" type="pres">
      <dgm:prSet presAssocID="{834BE904-C47F-4A68-B6F9-80009442A5C6}" presName="accentRepeatNode" presStyleLbl="solidFgAcc1" presStyleIdx="3" presStyleCnt="6"/>
      <dgm:spPr/>
    </dgm:pt>
    <dgm:pt modelId="{330DFB10-0EA9-42ED-89EC-12DFD1DA359F}" type="pres">
      <dgm:prSet presAssocID="{D7AC0F80-0310-4C3E-9F9D-27F72C35E767}" presName="text_5" presStyleLbl="node1" presStyleIdx="4" presStyleCnt="6" custScaleX="91571" custLinFactY="-56754" custLinFactNeighborX="3676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F1DFCC-BF28-46D8-AC74-826F9FC79ECC}" type="pres">
      <dgm:prSet presAssocID="{D7AC0F80-0310-4C3E-9F9D-27F72C35E767}" presName="accent_5" presStyleCnt="0"/>
      <dgm:spPr/>
    </dgm:pt>
    <dgm:pt modelId="{73065256-5B24-4393-ACFF-D3566F37235A}" type="pres">
      <dgm:prSet presAssocID="{D7AC0F80-0310-4C3E-9F9D-27F72C35E767}" presName="accentRepeatNode" presStyleLbl="solidFgAcc1" presStyleIdx="4" presStyleCnt="6"/>
      <dgm:spPr/>
    </dgm:pt>
    <dgm:pt modelId="{C9BB528B-F89D-4D97-88B9-2B5ADFAFE8F4}" type="pres">
      <dgm:prSet presAssocID="{23689E40-DD70-4B1A-AAA9-EE9D0D4E1C7E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0EC13B-DAAE-4D7A-9220-35FFDCB4B1F6}" type="pres">
      <dgm:prSet presAssocID="{23689E40-DD70-4B1A-AAA9-EE9D0D4E1C7E}" presName="accent_6" presStyleCnt="0"/>
      <dgm:spPr/>
    </dgm:pt>
    <dgm:pt modelId="{D96A849F-8045-4C24-BC18-A60276DC4271}" type="pres">
      <dgm:prSet presAssocID="{23689E40-DD70-4B1A-AAA9-EE9D0D4E1C7E}" presName="accentRepeatNode" presStyleLbl="solidFgAcc1" presStyleIdx="5" presStyleCnt="6"/>
      <dgm:spPr/>
    </dgm:pt>
  </dgm:ptLst>
  <dgm:cxnLst>
    <dgm:cxn modelId="{61D4501A-7C60-4B05-827D-9A49AD475F21}" srcId="{6939388D-A19E-43A3-BB0D-3F90277FAB1B}" destId="{07B5CE7E-811C-455F-BC8C-63B40AB0CA6B}" srcOrd="0" destOrd="0" parTransId="{6265C408-FAF0-4BFB-BAB9-19CBE7C9F3FA}" sibTransId="{F4C0EC84-5E80-40CB-8265-39F0B6C0C65B}"/>
    <dgm:cxn modelId="{B8B6DAFE-8E91-4225-9EC2-0B302F392CFC}" type="presOf" srcId="{23689E40-DD70-4B1A-AAA9-EE9D0D4E1C7E}" destId="{C9BB528B-F89D-4D97-88B9-2B5ADFAFE8F4}" srcOrd="0" destOrd="0" presId="urn:microsoft.com/office/officeart/2008/layout/VerticalCurvedList"/>
    <dgm:cxn modelId="{7ACD9B9E-4271-4EEA-AFD6-96655961B407}" type="presOf" srcId="{6939388D-A19E-43A3-BB0D-3F90277FAB1B}" destId="{0ECDA49A-5780-4D84-8756-2563966A229C}" srcOrd="0" destOrd="0" presId="urn:microsoft.com/office/officeart/2008/layout/VerticalCurvedList"/>
    <dgm:cxn modelId="{73F150D0-C87D-401D-A965-AA5220E5F2FF}" type="presOf" srcId="{07B5CE7E-811C-455F-BC8C-63B40AB0CA6B}" destId="{57DA370B-9322-4905-AECD-932C65C0FD59}" srcOrd="0" destOrd="0" presId="urn:microsoft.com/office/officeart/2008/layout/VerticalCurvedList"/>
    <dgm:cxn modelId="{DA3EAD72-8137-44BF-A660-317026877C6F}" type="presOf" srcId="{F4C0EC84-5E80-40CB-8265-39F0B6C0C65B}" destId="{76C1397F-DCE9-4F5E-814D-7C9A2595D09C}" srcOrd="0" destOrd="0" presId="urn:microsoft.com/office/officeart/2008/layout/VerticalCurvedList"/>
    <dgm:cxn modelId="{D0942D86-63E9-444F-B125-FDD2006B0CC6}" srcId="{6939388D-A19E-43A3-BB0D-3F90277FAB1B}" destId="{834BE904-C47F-4A68-B6F9-80009442A5C6}" srcOrd="3" destOrd="0" parTransId="{BBD9C0E3-45F4-4E41-9044-277826D65BE3}" sibTransId="{8C04E042-E02E-442A-B922-F946442D9938}"/>
    <dgm:cxn modelId="{984B7425-8FB5-4000-B537-9412C07F2EDD}" srcId="{6939388D-A19E-43A3-BB0D-3F90277FAB1B}" destId="{23689E40-DD70-4B1A-AAA9-EE9D0D4E1C7E}" srcOrd="5" destOrd="0" parTransId="{B007A8FF-C199-4D5D-8CF5-C53D1EDF5646}" sibTransId="{1DFD2C3A-449F-4C86-99DE-FB9F3FAFA8DF}"/>
    <dgm:cxn modelId="{D14C764D-BC8E-4384-9AA7-62789ED65E39}" srcId="{6939388D-A19E-43A3-BB0D-3F90277FAB1B}" destId="{FAEDC3F6-3D0E-49B2-AD92-91C9818928D0}" srcOrd="1" destOrd="0" parTransId="{078F457E-3835-4FAC-A43D-5C889F8BD109}" sibTransId="{339C7131-969E-4BC1-B1A8-BFD39F3FFECF}"/>
    <dgm:cxn modelId="{1B5E7189-BE71-4867-A2A5-5FA98067E1B0}" type="presOf" srcId="{FAEDC3F6-3D0E-49B2-AD92-91C9818928D0}" destId="{5C3A19AA-6658-4A0D-B350-50856E74FEC1}" srcOrd="0" destOrd="0" presId="urn:microsoft.com/office/officeart/2008/layout/VerticalCurvedList"/>
    <dgm:cxn modelId="{9CD29018-141B-413A-AFCA-A532A084CC5C}" srcId="{6939388D-A19E-43A3-BB0D-3F90277FAB1B}" destId="{32CC4B3E-6252-4802-AAD9-32CC7847757B}" srcOrd="2" destOrd="0" parTransId="{BB447591-FB58-4556-B396-1BB7E0562E3C}" sibTransId="{678E025E-A637-4D50-9AFD-9E598929A1E8}"/>
    <dgm:cxn modelId="{E3EACFD0-D1AD-4713-A6BE-DFBBAFE81C2B}" type="presOf" srcId="{D7AC0F80-0310-4C3E-9F9D-27F72C35E767}" destId="{330DFB10-0EA9-42ED-89EC-12DFD1DA359F}" srcOrd="0" destOrd="0" presId="urn:microsoft.com/office/officeart/2008/layout/VerticalCurvedList"/>
    <dgm:cxn modelId="{2A364E20-66F0-4FE4-89D5-D0AC1119E11B}" srcId="{6939388D-A19E-43A3-BB0D-3F90277FAB1B}" destId="{D7AC0F80-0310-4C3E-9F9D-27F72C35E767}" srcOrd="4" destOrd="0" parTransId="{147F4913-90A2-443F-991F-2DAAE9D90CD2}" sibTransId="{62A231F6-2B8F-4228-B9F4-BF53100C6C87}"/>
    <dgm:cxn modelId="{7978300D-13C7-4331-ACC0-B9E5A141A5B7}" type="presOf" srcId="{32CC4B3E-6252-4802-AAD9-32CC7847757B}" destId="{7736CFEB-1DBB-4D12-A2AF-5996369D2C11}" srcOrd="0" destOrd="0" presId="urn:microsoft.com/office/officeart/2008/layout/VerticalCurvedList"/>
    <dgm:cxn modelId="{71503BB2-85ED-4741-B4E7-B34AF46170DE}" type="presOf" srcId="{834BE904-C47F-4A68-B6F9-80009442A5C6}" destId="{BF2CDAB1-5A38-4B25-8F61-4FBCED0D4784}" srcOrd="0" destOrd="0" presId="urn:microsoft.com/office/officeart/2008/layout/VerticalCurvedList"/>
    <dgm:cxn modelId="{8F65E4EF-E7D5-4880-AD95-EEB264204081}" type="presParOf" srcId="{0ECDA49A-5780-4D84-8756-2563966A229C}" destId="{B0732DDB-3C4D-4F66-972D-2B72317B4858}" srcOrd="0" destOrd="0" presId="urn:microsoft.com/office/officeart/2008/layout/VerticalCurvedList"/>
    <dgm:cxn modelId="{0E0466C1-4ED9-4895-881A-7A90D22B7746}" type="presParOf" srcId="{B0732DDB-3C4D-4F66-972D-2B72317B4858}" destId="{94FB271F-BAFE-4179-A6FA-56824A6ECAB0}" srcOrd="0" destOrd="0" presId="urn:microsoft.com/office/officeart/2008/layout/VerticalCurvedList"/>
    <dgm:cxn modelId="{0EF6727E-AD4B-4848-8F3F-5B4C62524C9A}" type="presParOf" srcId="{94FB271F-BAFE-4179-A6FA-56824A6ECAB0}" destId="{7C2869B9-B872-4240-A1C4-50C46DE991CE}" srcOrd="0" destOrd="0" presId="urn:microsoft.com/office/officeart/2008/layout/VerticalCurvedList"/>
    <dgm:cxn modelId="{52EB45B0-E892-42B2-825E-800A8320C8AF}" type="presParOf" srcId="{94FB271F-BAFE-4179-A6FA-56824A6ECAB0}" destId="{76C1397F-DCE9-4F5E-814D-7C9A2595D09C}" srcOrd="1" destOrd="0" presId="urn:microsoft.com/office/officeart/2008/layout/VerticalCurvedList"/>
    <dgm:cxn modelId="{9288DF87-F52E-4FF3-8A28-7B575BC24959}" type="presParOf" srcId="{94FB271F-BAFE-4179-A6FA-56824A6ECAB0}" destId="{91993C4E-2C95-4EE6-A2AD-678907BE1448}" srcOrd="2" destOrd="0" presId="urn:microsoft.com/office/officeart/2008/layout/VerticalCurvedList"/>
    <dgm:cxn modelId="{2206A766-0C27-42D3-B319-9406D281D21D}" type="presParOf" srcId="{94FB271F-BAFE-4179-A6FA-56824A6ECAB0}" destId="{2964AD92-7AAE-4758-AFFE-CEE3994A2F52}" srcOrd="3" destOrd="0" presId="urn:microsoft.com/office/officeart/2008/layout/VerticalCurvedList"/>
    <dgm:cxn modelId="{C9E5D39E-CF59-47D9-94F1-60EA26CD262E}" type="presParOf" srcId="{B0732DDB-3C4D-4F66-972D-2B72317B4858}" destId="{57DA370B-9322-4905-AECD-932C65C0FD59}" srcOrd="1" destOrd="0" presId="urn:microsoft.com/office/officeart/2008/layout/VerticalCurvedList"/>
    <dgm:cxn modelId="{B5DFEC6B-39E5-4C40-86A5-59A758E5C262}" type="presParOf" srcId="{B0732DDB-3C4D-4F66-972D-2B72317B4858}" destId="{10723D4D-5102-4EFC-8C46-579940D69581}" srcOrd="2" destOrd="0" presId="urn:microsoft.com/office/officeart/2008/layout/VerticalCurvedList"/>
    <dgm:cxn modelId="{716C4411-621A-4DEE-9A97-7EBD79493F34}" type="presParOf" srcId="{10723D4D-5102-4EFC-8C46-579940D69581}" destId="{D9A5F68A-3762-4C8E-A646-A9FCB98752EB}" srcOrd="0" destOrd="0" presId="urn:microsoft.com/office/officeart/2008/layout/VerticalCurvedList"/>
    <dgm:cxn modelId="{68781EE1-F166-4B57-9F93-F4C2B7A8B46F}" type="presParOf" srcId="{B0732DDB-3C4D-4F66-972D-2B72317B4858}" destId="{5C3A19AA-6658-4A0D-B350-50856E74FEC1}" srcOrd="3" destOrd="0" presId="urn:microsoft.com/office/officeart/2008/layout/VerticalCurvedList"/>
    <dgm:cxn modelId="{726CCD05-1C58-4911-B1F3-04F3A7EC48C4}" type="presParOf" srcId="{B0732DDB-3C4D-4F66-972D-2B72317B4858}" destId="{9C7B431B-A235-4A85-B3AB-B136B71482F1}" srcOrd="4" destOrd="0" presId="urn:microsoft.com/office/officeart/2008/layout/VerticalCurvedList"/>
    <dgm:cxn modelId="{3B1227CB-3D15-41BC-80CE-2FD651C5D1AA}" type="presParOf" srcId="{9C7B431B-A235-4A85-B3AB-B136B71482F1}" destId="{53AE9209-A1A4-4934-AA26-DF8411156F59}" srcOrd="0" destOrd="0" presId="urn:microsoft.com/office/officeart/2008/layout/VerticalCurvedList"/>
    <dgm:cxn modelId="{8C36ACC4-8F38-4CB7-9E79-77D3BDFAF2C5}" type="presParOf" srcId="{B0732DDB-3C4D-4F66-972D-2B72317B4858}" destId="{7736CFEB-1DBB-4D12-A2AF-5996369D2C11}" srcOrd="5" destOrd="0" presId="urn:microsoft.com/office/officeart/2008/layout/VerticalCurvedList"/>
    <dgm:cxn modelId="{3FC15B18-7464-4632-83B7-EE1C9B6A86C3}" type="presParOf" srcId="{B0732DDB-3C4D-4F66-972D-2B72317B4858}" destId="{06253D3D-A86F-4189-AD8F-6140D40CE1B9}" srcOrd="6" destOrd="0" presId="urn:microsoft.com/office/officeart/2008/layout/VerticalCurvedList"/>
    <dgm:cxn modelId="{2A2F0D3A-490E-4EB0-AFA1-BA4DE3697757}" type="presParOf" srcId="{06253D3D-A86F-4189-AD8F-6140D40CE1B9}" destId="{9D2A90A0-CFB1-427C-9499-313C38D550AB}" srcOrd="0" destOrd="0" presId="urn:microsoft.com/office/officeart/2008/layout/VerticalCurvedList"/>
    <dgm:cxn modelId="{F674D5E3-B211-4BE5-BBD3-B32F2A5E18F4}" type="presParOf" srcId="{B0732DDB-3C4D-4F66-972D-2B72317B4858}" destId="{BF2CDAB1-5A38-4B25-8F61-4FBCED0D4784}" srcOrd="7" destOrd="0" presId="urn:microsoft.com/office/officeart/2008/layout/VerticalCurvedList"/>
    <dgm:cxn modelId="{6998CAB1-5815-4B5C-AEAD-B30C5C90BD66}" type="presParOf" srcId="{B0732DDB-3C4D-4F66-972D-2B72317B4858}" destId="{7908D577-BB16-4989-A475-0769C49551AE}" srcOrd="8" destOrd="0" presId="urn:microsoft.com/office/officeart/2008/layout/VerticalCurvedList"/>
    <dgm:cxn modelId="{C27E2D0C-363A-4E27-B33F-B2FCC98BBADA}" type="presParOf" srcId="{7908D577-BB16-4989-A475-0769C49551AE}" destId="{CB78968F-2B01-4C3B-B3D1-85BF6B92F25E}" srcOrd="0" destOrd="0" presId="urn:microsoft.com/office/officeart/2008/layout/VerticalCurvedList"/>
    <dgm:cxn modelId="{DCDE4B02-8172-4D04-AAFF-D5CA63F32D7F}" type="presParOf" srcId="{B0732DDB-3C4D-4F66-972D-2B72317B4858}" destId="{330DFB10-0EA9-42ED-89EC-12DFD1DA359F}" srcOrd="9" destOrd="0" presId="urn:microsoft.com/office/officeart/2008/layout/VerticalCurvedList"/>
    <dgm:cxn modelId="{E5E1A6F9-EEE1-4E7F-91AE-DF62A2C7A0AA}" type="presParOf" srcId="{B0732DDB-3C4D-4F66-972D-2B72317B4858}" destId="{E9F1DFCC-BF28-46D8-AC74-826F9FC79ECC}" srcOrd="10" destOrd="0" presId="urn:microsoft.com/office/officeart/2008/layout/VerticalCurvedList"/>
    <dgm:cxn modelId="{1D75D51C-DEBE-4E6D-BCC7-8961891E9337}" type="presParOf" srcId="{E9F1DFCC-BF28-46D8-AC74-826F9FC79ECC}" destId="{73065256-5B24-4393-ACFF-D3566F37235A}" srcOrd="0" destOrd="0" presId="urn:microsoft.com/office/officeart/2008/layout/VerticalCurvedList"/>
    <dgm:cxn modelId="{A5600BAC-1435-4B6E-9A23-44A5B58F6E4A}" type="presParOf" srcId="{B0732DDB-3C4D-4F66-972D-2B72317B4858}" destId="{C9BB528B-F89D-4D97-88B9-2B5ADFAFE8F4}" srcOrd="11" destOrd="0" presId="urn:microsoft.com/office/officeart/2008/layout/VerticalCurvedList"/>
    <dgm:cxn modelId="{6CD75C9F-21E2-4E01-9B18-70436075E87A}" type="presParOf" srcId="{B0732DDB-3C4D-4F66-972D-2B72317B4858}" destId="{080EC13B-DAAE-4D7A-9220-35FFDCB4B1F6}" srcOrd="12" destOrd="0" presId="urn:microsoft.com/office/officeart/2008/layout/VerticalCurvedList"/>
    <dgm:cxn modelId="{8C02C6C3-004C-4C56-9DDD-BE16075E3CB5}" type="presParOf" srcId="{080EC13B-DAAE-4D7A-9220-35FFDCB4B1F6}" destId="{D96A849F-8045-4C24-BC18-A60276DC4271}" srcOrd="0" destOrd="0" presId="urn:microsoft.com/office/officeart/2008/layout/VerticalCurvedList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C1397F-DCE9-4F5E-814D-7C9A2595D09C}">
      <dsp:nvSpPr>
        <dsp:cNvPr id="0" name=""/>
        <dsp:cNvSpPr/>
      </dsp:nvSpPr>
      <dsp:spPr>
        <a:xfrm>
          <a:off x="-5763587" y="-881273"/>
          <a:ext cx="6854837" cy="6854837"/>
        </a:xfrm>
        <a:prstGeom prst="blockArc">
          <a:avLst>
            <a:gd name="adj1" fmla="val 18900000"/>
            <a:gd name="adj2" fmla="val 2700000"/>
            <a:gd name="adj3" fmla="val 315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DA370B-9322-4905-AECD-932C65C0FD59}">
      <dsp:nvSpPr>
        <dsp:cNvPr id="0" name=""/>
        <dsp:cNvSpPr/>
      </dsp:nvSpPr>
      <dsp:spPr>
        <a:xfrm>
          <a:off x="402912" y="268159"/>
          <a:ext cx="7749396" cy="53611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5542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Fedra Sans Pro"/>
            </a:rPr>
            <a:t>ДОО посещает 608 воспитанников</a:t>
          </a:r>
          <a:endParaRPr lang="ru-RU" sz="1800" kern="1200" dirty="0"/>
        </a:p>
      </dsp:txBody>
      <dsp:txXfrm>
        <a:off x="402912" y="268159"/>
        <a:ext cx="7749396" cy="536116"/>
      </dsp:txXfrm>
    </dsp:sp>
    <dsp:sp modelId="{D9A5F68A-3762-4C8E-A646-A9FCB98752EB}">
      <dsp:nvSpPr>
        <dsp:cNvPr id="0" name=""/>
        <dsp:cNvSpPr/>
      </dsp:nvSpPr>
      <dsp:spPr>
        <a:xfrm>
          <a:off x="67839" y="201145"/>
          <a:ext cx="670145" cy="6701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3A19AA-6658-4A0D-B350-50856E74FEC1}">
      <dsp:nvSpPr>
        <dsp:cNvPr id="0" name=""/>
        <dsp:cNvSpPr/>
      </dsp:nvSpPr>
      <dsp:spPr>
        <a:xfrm>
          <a:off x="843904" y="1072232"/>
          <a:ext cx="7308403" cy="536116"/>
        </a:xfrm>
        <a:prstGeom prst="rect">
          <a:avLst/>
        </a:prstGeom>
        <a:solidFill>
          <a:schemeClr val="accent3">
            <a:hueOff val="3062635"/>
            <a:satOff val="-9932"/>
            <a:lumOff val="-364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5542" tIns="50800" rIns="50800" bIns="508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Fedra Sans Pro"/>
            </a:rPr>
            <a:t>500 семей воспитанников</a:t>
          </a:r>
          <a:endParaRPr lang="ru-RU" sz="2000" kern="1200" dirty="0"/>
        </a:p>
      </dsp:txBody>
      <dsp:txXfrm>
        <a:off x="843904" y="1072232"/>
        <a:ext cx="7308403" cy="536116"/>
      </dsp:txXfrm>
    </dsp:sp>
    <dsp:sp modelId="{53AE9209-A1A4-4934-AA26-DF8411156F59}">
      <dsp:nvSpPr>
        <dsp:cNvPr id="0" name=""/>
        <dsp:cNvSpPr/>
      </dsp:nvSpPr>
      <dsp:spPr>
        <a:xfrm>
          <a:off x="508832" y="1005218"/>
          <a:ext cx="670145" cy="6701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36CFEB-1DBB-4D12-A2AF-5996369D2C11}">
      <dsp:nvSpPr>
        <dsp:cNvPr id="0" name=""/>
        <dsp:cNvSpPr/>
      </dsp:nvSpPr>
      <dsp:spPr>
        <a:xfrm>
          <a:off x="971009" y="3364529"/>
          <a:ext cx="7130201" cy="793200"/>
        </a:xfrm>
        <a:prstGeom prst="rect">
          <a:avLst/>
        </a:prstGeom>
        <a:solidFill>
          <a:schemeClr val="accent3">
            <a:hueOff val="6125270"/>
            <a:satOff val="-19865"/>
            <a:lumOff val="-729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5542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Fedra Sans Pro"/>
              <a:cs typeface="Times New Roman" pitchFamily="18" charset="0"/>
            </a:rPr>
            <a:t>Финансирование и оснащенность учреждения (игровое и методическое оборудование,  в наличии мобильный компьютерный класс, видеотехника, интерактивное оборудование)</a:t>
          </a:r>
          <a:endParaRPr lang="ru-RU" sz="1200" kern="1200" dirty="0"/>
        </a:p>
      </dsp:txBody>
      <dsp:txXfrm>
        <a:off x="971009" y="3364529"/>
        <a:ext cx="7130201" cy="793200"/>
      </dsp:txXfrm>
    </dsp:sp>
    <dsp:sp modelId="{9D2A90A0-CFB1-427C-9499-313C38D550AB}">
      <dsp:nvSpPr>
        <dsp:cNvPr id="0" name=""/>
        <dsp:cNvSpPr/>
      </dsp:nvSpPr>
      <dsp:spPr>
        <a:xfrm>
          <a:off x="710486" y="1809290"/>
          <a:ext cx="670145" cy="6701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2CDAB1-5A38-4B25-8F61-4FBCED0D4784}">
      <dsp:nvSpPr>
        <dsp:cNvPr id="0" name=""/>
        <dsp:cNvSpPr/>
      </dsp:nvSpPr>
      <dsp:spPr>
        <a:xfrm>
          <a:off x="1483015" y="1673540"/>
          <a:ext cx="6671602" cy="830101"/>
        </a:xfrm>
        <a:prstGeom prst="rect">
          <a:avLst/>
        </a:prstGeom>
        <a:solidFill>
          <a:schemeClr val="accent3">
            <a:hueOff val="9187905"/>
            <a:satOff val="-29797"/>
            <a:lumOff val="-1094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5542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Fedra Sans Pro"/>
              <a:cs typeface="Times New Roman" pitchFamily="18" charset="0"/>
            </a:rPr>
            <a:t>25 групповых помещений, 2 спортивных зала, 2 музыкальных зала, зимний сад, игровой центр «Моя безопасность» Практико-познавательный центр «Школа познавательных наук»</a:t>
          </a:r>
        </a:p>
      </dsp:txBody>
      <dsp:txXfrm>
        <a:off x="1483015" y="1673540"/>
        <a:ext cx="6671602" cy="830101"/>
      </dsp:txXfrm>
    </dsp:sp>
    <dsp:sp modelId="{CB78968F-2B01-4C3B-B3D1-85BF6B92F25E}">
      <dsp:nvSpPr>
        <dsp:cNvPr id="0" name=""/>
        <dsp:cNvSpPr/>
      </dsp:nvSpPr>
      <dsp:spPr>
        <a:xfrm>
          <a:off x="710486" y="2612853"/>
          <a:ext cx="670145" cy="6701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0DFB10-0EA9-42ED-89EC-12DFD1DA359F}">
      <dsp:nvSpPr>
        <dsp:cNvPr id="0" name=""/>
        <dsp:cNvSpPr/>
      </dsp:nvSpPr>
      <dsp:spPr>
        <a:xfrm>
          <a:off x="1420574" y="2643557"/>
          <a:ext cx="6692378" cy="536116"/>
        </a:xfrm>
        <a:prstGeom prst="rect">
          <a:avLst/>
        </a:prstGeom>
        <a:solidFill>
          <a:schemeClr val="accent3">
            <a:hueOff val="12250540"/>
            <a:satOff val="-39730"/>
            <a:lumOff val="-14587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5542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Fedra Sans Pro"/>
              <a:cs typeface="Times New Roman" pitchFamily="18" charset="0"/>
            </a:rPr>
            <a:t>140 сотрудников (60 квалифицированных педагогов, специалистов)</a:t>
          </a:r>
          <a:endParaRPr lang="ru-RU" sz="1600" kern="1200" dirty="0"/>
        </a:p>
      </dsp:txBody>
      <dsp:txXfrm>
        <a:off x="1420574" y="2643557"/>
        <a:ext cx="6692378" cy="536116"/>
      </dsp:txXfrm>
    </dsp:sp>
    <dsp:sp modelId="{73065256-5B24-4393-ACFF-D3566F37235A}">
      <dsp:nvSpPr>
        <dsp:cNvPr id="0" name=""/>
        <dsp:cNvSpPr/>
      </dsp:nvSpPr>
      <dsp:spPr>
        <a:xfrm>
          <a:off x="508832" y="3416926"/>
          <a:ext cx="670145" cy="6701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BB528B-F89D-4D97-88B9-2B5ADFAFE8F4}">
      <dsp:nvSpPr>
        <dsp:cNvPr id="0" name=""/>
        <dsp:cNvSpPr/>
      </dsp:nvSpPr>
      <dsp:spPr>
        <a:xfrm>
          <a:off x="402912" y="4288013"/>
          <a:ext cx="7749396" cy="536116"/>
        </a:xfrm>
        <a:prstGeom prst="rect">
          <a:avLst/>
        </a:prstGeom>
        <a:solidFill>
          <a:schemeClr val="accent3">
            <a:hueOff val="15313174"/>
            <a:satOff val="-49662"/>
            <a:lumOff val="-18234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5542" tIns="30480" rIns="30480" bIns="3048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latin typeface="Fedra Sans Pro"/>
              <a:cs typeface="Times New Roman" pitchFamily="18" charset="0"/>
            </a:rPr>
            <a:t>Материальная база для :  развития игровой, исследовательской, проектной, познавательной деятельности, поддержки индивидуальности и инициативы детей</a:t>
          </a:r>
          <a:endParaRPr lang="ru-RU" sz="1200" kern="1200" dirty="0"/>
        </a:p>
      </dsp:txBody>
      <dsp:txXfrm>
        <a:off x="402912" y="4288013"/>
        <a:ext cx="7749396" cy="536116"/>
      </dsp:txXfrm>
    </dsp:sp>
    <dsp:sp modelId="{D96A849F-8045-4C24-BC18-A60276DC4271}">
      <dsp:nvSpPr>
        <dsp:cNvPr id="0" name=""/>
        <dsp:cNvSpPr/>
      </dsp:nvSpPr>
      <dsp:spPr>
        <a:xfrm>
          <a:off x="67839" y="4220999"/>
          <a:ext cx="670145" cy="6701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Верхний колонтитул 1">
            <a:extLst/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47" name="Дата 2">
            <a:extLst/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>
              <a:defRPr sz="1200"/>
            </a:lvl1pPr>
          </a:lstStyle>
          <a:p>
            <a:pPr>
              <a:defRPr/>
            </a:pPr>
            <a:fld id="{C00757B8-C0A5-4FCC-B312-3CF3A702016C}" type="datetimeFigureOut">
              <a:rPr lang="ru-RU" altLang="ru-RU"/>
              <a:pPr>
                <a:defRPr/>
              </a:pPr>
              <a:t>24.12.2019</a:t>
            </a:fld>
            <a:endParaRPr lang="ru-RU" altLang="ru-RU"/>
          </a:p>
        </p:txBody>
      </p:sp>
      <p:sp>
        <p:nvSpPr>
          <p:cNvPr id="6148" name="Нижний колонтитул 3">
            <a:extLst/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>
              <a:defRPr sz="1200"/>
            </a:lvl1pPr>
          </a:lstStyle>
          <a:p>
            <a:pPr>
              <a:defRPr/>
            </a:pPr>
            <a:endParaRPr lang="ru-RU" altLang="ru-RU"/>
          </a:p>
        </p:txBody>
      </p:sp>
      <p:sp>
        <p:nvSpPr>
          <p:cNvPr id="6149" name="Номер слайда 4">
            <a:extLst/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>
              <a:defRPr sz="1200"/>
            </a:lvl1pPr>
          </a:lstStyle>
          <a:p>
            <a:fld id="{00FB50BA-0194-4AFC-A2C2-8EEE5B1246A0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91864606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hape 200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685800" y="685800"/>
            <a:ext cx="54864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5123" name="Shape 201"/>
          <p:cNvSpPr>
            <a:spLocks noGrp="1" noChangeArrowheads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ru-RU" altLang="ru-RU" smtClean="0">
              <a:sym typeface="Calibri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768891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>
        <a:solidFill>
          <a:schemeClr val="tx1"/>
        </a:solidFill>
        <a:latin typeface="+mn-lt"/>
        <a:ea typeface="+mn-ea"/>
        <a:cs typeface="+mn-cs"/>
        <a:sym typeface="Calibri" pitchFamily="34" charset="0"/>
      </a:defRPr>
    </a:lvl1pPr>
    <a:lvl2pPr marL="742950" indent="-285750" algn="l" defTabSz="457200" rtl="0" eaLnBrk="0" fontAlgn="base" hangingPunct="0">
      <a:spcBef>
        <a:spcPct val="30000"/>
      </a:spcBef>
      <a:spcAft>
        <a:spcPct val="0"/>
      </a:spcAft>
      <a:defRPr sz="1200">
        <a:solidFill>
          <a:schemeClr val="tx1"/>
        </a:solidFill>
        <a:latin typeface="+mn-lt"/>
        <a:ea typeface="+mn-ea"/>
        <a:cs typeface="+mn-cs"/>
        <a:sym typeface="Calibri" pitchFamily="34" charset="0"/>
      </a:defRPr>
    </a:lvl2pPr>
    <a:lvl3pPr marL="1143000" indent="-228600" algn="l" defTabSz="457200" rtl="0" eaLnBrk="0" fontAlgn="base" hangingPunct="0">
      <a:spcBef>
        <a:spcPct val="30000"/>
      </a:spcBef>
      <a:spcAft>
        <a:spcPct val="0"/>
      </a:spcAft>
      <a:defRPr sz="1200">
        <a:solidFill>
          <a:schemeClr val="tx1"/>
        </a:solidFill>
        <a:latin typeface="+mn-lt"/>
        <a:ea typeface="+mn-ea"/>
        <a:cs typeface="+mn-cs"/>
        <a:sym typeface="Calibri" pitchFamily="34" charset="0"/>
      </a:defRPr>
    </a:lvl3pPr>
    <a:lvl4pPr marL="1600200" indent="-228600" algn="l" defTabSz="457200" rtl="0" eaLnBrk="0" fontAlgn="base" hangingPunct="0">
      <a:spcBef>
        <a:spcPct val="30000"/>
      </a:spcBef>
      <a:spcAft>
        <a:spcPct val="0"/>
      </a:spcAft>
      <a:defRPr sz="1200">
        <a:solidFill>
          <a:schemeClr val="tx1"/>
        </a:solidFill>
        <a:latin typeface="+mn-lt"/>
        <a:ea typeface="+mn-ea"/>
        <a:cs typeface="+mn-cs"/>
        <a:sym typeface="Calibri" pitchFamily="34" charset="0"/>
      </a:defRPr>
    </a:lvl4pPr>
    <a:lvl5pPr marL="2057400" indent="-228600" algn="l" defTabSz="457200" rtl="0" eaLnBrk="0" fontAlgn="base" hangingPunct="0">
      <a:spcBef>
        <a:spcPct val="30000"/>
      </a:spcBef>
      <a:spcAft>
        <a:spcPct val="0"/>
      </a:spcAft>
      <a:defRPr sz="1200">
        <a:solidFill>
          <a:schemeClr val="tx1"/>
        </a:solidFill>
        <a:latin typeface="+mn-lt"/>
        <a:ea typeface="+mn-ea"/>
        <a:cs typeface="+mn-cs"/>
        <a:sym typeface="Calibri" pitchFamily="34" charset="0"/>
      </a:defRPr>
    </a:lvl5pPr>
    <a:lvl6pPr indent="1143000" defTabSz="457200" latinLnBrk="0">
      <a:defRPr sz="1200">
        <a:latin typeface="+mn-lt"/>
        <a:ea typeface="+mn-ea"/>
        <a:cs typeface="+mn-cs"/>
        <a:sym typeface="Calibri"/>
      </a:defRPr>
    </a:lvl6pPr>
    <a:lvl7pPr indent="1371600" defTabSz="457200" latinLnBrk="0">
      <a:defRPr sz="1200">
        <a:latin typeface="+mn-lt"/>
        <a:ea typeface="+mn-ea"/>
        <a:cs typeface="+mn-cs"/>
        <a:sym typeface="Calibri"/>
      </a:defRPr>
    </a:lvl7pPr>
    <a:lvl8pPr indent="1600200" defTabSz="457200" latinLnBrk="0">
      <a:defRPr sz="1200">
        <a:latin typeface="+mn-lt"/>
        <a:ea typeface="+mn-ea"/>
        <a:cs typeface="+mn-cs"/>
        <a:sym typeface="Calibri"/>
      </a:defRPr>
    </a:lvl8pPr>
    <a:lvl9pPr indent="1828800" defTabSz="4572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466515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 раздела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40535751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6188088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31512"/>
            <a:ext cx="8229600" cy="949854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6"/>
          <p:cNvSpPr>
            <a:spLocks noGrp="1" noChangeArrowheads="1"/>
          </p:cNvSpPr>
          <p:nvPr>
            <p:ph type="ftr" sz="quarter" idx="10"/>
          </p:nvPr>
        </p:nvSpPr>
        <p:spPr>
          <a:xfrm>
            <a:off x="3124200" y="5207000"/>
            <a:ext cx="2895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27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6553200" y="5203032"/>
            <a:ext cx="2133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80354-FE49-45B9-913F-04174463FE1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28"/>
          <p:cNvSpPr>
            <a:spLocks noGrp="1" noChangeArrowheads="1"/>
          </p:cNvSpPr>
          <p:nvPr>
            <p:ph type="dt" sz="half" idx="12"/>
          </p:nvPr>
        </p:nvSpPr>
        <p:spPr>
          <a:xfrm>
            <a:off x="457200" y="5207000"/>
            <a:ext cx="2133600" cy="38100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B7F7A8-9731-423B-87FE-27468BA16B06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Текст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1522237"/>
            <a:ext cx="8191500" cy="3624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ru-RU" dirty="0" err="1" smtClean="0"/>
              <a:t>Название</a:t>
            </a:r>
            <a:r>
              <a:rPr lang="en-US" altLang="ru-RU" dirty="0" smtClean="0"/>
              <a:t> </a:t>
            </a:r>
            <a:r>
              <a:rPr lang="en-US" altLang="ru-RU" dirty="0" err="1" smtClean="0"/>
              <a:t>слайда</a:t>
            </a:r>
            <a:endParaRPr lang="en-US" altLang="ru-RU" dirty="0" smtClean="0"/>
          </a:p>
          <a:p>
            <a:pPr lvl="0"/>
            <a:r>
              <a:rPr lang="ru-RU" altLang="ru-RU" dirty="0" smtClean="0"/>
              <a:t>Образец текста</a:t>
            </a:r>
          </a:p>
          <a:p>
            <a:pPr lvl="1"/>
            <a:r>
              <a:rPr lang="ru-RU" altLang="ru-RU" dirty="0" smtClean="0"/>
              <a:t>Второй уровень</a:t>
            </a:r>
          </a:p>
          <a:p>
            <a:pPr lvl="2"/>
            <a:r>
              <a:rPr lang="ru-RU" altLang="ru-RU" dirty="0" smtClean="0"/>
              <a:t>Третий уровень</a:t>
            </a:r>
          </a:p>
          <a:p>
            <a:pPr lvl="3"/>
            <a:r>
              <a:rPr lang="ru-RU" altLang="ru-RU" dirty="0" smtClean="0"/>
              <a:t>Четвертый уровень</a:t>
            </a:r>
          </a:p>
          <a:p>
            <a:pPr lvl="3"/>
            <a:endParaRPr lang="ru-RU" altLang="ru-RU" dirty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8" r:id="rId2"/>
    <p:sldLayoutId id="2147483781" r:id="rId3"/>
    <p:sldLayoutId id="2147483782" r:id="rId4"/>
    <p:sldLayoutId id="2147483783" r:id="rId5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2400" kern="1200" cap="all">
          <a:solidFill>
            <a:srgbClr val="F69200"/>
          </a:solidFill>
          <a:latin typeface="Fedra Sans Pro Light" charset="0"/>
          <a:ea typeface="Fedra Sans Pro Light" charset="0"/>
          <a:cs typeface="Fedra Sans Pro Light" charset="0"/>
          <a:sym typeface="Fedra Sans Pro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rgbClr val="F69200"/>
          </a:solidFill>
          <a:latin typeface="Fedra Sans Pro Light"/>
          <a:ea typeface="Fedra Sans Pro Light"/>
          <a:cs typeface="Fedra Sans Pro Light"/>
          <a:sym typeface="Fedra Sans Pro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rgbClr val="F69200"/>
          </a:solidFill>
          <a:latin typeface="Fedra Sans Pro Light"/>
          <a:ea typeface="Fedra Sans Pro Light"/>
          <a:cs typeface="Fedra Sans Pro Light"/>
          <a:sym typeface="Fedra Sans Pro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rgbClr val="F69200"/>
          </a:solidFill>
          <a:latin typeface="Fedra Sans Pro Light"/>
          <a:ea typeface="Fedra Sans Pro Light"/>
          <a:cs typeface="Fedra Sans Pro Light"/>
          <a:sym typeface="Fedra Sans Pro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2400">
          <a:solidFill>
            <a:srgbClr val="F69200"/>
          </a:solidFill>
          <a:latin typeface="Fedra Sans Pro Light"/>
          <a:ea typeface="Fedra Sans Pro Light"/>
          <a:cs typeface="Fedra Sans Pro Light"/>
          <a:sym typeface="Fedra Sans Pro"/>
        </a:defRPr>
      </a:lvl5pPr>
      <a:lvl6pPr marL="457200" algn="l" defTabSz="457200" rtl="0" fontAlgn="base" hangingPunct="0">
        <a:spcBef>
          <a:spcPct val="0"/>
        </a:spcBef>
        <a:spcAft>
          <a:spcPct val="0"/>
        </a:spcAft>
        <a:defRPr sz="2400">
          <a:solidFill>
            <a:srgbClr val="F69200"/>
          </a:solidFill>
          <a:latin typeface="Fedra Sans Pro Light"/>
          <a:ea typeface="Fedra Sans Pro Light"/>
          <a:cs typeface="Fedra Sans Pro Light"/>
          <a:sym typeface="Fedra Sans Pro"/>
        </a:defRPr>
      </a:lvl6pPr>
      <a:lvl7pPr marL="914400" algn="l" defTabSz="457200" rtl="0" fontAlgn="base" hangingPunct="0">
        <a:spcBef>
          <a:spcPct val="0"/>
        </a:spcBef>
        <a:spcAft>
          <a:spcPct val="0"/>
        </a:spcAft>
        <a:defRPr sz="2400">
          <a:solidFill>
            <a:srgbClr val="F69200"/>
          </a:solidFill>
          <a:latin typeface="Fedra Sans Pro Light"/>
          <a:ea typeface="Fedra Sans Pro Light"/>
          <a:cs typeface="Fedra Sans Pro Light"/>
          <a:sym typeface="Fedra Sans Pro"/>
        </a:defRPr>
      </a:lvl7pPr>
      <a:lvl8pPr marL="1371600" algn="l" defTabSz="457200" rtl="0" fontAlgn="base" hangingPunct="0">
        <a:spcBef>
          <a:spcPct val="0"/>
        </a:spcBef>
        <a:spcAft>
          <a:spcPct val="0"/>
        </a:spcAft>
        <a:defRPr sz="2400">
          <a:solidFill>
            <a:srgbClr val="F69200"/>
          </a:solidFill>
          <a:latin typeface="Fedra Sans Pro Light"/>
          <a:ea typeface="Fedra Sans Pro Light"/>
          <a:cs typeface="Fedra Sans Pro Light"/>
          <a:sym typeface="Fedra Sans Pro"/>
        </a:defRPr>
      </a:lvl8pPr>
      <a:lvl9pPr marL="1828800" algn="l" defTabSz="457200" rtl="0" fontAlgn="base" hangingPunct="0">
        <a:spcBef>
          <a:spcPct val="0"/>
        </a:spcBef>
        <a:spcAft>
          <a:spcPct val="0"/>
        </a:spcAft>
        <a:defRPr sz="2400">
          <a:solidFill>
            <a:srgbClr val="F69200"/>
          </a:solidFill>
          <a:latin typeface="Fedra Sans Pro Light"/>
          <a:ea typeface="Fedra Sans Pro Light"/>
          <a:cs typeface="Fedra Sans Pro Light"/>
          <a:sym typeface="Fedra Sans Pro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>
          <a:srgbClr val="F69200"/>
        </a:buClr>
        <a:buSzPct val="100000"/>
        <a:buFont typeface="STIXGeneral-Regular"/>
        <a:buChar char="•"/>
        <a:defRPr sz="2800" kern="1200">
          <a:solidFill>
            <a:srgbClr val="424242"/>
          </a:solidFill>
          <a:latin typeface="Fedra Sans Pro Light" charset="0"/>
          <a:ea typeface="Fedra Sans Pro Light" charset="0"/>
          <a:cs typeface="Fedra Sans Pro Light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F69200"/>
        </a:buClr>
        <a:buSzPct val="100000"/>
        <a:buFont typeface="STIXGeneral-Regular"/>
        <a:buChar char="⏤"/>
        <a:defRPr sz="2400" kern="1200">
          <a:solidFill>
            <a:srgbClr val="424242"/>
          </a:solidFill>
          <a:latin typeface="FedraSansPro-Light" panose="020B0403040000020004" pitchFamily="34" charset="0"/>
          <a:ea typeface="FedraSansPro-Light" panose="020B0403040000020004" pitchFamily="34" charset="0"/>
          <a:cs typeface="FedraSansPro-Light" panose="020B0403040000020004" pitchFamily="34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F69200"/>
        </a:buClr>
        <a:buSzPct val="100000"/>
        <a:buFont typeface="STIXGeneral-Regular"/>
        <a:buChar char="⏤"/>
        <a:defRPr sz="2000" kern="1200">
          <a:solidFill>
            <a:srgbClr val="424242"/>
          </a:solidFill>
          <a:latin typeface="FedraSansPro-Light" panose="020B0403040000020004" pitchFamily="34" charset="0"/>
          <a:ea typeface="FedraSansPro-Light" panose="020B0403040000020004" pitchFamily="34" charset="0"/>
          <a:cs typeface="FedraSansPro-Light" panose="020B0403040000020004" pitchFamily="34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>
          <a:srgbClr val="F69200"/>
        </a:buClr>
        <a:buSzPct val="100000"/>
        <a:buFont typeface="STIXGeneral-Regular"/>
        <a:buChar char="⏤"/>
        <a:defRPr sz="2000" kern="1200">
          <a:solidFill>
            <a:srgbClr val="424242"/>
          </a:solidFill>
          <a:latin typeface="FedraSansPro-Light" panose="020B0403040000020004" pitchFamily="34" charset="0"/>
          <a:ea typeface="FedraSansPro-Light" panose="020B0403040000020004" pitchFamily="34" charset="0"/>
          <a:cs typeface="FedraSansPro-Light" panose="020B0403040000020004" pitchFamily="34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rgbClr val="424242"/>
          </a:solidFill>
          <a:latin typeface="Fedra Sans Pro Light" charset="0"/>
          <a:ea typeface="FedraSansPro-Light"/>
          <a:cs typeface="FedraSansPro-Light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gif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13" Type="http://schemas.openxmlformats.org/officeDocument/2006/relationships/image" Target="../media/image56.jpeg"/><Relationship Id="rId18" Type="http://schemas.openxmlformats.org/officeDocument/2006/relationships/image" Target="../media/image61.png"/><Relationship Id="rId3" Type="http://schemas.openxmlformats.org/officeDocument/2006/relationships/image" Target="../media/image46.png"/><Relationship Id="rId21" Type="http://schemas.openxmlformats.org/officeDocument/2006/relationships/image" Target="../media/image64.png"/><Relationship Id="rId7" Type="http://schemas.openxmlformats.org/officeDocument/2006/relationships/image" Target="../media/image50.jpeg"/><Relationship Id="rId12" Type="http://schemas.openxmlformats.org/officeDocument/2006/relationships/image" Target="../media/image55.jpeg"/><Relationship Id="rId17" Type="http://schemas.openxmlformats.org/officeDocument/2006/relationships/image" Target="../media/image60.png"/><Relationship Id="rId2" Type="http://schemas.openxmlformats.org/officeDocument/2006/relationships/image" Target="../media/image45.jpeg"/><Relationship Id="rId16" Type="http://schemas.openxmlformats.org/officeDocument/2006/relationships/image" Target="../media/image59.jpeg"/><Relationship Id="rId20" Type="http://schemas.openxmlformats.org/officeDocument/2006/relationships/image" Target="../media/image6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9.jpeg"/><Relationship Id="rId11" Type="http://schemas.openxmlformats.org/officeDocument/2006/relationships/image" Target="../media/image54.png"/><Relationship Id="rId5" Type="http://schemas.openxmlformats.org/officeDocument/2006/relationships/image" Target="../media/image48.png"/><Relationship Id="rId15" Type="http://schemas.openxmlformats.org/officeDocument/2006/relationships/image" Target="../media/image58.jpeg"/><Relationship Id="rId10" Type="http://schemas.openxmlformats.org/officeDocument/2006/relationships/image" Target="../media/image53.jpeg"/><Relationship Id="rId19" Type="http://schemas.openxmlformats.org/officeDocument/2006/relationships/image" Target="../media/image62.png"/><Relationship Id="rId4" Type="http://schemas.openxmlformats.org/officeDocument/2006/relationships/image" Target="../media/image47.png"/><Relationship Id="rId9" Type="http://schemas.openxmlformats.org/officeDocument/2006/relationships/image" Target="../media/image52.jpeg"/><Relationship Id="rId14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jpeg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207"/>
          <p:cNvSpPr>
            <a:spLocks noChangeArrowheads="1"/>
          </p:cNvSpPr>
          <p:nvPr/>
        </p:nvSpPr>
        <p:spPr bwMode="auto">
          <a:xfrm>
            <a:off x="7868818" y="5447143"/>
            <a:ext cx="1076131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itchFamily="34" charset="0"/>
                <a:sym typeface="Calibri" pitchFamily="34" charset="0"/>
              </a:defRPr>
            </a:lvl9pPr>
          </a:lstStyle>
          <a:p>
            <a:pPr algn="ctr" eaLnBrk="1"/>
            <a:r>
              <a:rPr lang="ru-RU" altLang="ru-RU" sz="1400" b="1" dirty="0" smtClean="0">
                <a:solidFill>
                  <a:schemeClr val="bg1"/>
                </a:solidFill>
                <a:latin typeface="Fedra Sans Pro"/>
                <a:ea typeface="Fedra Sans Pro Demi" pitchFamily="34" charset="0"/>
                <a:cs typeface="Times New Roman" pitchFamily="18" charset="0"/>
                <a:sym typeface="Fedra Sans Pro Light" pitchFamily="34" charset="0"/>
              </a:rPr>
              <a:t>2019г.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0" y="4656414"/>
            <a:ext cx="6037447" cy="938719"/>
          </a:xfrm>
          <a:prstGeom prst="rect">
            <a:avLst/>
          </a:prstGeom>
          <a:solidFill>
            <a:srgbClr val="99CC00">
              <a:alpha val="43137"/>
            </a:srgb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Fedra Sans Pro Book"/>
              </a:rPr>
              <a:t>Бушуева Тамара Васильевна, заведующий</a:t>
            </a:r>
            <a:endParaRPr lang="ru-RU" sz="1100" dirty="0" smtClean="0">
              <a:solidFill>
                <a:schemeClr val="bg1"/>
              </a:solidFill>
              <a:latin typeface="Fedra Sans Pro Book"/>
            </a:endParaRPr>
          </a:p>
          <a:p>
            <a:r>
              <a:rPr lang="ru-RU" sz="1100" b="1" dirty="0" smtClean="0">
                <a:solidFill>
                  <a:schemeClr val="bg1"/>
                </a:solidFill>
                <a:latin typeface="Fedra Sans Pro Book"/>
              </a:rPr>
              <a:t>Токмакова Оксана Евгеньевна, заместитель заведующего</a:t>
            </a:r>
            <a:endParaRPr lang="ru-RU" sz="1100" dirty="0" smtClean="0">
              <a:solidFill>
                <a:schemeClr val="bg1"/>
              </a:solidFill>
              <a:latin typeface="Fedra Sans Pro Book"/>
            </a:endParaRPr>
          </a:p>
          <a:p>
            <a:r>
              <a:rPr lang="ru-RU" sz="1100" b="1" dirty="0" smtClean="0">
                <a:solidFill>
                  <a:schemeClr val="bg1"/>
                </a:solidFill>
                <a:latin typeface="Fedra Sans Pro Book"/>
              </a:rPr>
              <a:t>Кириллова Татьяна Николаевна, педагог-психолог</a:t>
            </a:r>
          </a:p>
          <a:p>
            <a:endParaRPr lang="ru-RU" sz="1100" b="1" dirty="0">
              <a:solidFill>
                <a:schemeClr val="bg1"/>
              </a:solidFill>
              <a:latin typeface="Fedra Sans Pro Book"/>
            </a:endParaRPr>
          </a:p>
          <a:p>
            <a:r>
              <a:rPr lang="ru-RU" sz="1100" b="1" dirty="0" smtClean="0">
                <a:solidFill>
                  <a:schemeClr val="bg1"/>
                </a:solidFill>
                <a:latin typeface="Fedra Sans Pro Book"/>
              </a:rPr>
              <a:t>МБДОУ д/с «Ромашка» г. Лянтор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189833" y="4831591"/>
            <a:ext cx="2991239" cy="600164"/>
          </a:xfrm>
          <a:prstGeom prst="rect">
            <a:avLst/>
          </a:prstGeom>
          <a:solidFill>
            <a:srgbClr val="FFC000">
              <a:alpha val="50196"/>
            </a:srgbClr>
          </a:solidFill>
          <a:ln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100" b="1" dirty="0" smtClean="0">
                <a:solidFill>
                  <a:schemeClr val="bg1"/>
                </a:solidFill>
                <a:latin typeface="Fedra Sans Pro"/>
                <a:cs typeface="Times New Roman" pitchFamily="18" charset="0"/>
              </a:rPr>
              <a:t> Пачина Анжела Геннадьевна, </a:t>
            </a:r>
          </a:p>
          <a:p>
            <a:r>
              <a:rPr lang="ru-RU" sz="1100" b="1" dirty="0" smtClean="0">
                <a:solidFill>
                  <a:schemeClr val="bg1"/>
                </a:solidFill>
                <a:latin typeface="Fedra Sans Pro"/>
                <a:cs typeface="Times New Roman" pitchFamily="18" charset="0"/>
              </a:rPr>
              <a:t>начальник методического отдела</a:t>
            </a:r>
          </a:p>
          <a:p>
            <a:r>
              <a:rPr lang="ru-RU" sz="1100" b="1" dirty="0" smtClean="0">
                <a:solidFill>
                  <a:schemeClr val="bg1"/>
                </a:solidFill>
                <a:latin typeface="Fedra Sans Pro"/>
                <a:cs typeface="Times New Roman" pitchFamily="18" charset="0"/>
              </a:rPr>
              <a:t>  АУ «Институт развития образования»</a:t>
            </a:r>
            <a:endParaRPr lang="ru-RU" sz="1100" b="1" dirty="0">
              <a:solidFill>
                <a:schemeClr val="bg1"/>
              </a:solidFill>
              <a:latin typeface="Fedra Sans Pro"/>
              <a:cs typeface="Times New Roman" pitchFamily="18" charset="0"/>
            </a:endParaRPr>
          </a:p>
        </p:txBody>
      </p:sp>
      <p:pic>
        <p:nvPicPr>
          <p:cNvPr id="8" name="Рисунок 7" descr="C:\Users\Тамара\Desktop\1.     ГЛАВНАЯ РАБОЧАЯ ПАПКА\ВЫДАТЬ фото\40Х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62" t="17628" r="4874" b="3386"/>
          <a:stretch>
            <a:fillRect/>
          </a:stretch>
        </p:blipFill>
        <p:spPr bwMode="auto">
          <a:xfrm>
            <a:off x="6396694" y="2259746"/>
            <a:ext cx="2281359" cy="241644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object 3"/>
          <p:cNvSpPr txBox="1">
            <a:spLocks/>
          </p:cNvSpPr>
          <p:nvPr/>
        </p:nvSpPr>
        <p:spPr>
          <a:xfrm>
            <a:off x="991007" y="1013676"/>
            <a:ext cx="5050541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ctr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Сургутский район  </a:t>
            </a:r>
            <a:r>
              <a:rPr kumimoji="0" lang="ru-RU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 Black" pitchFamily="34" charset="0"/>
                <a:ea typeface="Arial Unicode MS" pitchFamily="34" charset="-128"/>
                <a:cs typeface="Arial Unicode MS" pitchFamily="34" charset="-128"/>
              </a:rPr>
              <a:t>ХМАО-Югра</a:t>
            </a:r>
            <a:endParaRPr kumimoji="0" lang="ru-RU" sz="1200" b="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 Black" pitchFamily="34" charset="0"/>
              <a:ea typeface="+mj-ea"/>
              <a:cs typeface="Lucida Sans"/>
            </a:endParaRPr>
          </a:p>
        </p:txBody>
      </p:sp>
      <p:pic>
        <p:nvPicPr>
          <p:cNvPr id="10" name="Picture 11"/>
          <p:cNvPicPr>
            <a:picLocks noChangeAspect="1" noChangeArrowheads="1"/>
          </p:cNvPicPr>
          <p:nvPr/>
        </p:nvPicPr>
        <p:blipFill>
          <a:blip r:embed="rId3" cstate="print">
            <a:lum bright="-10000" contrast="-10000"/>
          </a:blip>
          <a:srcRect/>
          <a:stretch>
            <a:fillRect/>
          </a:stretch>
        </p:blipFill>
        <p:spPr bwMode="auto">
          <a:xfrm>
            <a:off x="991008" y="1013676"/>
            <a:ext cx="463421" cy="655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1880135" y="1330613"/>
            <a:ext cx="38053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«ЭКОсад для дошколят»</a:t>
            </a:r>
            <a:endParaRPr lang="ru-RU" sz="2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23554" name="Рисунок 1" descr="Эмблема Югры Карте Административное Деление Границ России — стоковое фото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rcRect t="14374" r="-487" b="23940"/>
          <a:stretch>
            <a:fillRect/>
          </a:stretch>
        </p:blipFill>
        <p:spPr bwMode="auto">
          <a:xfrm>
            <a:off x="6177318" y="976694"/>
            <a:ext cx="2500735" cy="15969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5" name="Объект 2"/>
          <p:cNvPicPr>
            <a:picLocks noChangeArrowheads="1"/>
          </p:cNvPicPr>
          <p:nvPr/>
        </p:nvPicPr>
        <p:blipFill>
          <a:blip r:embed="rId5" cstate="print"/>
          <a:srcRect l="-4729" t="-320" b="-10258"/>
          <a:stretch>
            <a:fillRect/>
          </a:stretch>
        </p:blipFill>
        <p:spPr bwMode="auto">
          <a:xfrm>
            <a:off x="5045529" y="1864597"/>
            <a:ext cx="1958651" cy="886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Объект 3"/>
          <p:cNvPicPr>
            <a:picLocks noChangeArrowheads="1"/>
          </p:cNvPicPr>
          <p:nvPr/>
        </p:nvPicPr>
        <p:blipFill>
          <a:blip r:embed="rId6" cstate="print"/>
          <a:srcRect l="-3732" t="-3777" r="-4376" b="-5598"/>
          <a:stretch>
            <a:fillRect/>
          </a:stretch>
        </p:blipFill>
        <p:spPr bwMode="auto">
          <a:xfrm>
            <a:off x="6910873" y="1775181"/>
            <a:ext cx="186613" cy="178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294200" y="1954015"/>
            <a:ext cx="5143196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/>
            <a:r>
              <a:rPr lang="ru-RU" sz="2000" dirty="0" smtClean="0"/>
              <a:t> </a:t>
            </a:r>
            <a:r>
              <a:rPr lang="ru-RU" sz="2000" b="1" dirty="0" smtClean="0">
                <a:solidFill>
                  <a:schemeClr val="bg1"/>
                </a:solidFill>
                <a:latin typeface="Fedra Sans Pro"/>
                <a:cs typeface="Times New Roman" pitchFamily="18" charset="0"/>
              </a:rPr>
              <a:t>«Личностное развитие участников образовательных отношений в условиях творческой 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Fedra Sans Pro"/>
                <a:cs typeface="Times New Roman" pitchFamily="18" charset="0"/>
              </a:rPr>
              <a:t>образовательной экосистемы детского сада» </a:t>
            </a:r>
            <a:endParaRPr lang="ru-RU" sz="2000" dirty="0">
              <a:solidFill>
                <a:schemeClr val="bg1"/>
              </a:solidFill>
              <a:latin typeface="Fedra Sans Pro"/>
              <a:cs typeface="Times New Roman" pitchFamily="18" charset="0"/>
            </a:endParaRPr>
          </a:p>
        </p:txBody>
      </p:sp>
      <p:pic>
        <p:nvPicPr>
          <p:cNvPr id="13" name="Рисунок 12" descr="Картинки по запросу &quot;набережная фото лянтор&quot;&quot;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315683" y="4656413"/>
            <a:ext cx="660400" cy="1030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2364090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:\Users\Тамара\Desktop\1.     ГЛАВНАЯ РАБОЧАЯ ПАПКА\ВЫДАТЬ фото\40Х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62" t="17628" r="4874" b="3386"/>
          <a:stretch>
            <a:fillRect/>
          </a:stretch>
        </p:blipFill>
        <p:spPr bwMode="auto">
          <a:xfrm>
            <a:off x="238132" y="427995"/>
            <a:ext cx="960144" cy="101699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5" descr="http://xn--80atdlv6dr.xn--p1ai/wp-maps/rus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32" y="1261727"/>
            <a:ext cx="5160466" cy="24314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11" descr="https://img01.rl0.ru/a8a312e33ad25d96ac6e8880bba743c5/c400x586/xn--80atdlv6dr.xn--p1ai/wp-content/uploads/2015/09/043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5161" y="1851923"/>
            <a:ext cx="1067706" cy="1274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10" descr="https://img06.rl0.ru/0a8345c92a311ed542ac9f62161530af/c673x931/kcdod.khb.ru/files/documents/9209_yolochka_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5477" y="2710976"/>
            <a:ext cx="961645" cy="1178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https://img08.rl0.ru/60c65245eba5dfa4f56a00a33f3c4324/c675x932/mdouskazka.su/ecologi/tihonia.jpg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067682" y="1851922"/>
            <a:ext cx="809042" cy="89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7" descr="https://img09.rl0.ru/6bfa380f37e8e7c38e3ec3bdf13c3bdd/c956x1200/dreem-pics.com/uploads/posts/2017-10/1508082063_01-4.pn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27190" y="2933259"/>
            <a:ext cx="1321174" cy="115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7"/>
          <p:cNvSpPr>
            <a:spLocks noChangeArrowheads="1"/>
          </p:cNvSpPr>
          <p:nvPr/>
        </p:nvSpPr>
        <p:spPr bwMode="auto">
          <a:xfrm>
            <a:off x="493866" y="1336414"/>
            <a:ext cx="794931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dirty="0">
                <a:solidFill>
                  <a:srgbClr val="C00000"/>
                </a:solidFill>
                <a:latin typeface="Arial Black" pitchFamily="34" charset="0"/>
              </a:rPr>
              <a:t>«РОССИЯ - Территория Эколят – Молодых защитников Природы»</a:t>
            </a:r>
          </a:p>
        </p:txBody>
      </p:sp>
      <p:pic>
        <p:nvPicPr>
          <p:cNvPr id="15" name="Рисунок 7" descr="4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469810" y="749435"/>
            <a:ext cx="539429" cy="586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7"/>
          <p:cNvSpPr>
            <a:spLocks noChangeArrowheads="1"/>
          </p:cNvSpPr>
          <p:nvPr/>
        </p:nvSpPr>
        <p:spPr bwMode="auto">
          <a:xfrm>
            <a:off x="702225" y="3893807"/>
            <a:ext cx="3767585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000" dirty="0">
                <a:solidFill>
                  <a:srgbClr val="7A0000"/>
                </a:solidFill>
                <a:latin typeface="Arial Black" pitchFamily="34" charset="0"/>
              </a:rPr>
              <a:t>ФЕДЕРАЛЬНАЯ </a:t>
            </a:r>
            <a:r>
              <a:rPr lang="ru-RU" altLang="ru-RU" sz="1000" dirty="0" smtClean="0">
                <a:solidFill>
                  <a:srgbClr val="7A0000"/>
                </a:solidFill>
                <a:latin typeface="Arial Black" pitchFamily="34" charset="0"/>
              </a:rPr>
              <a:t>ЭКСПЕРИМЕНТАЛЬНАЯ  ПЛОЩАДКА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 «Природоохранный социально-образовательный   проект "Эколята-дошколята": инструментарии, формы, методы и технологии экологического образования и воспитания детей».</a:t>
            </a:r>
            <a:r>
              <a:rPr lang="ru-RU" altLang="ru-RU" sz="1000" dirty="0" smtClean="0">
                <a:solidFill>
                  <a:srgbClr val="7A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altLang="ru-RU" sz="1000" dirty="0">
              <a:solidFill>
                <a:srgbClr val="7A0000"/>
              </a:solidFill>
              <a:latin typeface="Arial" pitchFamily="34" charset="0"/>
              <a:cs typeface="Arial" pitchFamily="34" charset="0"/>
            </a:endParaRPr>
          </a:p>
          <a:p>
            <a:endParaRPr lang="ru-RU" altLang="ru-RU" sz="2000" dirty="0">
              <a:solidFill>
                <a:srgbClr val="7A0000"/>
              </a:solidFill>
              <a:latin typeface="Arial Black" pitchFamily="34" charset="0"/>
            </a:endParaRPr>
          </a:p>
          <a:p>
            <a:endParaRPr lang="ru-RU" altLang="ru-RU" sz="2000" dirty="0">
              <a:solidFill>
                <a:srgbClr val="7A0000"/>
              </a:solidFill>
              <a:latin typeface="Arial Black" pitchFamily="34" charset="0"/>
            </a:endParaRPr>
          </a:p>
          <a:p>
            <a:endParaRPr lang="ru-RU" altLang="ru-RU" sz="2000" dirty="0">
              <a:solidFill>
                <a:srgbClr val="7A0000"/>
              </a:solidFill>
              <a:latin typeface="Arial Black" pitchFamily="34" charset="0"/>
            </a:endParaRPr>
          </a:p>
          <a:p>
            <a:endParaRPr lang="ru-RU" altLang="ru-RU" sz="2000" dirty="0">
              <a:solidFill>
                <a:srgbClr val="7A0000"/>
              </a:solidFill>
              <a:latin typeface="Arial Black" pitchFamily="34" charset="0"/>
            </a:endParaRPr>
          </a:p>
        </p:txBody>
      </p:sp>
      <p:cxnSp>
        <p:nvCxnSpPr>
          <p:cNvPr id="17" name="Прямая со стрелкой 16"/>
          <p:cNvCxnSpPr/>
          <p:nvPr/>
        </p:nvCxnSpPr>
        <p:spPr>
          <a:xfrm rot="5400000">
            <a:off x="1762650" y="3356776"/>
            <a:ext cx="947501" cy="194957"/>
          </a:xfrm>
          <a:prstGeom prst="straightConnector1">
            <a:avLst/>
          </a:prstGeom>
          <a:ln w="38100">
            <a:solidFill>
              <a:srgbClr val="7A0000"/>
            </a:solidFill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" descr="6100111d699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138922" y="2710976"/>
            <a:ext cx="394874" cy="4157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Rectangle 1"/>
          <p:cNvSpPr>
            <a:spLocks noChangeArrowheads="1"/>
          </p:cNvSpPr>
          <p:nvPr/>
        </p:nvSpPr>
        <p:spPr bwMode="auto">
          <a:xfrm>
            <a:off x="5097597" y="1644190"/>
            <a:ext cx="3629520" cy="661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i="0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</a:t>
            </a:r>
            <a:r>
              <a:rPr kumimoji="0" lang="ru-RU" sz="900" i="0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Arial Black" pitchFamily="34" charset="0"/>
                <a:ea typeface="Calibri" pitchFamily="34" charset="0"/>
                <a:cs typeface="Arial" pitchFamily="34" charset="0"/>
              </a:rPr>
              <a:t>Региональная инновационная площадка</a:t>
            </a:r>
            <a:r>
              <a:rPr kumimoji="0" lang="ru-RU" sz="900" i="0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«Эколого-развивающая </a:t>
            </a:r>
            <a:endParaRPr kumimoji="0" lang="ru-RU" sz="90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предметно-пространственная  образовательная   среда ДОО,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как средство духовно-нравственного развития дошкольников</a:t>
            </a:r>
            <a:r>
              <a:rPr kumimoji="0" lang="ru-RU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».</a:t>
            </a:r>
            <a:r>
              <a:rPr kumimoji="0" lang="ru-RU" sz="1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5097598" y="2488692"/>
            <a:ext cx="340005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solidFill>
                  <a:srgbClr val="990033"/>
                </a:solidFill>
                <a:latin typeface="Arial Black" pitchFamily="34" charset="0"/>
                <a:cs typeface="Arial" pitchFamily="34" charset="0"/>
              </a:rPr>
              <a:t>-Районный ресурсный центр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по направлению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 «Экологическое образование».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5097598" y="2970478"/>
            <a:ext cx="349079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i="0" u="none" strike="noStrike" cap="none" normalizeH="0" baseline="0" dirty="0" smtClean="0">
                <a:ln>
                  <a:noFill/>
                </a:ln>
                <a:solidFill>
                  <a:srgbClr val="990033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-Районная инновационная площадка </a:t>
            </a:r>
            <a:r>
              <a:rPr kumimoji="0" lang="ru-RU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«О</a:t>
            </a:r>
            <a:r>
              <a:rPr kumimoji="0" lang="ru-RU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рганизация 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оценка развивающей</a:t>
            </a:r>
            <a:endParaRPr kumimoji="0" lang="ru-RU" sz="100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предметно-пространственной образовательной среды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 условиях ФГОС дошкольного образования».</a:t>
            </a:r>
            <a:r>
              <a:rPr kumimoji="0" lang="ru-RU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4311669" y="3928005"/>
            <a:ext cx="37807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-</a:t>
            </a:r>
            <a:r>
              <a:rPr lang="ru-RU" sz="1000" dirty="0" smtClean="0">
                <a:solidFill>
                  <a:srgbClr val="990033"/>
                </a:solidFill>
                <a:latin typeface="Arial Black" pitchFamily="34" charset="0"/>
                <a:cs typeface="Arial" pitchFamily="34" charset="0"/>
              </a:rPr>
              <a:t>Ассоциированная инновационная организация межрегионального партнёрства пилотного проекта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программы УНИТВИН/ЮНЕСКО по образованию для устойчивого развития «Межрегиональное сетевое партнерство: Учимся жить устойчиво в глобальном мире: Экология. Здоровье. Безопасность». 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57428"/>
            <a:ext cx="8820150" cy="437040"/>
          </a:xfrm>
        </p:spPr>
        <p:txBody>
          <a:bodyPr/>
          <a:lstStyle/>
          <a:p>
            <a:pPr algn="ctr"/>
            <a:r>
              <a:rPr lang="ru-RU" sz="1800" b="1" dirty="0" smtClean="0">
                <a:solidFill>
                  <a:schemeClr val="tx1"/>
                </a:solidFill>
                <a:latin typeface="Arial Black" pitchFamily="34" charset="0"/>
              </a:rPr>
              <a:t>Образовательная экосистема </a:t>
            </a:r>
            <a:r>
              <a:rPr lang="ru-RU" sz="1800" b="1" dirty="0" err="1" smtClean="0">
                <a:solidFill>
                  <a:schemeClr val="tx1"/>
                </a:solidFill>
                <a:latin typeface="Arial Black" pitchFamily="34" charset="0"/>
              </a:rPr>
              <a:t>доо</a:t>
            </a:r>
            <a:endParaRPr lang="ru-RU" sz="1800" b="1" dirty="0" smtClean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44035" name="Oval 3"/>
          <p:cNvSpPr>
            <a:spLocks noChangeArrowheads="1"/>
          </p:cNvSpPr>
          <p:nvPr/>
        </p:nvSpPr>
        <p:spPr bwMode="auto">
          <a:xfrm>
            <a:off x="2921798" y="1645655"/>
            <a:ext cx="3013867" cy="1440656"/>
          </a:xfrm>
          <a:prstGeom prst="ellipse">
            <a:avLst/>
          </a:prstGeom>
          <a:solidFill>
            <a:srgbClr val="FFFFCC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ru-RU" sz="1600" b="1" dirty="0" smtClean="0">
                <a:solidFill>
                  <a:schemeClr val="accent2"/>
                </a:solidFill>
                <a:latin typeface="Arial Black" pitchFamily="34" charset="0"/>
              </a:rPr>
              <a:t>МБДОУ </a:t>
            </a:r>
          </a:p>
          <a:p>
            <a:pPr algn="ctr"/>
            <a:r>
              <a:rPr lang="ru-RU" sz="1600" b="1" dirty="0" smtClean="0">
                <a:solidFill>
                  <a:schemeClr val="accent2"/>
                </a:solidFill>
                <a:latin typeface="Arial Black" pitchFamily="34" charset="0"/>
              </a:rPr>
              <a:t>д/с </a:t>
            </a:r>
            <a:r>
              <a:rPr lang="ru-RU" sz="1400" b="1" dirty="0" smtClean="0">
                <a:solidFill>
                  <a:schemeClr val="accent2"/>
                </a:solidFill>
                <a:latin typeface="Arial Black" pitchFamily="34" charset="0"/>
              </a:rPr>
              <a:t>«Ромашка»</a:t>
            </a:r>
          </a:p>
          <a:p>
            <a:pPr algn="ctr"/>
            <a:r>
              <a:rPr lang="ru-RU" sz="1400" b="1" dirty="0" err="1" smtClean="0">
                <a:solidFill>
                  <a:schemeClr val="accent2"/>
                </a:solidFill>
                <a:latin typeface="Arial Black" pitchFamily="34" charset="0"/>
              </a:rPr>
              <a:t>г.Лянтор</a:t>
            </a:r>
            <a:endParaRPr lang="ru-RU" sz="1400" b="1" dirty="0" smtClean="0">
              <a:solidFill>
                <a:schemeClr val="accent2"/>
              </a:solidFill>
              <a:latin typeface="Arial Black" pitchFamily="34" charset="0"/>
            </a:endParaRPr>
          </a:p>
          <a:p>
            <a:pPr algn="ctr"/>
            <a:r>
              <a:rPr lang="ru-RU" sz="1400" b="1" dirty="0" smtClean="0">
                <a:solidFill>
                  <a:schemeClr val="accent2"/>
                </a:solidFill>
                <a:latin typeface="Arial Black" pitchFamily="34" charset="0"/>
              </a:rPr>
              <a:t>Сургутский район </a:t>
            </a:r>
            <a:endParaRPr lang="ru-RU" sz="1400" dirty="0">
              <a:solidFill>
                <a:schemeClr val="accent2"/>
              </a:solidFill>
              <a:latin typeface="Arial Black" pitchFamily="34" charset="0"/>
            </a:endParaRPr>
          </a:p>
        </p:txBody>
      </p:sp>
      <p:sp>
        <p:nvSpPr>
          <p:cNvPr id="44039" name="Rectangle 7"/>
          <p:cNvSpPr>
            <a:spLocks noChangeArrowheads="1"/>
          </p:cNvSpPr>
          <p:nvPr/>
        </p:nvSpPr>
        <p:spPr bwMode="auto">
          <a:xfrm>
            <a:off x="2843214" y="587627"/>
            <a:ext cx="3168650" cy="1015398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Департамент 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образования и молодёжной политики  </a:t>
            </a:r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администрации Сургутского района</a:t>
            </a:r>
          </a:p>
        </p:txBody>
      </p:sp>
      <p:sp>
        <p:nvSpPr>
          <p:cNvPr id="44041" name="Rectangle 9"/>
          <p:cNvSpPr>
            <a:spLocks noChangeArrowheads="1"/>
          </p:cNvSpPr>
          <p:nvPr/>
        </p:nvSpPr>
        <p:spPr bwMode="auto">
          <a:xfrm>
            <a:off x="6156325" y="1580312"/>
            <a:ext cx="2736849" cy="64207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Научные 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работники района, округа ,РФ</a:t>
            </a:r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  <a:p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44042" name="Rectangle 10"/>
          <p:cNvSpPr>
            <a:spLocks noChangeArrowheads="1"/>
          </p:cNvSpPr>
          <p:nvPr/>
        </p:nvSpPr>
        <p:spPr bwMode="auto">
          <a:xfrm>
            <a:off x="202408" y="560455"/>
            <a:ext cx="2376487" cy="101985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Дошкольные образовательные организации Сургутского района</a:t>
            </a:r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  <a:p>
            <a:r>
              <a:rPr lang="ru-RU" sz="1600" dirty="0" smtClean="0">
                <a:solidFill>
                  <a:srgbClr val="800000"/>
                </a:solidFill>
                <a:latin typeface="Arial Black" pitchFamily="34" charset="0"/>
              </a:rPr>
              <a:t> </a:t>
            </a:r>
            <a:endParaRPr lang="ru-RU" sz="16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44043" name="Rectangle 11"/>
          <p:cNvSpPr>
            <a:spLocks noChangeArrowheads="1"/>
          </p:cNvSpPr>
          <p:nvPr/>
        </p:nvSpPr>
        <p:spPr bwMode="auto">
          <a:xfrm>
            <a:off x="6156325" y="2252973"/>
            <a:ext cx="2736849" cy="589759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МБОУ «</a:t>
            </a:r>
            <a:r>
              <a:rPr lang="ru-RU" sz="1400" dirty="0" err="1" smtClean="0">
                <a:solidFill>
                  <a:srgbClr val="800000"/>
                </a:solidFill>
                <a:latin typeface="Arial Black" pitchFamily="34" charset="0"/>
              </a:rPr>
              <a:t>Лянторская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 СОШ №3,№7»</a:t>
            </a:r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  <a:p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44044" name="Rectangle 12"/>
          <p:cNvSpPr>
            <a:spLocks noChangeArrowheads="1"/>
          </p:cNvSpPr>
          <p:nvPr/>
        </p:nvSpPr>
        <p:spPr bwMode="auto">
          <a:xfrm>
            <a:off x="179388" y="1655674"/>
            <a:ext cx="2422527" cy="59729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МАУ ДО Сургутского района «ЦДТ»</a:t>
            </a:r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  <a:p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44045" name="Rectangle 13"/>
          <p:cNvSpPr>
            <a:spLocks noChangeArrowheads="1"/>
          </p:cNvSpPr>
          <p:nvPr/>
        </p:nvSpPr>
        <p:spPr bwMode="auto">
          <a:xfrm>
            <a:off x="6156325" y="2980894"/>
            <a:ext cx="2736849" cy="544076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ru-RU" sz="1400" dirty="0" err="1" smtClean="0">
                <a:solidFill>
                  <a:srgbClr val="800000"/>
                </a:solidFill>
                <a:latin typeface="Arial Black" pitchFamily="34" charset="0"/>
              </a:rPr>
              <a:t>БУ«Лянторская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 городская больница»</a:t>
            </a:r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44046" name="Rectangle 14"/>
          <p:cNvSpPr>
            <a:spLocks noChangeArrowheads="1"/>
          </p:cNvSpPr>
          <p:nvPr/>
        </p:nvSpPr>
        <p:spPr bwMode="auto">
          <a:xfrm>
            <a:off x="179390" y="2283234"/>
            <a:ext cx="2422525" cy="96969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МУК 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«</a:t>
            </a:r>
            <a:r>
              <a:rPr lang="ru-RU" sz="1400" dirty="0" err="1" smtClean="0">
                <a:solidFill>
                  <a:srgbClr val="800000"/>
                </a:solidFill>
                <a:latin typeface="Arial Black" pitchFamily="34" charset="0"/>
              </a:rPr>
              <a:t>Лянторский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 </a:t>
            </a:r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х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антыйский </a:t>
            </a:r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этнографический 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музей»</a:t>
            </a:r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  <a:p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44047" name="Rectangle 15"/>
          <p:cNvSpPr>
            <a:spLocks noChangeArrowheads="1"/>
          </p:cNvSpPr>
          <p:nvPr/>
        </p:nvSpPr>
        <p:spPr bwMode="auto">
          <a:xfrm>
            <a:off x="3044032" y="4208389"/>
            <a:ext cx="2952750" cy="631090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ОГИБДД 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ОМВД России по </a:t>
            </a:r>
            <a:r>
              <a:rPr lang="ru-RU" sz="1400" dirty="0" err="1">
                <a:solidFill>
                  <a:srgbClr val="800000"/>
                </a:solidFill>
                <a:latin typeface="Arial Black" pitchFamily="34" charset="0"/>
              </a:rPr>
              <a:t>Сургутскому</a:t>
            </a:r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 району</a:t>
            </a:r>
          </a:p>
        </p:txBody>
      </p:sp>
      <p:sp>
        <p:nvSpPr>
          <p:cNvPr id="44048" name="Rectangle 16"/>
          <p:cNvSpPr>
            <a:spLocks noChangeArrowheads="1"/>
          </p:cNvSpPr>
          <p:nvPr/>
        </p:nvSpPr>
        <p:spPr bwMode="auto">
          <a:xfrm>
            <a:off x="179391" y="3329287"/>
            <a:ext cx="2399504" cy="84029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ФГКУ «2ОФПС по ХМАО – Югре»</a:t>
            </a:r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  <a:p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44049" name="Rectangle 17"/>
          <p:cNvSpPr>
            <a:spLocks noChangeArrowheads="1"/>
          </p:cNvSpPr>
          <p:nvPr/>
        </p:nvSpPr>
        <p:spPr bwMode="auto">
          <a:xfrm>
            <a:off x="6156324" y="4443954"/>
            <a:ext cx="2735262" cy="600604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1100" dirty="0">
                <a:solidFill>
                  <a:srgbClr val="800000"/>
                </a:solidFill>
                <a:latin typeface="Times New Roman" pitchFamily="18" charset="0"/>
              </a:rPr>
              <a:t> </a:t>
            </a:r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Пимское 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участковое лесничество</a:t>
            </a:r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44050" name="Rectangle 18"/>
          <p:cNvSpPr>
            <a:spLocks noChangeArrowheads="1"/>
          </p:cNvSpPr>
          <p:nvPr/>
        </p:nvSpPr>
        <p:spPr bwMode="auto">
          <a:xfrm>
            <a:off x="6154738" y="3673552"/>
            <a:ext cx="2736849" cy="675557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МУ«КСК «Юбилейный»»</a:t>
            </a:r>
            <a:r>
              <a:rPr lang="ru-RU" sz="1100" dirty="0" smtClean="0">
                <a:solidFill>
                  <a:srgbClr val="800000"/>
                </a:solidFill>
                <a:latin typeface="Times New Roman" pitchFamily="18" charset="0"/>
              </a:rPr>
              <a:t>  </a:t>
            </a:r>
            <a:endParaRPr lang="ru-RU" dirty="0">
              <a:solidFill>
                <a:srgbClr val="800000"/>
              </a:solidFill>
            </a:endParaRPr>
          </a:p>
        </p:txBody>
      </p:sp>
      <p:sp>
        <p:nvSpPr>
          <p:cNvPr id="44051" name="Rectangle 19"/>
          <p:cNvSpPr>
            <a:spLocks noChangeArrowheads="1"/>
          </p:cNvSpPr>
          <p:nvPr/>
        </p:nvSpPr>
        <p:spPr bwMode="auto">
          <a:xfrm>
            <a:off x="179389" y="4244611"/>
            <a:ext cx="2520951" cy="621771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Центральный Парк города</a:t>
            </a:r>
          </a:p>
          <a:p>
            <a:endParaRPr lang="ru-RU" sz="1400" dirty="0">
              <a:latin typeface="Arial Black" pitchFamily="34" charset="0"/>
            </a:endParaRPr>
          </a:p>
        </p:txBody>
      </p:sp>
      <p:sp>
        <p:nvSpPr>
          <p:cNvPr id="44053" name="Rectangle 21"/>
          <p:cNvSpPr>
            <a:spLocks noChangeArrowheads="1"/>
          </p:cNvSpPr>
          <p:nvPr/>
        </p:nvSpPr>
        <p:spPr bwMode="auto">
          <a:xfrm>
            <a:off x="4754560" y="5044558"/>
            <a:ext cx="4210053" cy="42234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Производитель детского 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оборудования</a:t>
            </a:r>
            <a:endParaRPr lang="ru-RU" sz="1400" dirty="0">
              <a:solidFill>
                <a:srgbClr val="800000"/>
              </a:solidFill>
              <a:latin typeface="Arial Black" pitchFamily="34" charset="0"/>
            </a:endParaRPr>
          </a:p>
        </p:txBody>
      </p:sp>
      <p:sp>
        <p:nvSpPr>
          <p:cNvPr id="44055" name="Text Box 23"/>
          <p:cNvSpPr txBox="1">
            <a:spLocks noChangeArrowheads="1"/>
          </p:cNvSpPr>
          <p:nvPr/>
        </p:nvSpPr>
        <p:spPr bwMode="auto">
          <a:xfrm>
            <a:off x="202408" y="5072537"/>
            <a:ext cx="3569492" cy="307777"/>
          </a:xfrm>
          <a:prstGeom prst="rect">
            <a:avLst/>
          </a:prstGeom>
          <a:ln>
            <a:solidFill>
              <a:srgbClr val="990033"/>
            </a:solidFill>
            <a:headEnd/>
            <a:tailEnd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З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аповедник </a:t>
            </a:r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«Юганский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</a:rPr>
              <a:t>» </a:t>
            </a:r>
            <a:r>
              <a:rPr lang="ru-RU" sz="1400" dirty="0" err="1">
                <a:solidFill>
                  <a:srgbClr val="800000"/>
                </a:solidFill>
                <a:latin typeface="Arial Black" pitchFamily="34" charset="0"/>
              </a:rPr>
              <a:t>с.Угут</a:t>
            </a:r>
            <a:r>
              <a:rPr lang="ru-RU" sz="1400" dirty="0">
                <a:solidFill>
                  <a:srgbClr val="800000"/>
                </a:solidFill>
                <a:latin typeface="Arial Black" pitchFamily="34" charset="0"/>
              </a:rPr>
              <a:t>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152776" y="3190592"/>
            <a:ext cx="2735262" cy="73866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rgbClr val="990033"/>
                </a:solidFill>
                <a:latin typeface="Arial Black" panose="020B0A04020102020204" pitchFamily="34" charset="0"/>
              </a:rPr>
              <a:t>Родители </a:t>
            </a:r>
          </a:p>
          <a:p>
            <a:pPr algn="ctr"/>
            <a:r>
              <a:rPr lang="ru-RU" sz="1400" dirty="0" smtClean="0">
                <a:solidFill>
                  <a:srgbClr val="990033"/>
                </a:solidFill>
                <a:latin typeface="Arial Black" panose="020B0A04020102020204" pitchFamily="34" charset="0"/>
              </a:rPr>
              <a:t> (законные представители)</a:t>
            </a:r>
            <a:endParaRPr lang="ru-RU" sz="1400" dirty="0">
              <a:solidFill>
                <a:srgbClr val="990033"/>
              </a:solidFill>
              <a:latin typeface="Arial Black" panose="020B0A04020102020204" pitchFamily="34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157911" y="594468"/>
            <a:ext cx="2735262" cy="600604"/>
          </a:xfrm>
          <a:prstGeom prst="rect">
            <a:avLst/>
          </a:prstGeom>
          <a:solidFill>
            <a:schemeClr val="bg1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ru-RU" sz="1400" dirty="0">
                <a:solidFill>
                  <a:srgbClr val="800000"/>
                </a:solidFill>
                <a:latin typeface="Times New Roman" pitchFamily="18" charset="0"/>
              </a:rPr>
              <a:t> 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  <a:cs typeface="Aharoni" pitchFamily="2" charset="-79"/>
              </a:rPr>
              <a:t>Администрация </a:t>
            </a:r>
          </a:p>
          <a:p>
            <a:pPr algn="ctr"/>
            <a:r>
              <a:rPr lang="ru-RU" sz="1400" dirty="0" err="1" smtClean="0">
                <a:solidFill>
                  <a:srgbClr val="800000"/>
                </a:solidFill>
                <a:latin typeface="Arial Black" pitchFamily="34" charset="0"/>
                <a:cs typeface="Aharoni" pitchFamily="2" charset="-79"/>
              </a:rPr>
              <a:t>Сургутского</a:t>
            </a:r>
            <a:r>
              <a:rPr lang="ru-RU" sz="1400" dirty="0" smtClean="0">
                <a:solidFill>
                  <a:srgbClr val="800000"/>
                </a:solidFill>
                <a:latin typeface="Arial Black" pitchFamily="34" charset="0"/>
                <a:cs typeface="Aharoni" pitchFamily="2" charset="-79"/>
              </a:rPr>
              <a:t> района</a:t>
            </a:r>
            <a:endParaRPr lang="ru-RU" sz="1400" dirty="0">
              <a:solidFill>
                <a:srgbClr val="800000"/>
              </a:solidFill>
              <a:latin typeface="Arial Black" pitchFamily="34" charset="0"/>
              <a:cs typeface="Aharoni" pitchFamily="2" charset="-79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1"/>
          <p:cNvSpPr>
            <a:spLocks noChangeArrowheads="1"/>
          </p:cNvSpPr>
          <p:nvPr/>
        </p:nvSpPr>
        <p:spPr bwMode="auto">
          <a:xfrm>
            <a:off x="425790" y="2790106"/>
            <a:ext cx="841806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altLang="ru-RU" sz="1200" b="1" dirty="0">
                <a:latin typeface="Arial" pitchFamily="34" charset="0"/>
                <a:cs typeface="Arial" pitchFamily="34" charset="0"/>
              </a:rPr>
              <a:t>Созданное впервые в Сургутском районе </a:t>
            </a:r>
            <a:r>
              <a:rPr lang="ru-RU" altLang="ru-RU" sz="1200" b="1" dirty="0">
                <a:solidFill>
                  <a:schemeClr val="tx1"/>
                </a:solidFill>
                <a:latin typeface="Arial Black" pitchFamily="34" charset="0"/>
                <a:cs typeface="Arial" pitchFamily="34" charset="0"/>
              </a:rPr>
              <a:t>Дошкольное лесничество «Стершонок» </a:t>
            </a:r>
            <a:r>
              <a:rPr lang="ru-RU" altLang="ru-RU" sz="1200" b="1" dirty="0">
                <a:latin typeface="Arial" pitchFamily="34" charset="0"/>
                <a:cs typeface="Arial" pitchFamily="34" charset="0"/>
              </a:rPr>
              <a:t>включено в реестр общественных объединений экологической направленности Ханты-Мансийского автономного округа - Югры и РФ</a:t>
            </a:r>
          </a:p>
        </p:txBody>
      </p:sp>
      <p:pic>
        <p:nvPicPr>
          <p:cNvPr id="6" name="Picture 2" descr="DSC012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4506" y="965899"/>
            <a:ext cx="1962185" cy="182420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/>
        </p:spPr>
      </p:pic>
      <p:pic>
        <p:nvPicPr>
          <p:cNvPr id="8" name="Picture 6" descr="F:\101MSDCF\DSC0033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68715" y="827363"/>
            <a:ext cx="1928654" cy="2010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\\Delo\обмен дело\БУШУЕВА\для экологии\IMG_0366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823123" y="3179027"/>
            <a:ext cx="5214942" cy="2295546"/>
          </a:xfrm>
          <a:prstGeom prst="rect">
            <a:avLst/>
          </a:prstGeom>
          <a:effectLst>
            <a:softEdge rad="112500"/>
          </a:effectLst>
        </p:spPr>
      </p:pic>
      <p:pic>
        <p:nvPicPr>
          <p:cNvPr id="11" name="Picture 5" descr="DSC0173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38498" y="717717"/>
            <a:ext cx="3210870" cy="20723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:\Users\Тамара\Desktop\1.     ГЛАВНАЯ РАБОЧАЯ ПАПКА\ВЫДАТЬ фото\40Х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3262" t="17628" r="4874" b="3386"/>
          <a:stretch>
            <a:fillRect/>
          </a:stretch>
        </p:blipFill>
        <p:spPr bwMode="auto">
          <a:xfrm>
            <a:off x="0" y="321363"/>
            <a:ext cx="960144" cy="1016998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Тамара\Desktop\ффффффф\DSC008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89931" y="829862"/>
            <a:ext cx="2645480" cy="18606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3" descr="C:\Users\Tamara\Desktop\Фото на сайт Зотову\DSC05739 - копия.JPG"/>
          <p:cNvPicPr>
            <a:picLocks noChangeAspect="1" noChangeArrowheads="1"/>
          </p:cNvPicPr>
          <p:nvPr/>
        </p:nvPicPr>
        <p:blipFill>
          <a:blip r:embed="rId4" cstate="print"/>
          <a:srcRect l="5827" t="16985" r="-18"/>
          <a:stretch>
            <a:fillRect/>
          </a:stretch>
        </p:blipFill>
        <p:spPr bwMode="auto">
          <a:xfrm>
            <a:off x="2924684" y="2781661"/>
            <a:ext cx="5084092" cy="22724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 descr="C:\Users\Тамара\Downloads\2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8201" y="1030807"/>
            <a:ext cx="2292929" cy="16597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63475" y="939680"/>
            <a:ext cx="2387213" cy="17508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668201" y="3331176"/>
            <a:ext cx="26659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latin typeface="Arial" pitchFamily="34" charset="0"/>
                <a:cs typeface="Arial" pitchFamily="34" charset="0"/>
              </a:rPr>
              <a:t>Организация </a:t>
            </a:r>
          </a:p>
          <a:p>
            <a:r>
              <a:rPr lang="ru-RU" sz="1400" dirty="0" smtClean="0">
                <a:latin typeface="Arial" pitchFamily="34" charset="0"/>
                <a:cs typeface="Arial" pitchFamily="34" charset="0"/>
              </a:rPr>
              <a:t>предметно-развивающей </a:t>
            </a:r>
          </a:p>
          <a:p>
            <a:r>
              <a:rPr lang="ru-RU" sz="1400" dirty="0" smtClean="0">
                <a:latin typeface="Arial" pitchFamily="34" charset="0"/>
                <a:cs typeface="Arial" pitchFamily="34" charset="0"/>
              </a:rPr>
              <a:t>среды ДОО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63297" y="607547"/>
            <a:ext cx="70685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990033"/>
                </a:solidFill>
                <a:latin typeface="Arial Black" pitchFamily="34" charset="0"/>
              </a:rPr>
              <a:t>Проект как стратегический инструмент повышения  качества экологического дополнительного образования </a:t>
            </a:r>
            <a:endParaRPr lang="ru-RU" sz="1200" dirty="0">
              <a:solidFill>
                <a:srgbClr val="990033"/>
              </a:solidFill>
              <a:latin typeface="Arial Black" pitchFamily="34" charset="0"/>
            </a:endParaRPr>
          </a:p>
        </p:txBody>
      </p:sp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4135" y="638324"/>
            <a:ext cx="569162" cy="508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Прямоугольник 26"/>
          <p:cNvSpPr/>
          <p:nvPr/>
        </p:nvSpPr>
        <p:spPr>
          <a:xfrm>
            <a:off x="3220213" y="4680893"/>
            <a:ext cx="291382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Внедрение учебно-методического комплекта (УМК) «Социально-эмоциональное развитие детей» для детей 5-7 лет в ООП ДОО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 descr="C:\Users\Тамара\Downloads\IMG_20191218_19055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66796" y="1069212"/>
            <a:ext cx="2510501" cy="3533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033" y="1147033"/>
            <a:ext cx="2633250" cy="1947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Picture 2" descr="http://www.admsr.ru/upload/iblock/f57/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4135" y="3256756"/>
            <a:ext cx="2667148" cy="197813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8479" r="4372"/>
          <a:stretch/>
        </p:blipFill>
        <p:spPr>
          <a:xfrm>
            <a:off x="6134041" y="981334"/>
            <a:ext cx="2486447" cy="42267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="" xmlns:p14="http://schemas.microsoft.com/office/powerpoint/2010/main" val="2332876770"/>
              </p:ext>
            </p:extLst>
          </p:nvPr>
        </p:nvGraphicFramePr>
        <p:xfrm>
          <a:off x="457202" y="528848"/>
          <a:ext cx="8229599" cy="50922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6" name="Picture 2">
            <a:extLst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36096"/>
            <a:ext cx="4481278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03" name="Text Box 4"/>
          <p:cNvSpPr txBox="1">
            <a:spLocks noChangeArrowheads="1"/>
          </p:cNvSpPr>
          <p:nvPr/>
        </p:nvSpPr>
        <p:spPr bwMode="auto">
          <a:xfrm>
            <a:off x="0" y="26460"/>
            <a:ext cx="914400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altLang="ru-RU" sz="1400" b="1" dirty="0">
                <a:solidFill>
                  <a:schemeClr val="tx1"/>
                </a:solidFill>
                <a:latin typeface="Arial Black" pitchFamily="34" charset="0"/>
              </a:rPr>
              <a:t>ПРОДУКТ </a:t>
            </a:r>
            <a:r>
              <a:rPr lang="ru-RU" altLang="ru-RU" sz="1400" b="1" dirty="0">
                <a:solidFill>
                  <a:schemeClr val="tx1"/>
                </a:solidFill>
              </a:rPr>
              <a:t>совместной </a:t>
            </a:r>
            <a:r>
              <a:rPr lang="ru-RU" altLang="ru-RU" sz="1400" b="1" dirty="0" smtClean="0">
                <a:solidFill>
                  <a:schemeClr val="tx1"/>
                </a:solidFill>
              </a:rPr>
              <a:t>деятельности: тематическая  площадка </a:t>
            </a:r>
            <a:r>
              <a:rPr lang="ru-RU" altLang="ru-RU" sz="1400" b="1" dirty="0" err="1" smtClean="0">
                <a:solidFill>
                  <a:schemeClr val="tx1"/>
                </a:solidFill>
              </a:rPr>
              <a:t>Экодром</a:t>
            </a:r>
            <a:r>
              <a:rPr lang="ru-RU" altLang="ru-RU" sz="1400" b="1" dirty="0" smtClean="0">
                <a:solidFill>
                  <a:schemeClr val="tx1"/>
                </a:solidFill>
              </a:rPr>
              <a:t> «ЮНИОР», «Белая птица счастья»</a:t>
            </a:r>
            <a:endParaRPr lang="ru-RU" altLang="ru-RU" sz="1400" b="1" dirty="0">
              <a:solidFill>
                <a:schemeClr val="tx1"/>
              </a:solidFill>
            </a:endParaRPr>
          </a:p>
        </p:txBody>
      </p:sp>
      <p:pic>
        <p:nvPicPr>
          <p:cNvPr id="49158" name="Picture 6">
            <a:extLst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58610" y="3100977"/>
            <a:ext cx="4685390" cy="2614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5028" y="506322"/>
            <a:ext cx="4047640" cy="2529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accent1">
                <a:gamma/>
                <a:shade val="60000"/>
                <a:invGamma/>
                <a:alpha val="50000"/>
              </a:schemeClr>
            </a:prstShdw>
          </a:effectLst>
        </p:spPr>
      </p:pic>
      <p:pic>
        <p:nvPicPr>
          <p:cNvPr id="4" name="Рисунок 3" descr="G:\DCIM\102MSDCF\DSC01151.JPG">
            <a:extLst/>
          </p:cNvPr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17025" y="475936"/>
            <a:ext cx="4774404" cy="26250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Номер слайда 1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fld id="{12D46FAB-C321-4425-ADF1-23F60A8069A2}" type="slidenum">
              <a:rPr lang="ru-RU" altLang="ru-RU"/>
              <a:pPr>
                <a:defRPr/>
              </a:pPr>
              <a:t>9</a:t>
            </a:fld>
            <a:endParaRPr lang="ru-RU" altLang="ru-RU"/>
          </a:p>
        </p:txBody>
      </p:sp>
      <p:pic>
        <p:nvPicPr>
          <p:cNvPr id="3" name="Picture 3" descr="C:\Users\Тамара\Desktop\Ельмендеевой\DSC01146.JPG">
            <a:extLst/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16702"/>
            <a:ext cx="5643602" cy="3148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2228" name="Text Box 4"/>
          <p:cNvSpPr txBox="1">
            <a:spLocks noChangeArrowheads="1"/>
          </p:cNvSpPr>
          <p:nvPr/>
        </p:nvSpPr>
        <p:spPr bwMode="auto">
          <a:xfrm>
            <a:off x="0" y="26458"/>
            <a:ext cx="9144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2">
              <a:schemeClr val="bg2">
                <a:alpha val="50000"/>
              </a:schemeClr>
            </a:prstShdw>
          </a:effec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ru-RU" alt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ПРОДУКТ совместной </a:t>
            </a:r>
            <a:r>
              <a:rPr lang="ru-RU" altLang="ru-RU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деятельности:  </a:t>
            </a:r>
            <a:r>
              <a:rPr lang="ru-RU" alt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Реализована идея создания на территории дошкольного учреждения  тематической площадки </a:t>
            </a:r>
            <a:r>
              <a:rPr lang="ru-RU" altLang="ru-RU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«ЗЕЛЕНАЯ </a:t>
            </a:r>
            <a:r>
              <a:rPr lang="ru-RU" altLang="ru-RU" sz="1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АЛЛЕЯ ПОБЕДЫ</a:t>
            </a:r>
            <a:r>
              <a:rPr lang="ru-RU" altLang="ru-RU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»</a:t>
            </a:r>
            <a:endParaRPr lang="ru-RU" altLang="ru-RU" sz="12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C:\Users\Тамара\Desktop\фото Закладка Аллеи Победы\P1040211.JPG">
            <a:extLst/>
          </p:cNvPr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3492500"/>
            <a:ext cx="4071966" cy="2222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F:\На сайт Аллея победы\DSC_0815.JPG">
            <a:extLst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8" y="416702"/>
            <a:ext cx="3286116" cy="35123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3234" name="Picture 2" descr="G:\для презентации в Ханты\8.Организация тематических мероприятий эколого-патриотической направленности.JPG">
            <a:extLst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48" y="3274222"/>
            <a:ext cx="4643470" cy="25906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Рисунок 15"/>
          <p:cNvPicPr>
            <a:picLocks noChangeAspect="1" noChangeArrowheads="1"/>
          </p:cNvPicPr>
          <p:nvPr/>
        </p:nvPicPr>
        <p:blipFill>
          <a:blip r:embed="rId2"/>
          <a:srcRect l="25249" t="19926" r="31409" b="16806"/>
          <a:stretch>
            <a:fillRect/>
          </a:stretch>
        </p:blipFill>
        <p:spPr bwMode="auto">
          <a:xfrm>
            <a:off x="462932" y="1185833"/>
            <a:ext cx="4751243" cy="390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124911" y="1661276"/>
            <a:ext cx="3502558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Методика диагностики организационной культуры педагогического коллектива, </a:t>
            </a:r>
          </a:p>
          <a:p>
            <a:pPr lvl="0" defTabSz="914400" eaLnBrk="1" hangingPunct="1"/>
            <a:r>
              <a:rPr kumimoji="0" lang="ru-RU" sz="12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родительской общественности, социальных партнёров.</a:t>
            </a:r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Автор В.А. </a:t>
            </a:r>
            <a:r>
              <a:rPr lang="ru-RU" sz="1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Ясвин</a:t>
            </a:r>
            <a:endParaRPr kumimoji="0" lang="ru-RU" sz="12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defTabSz="914400" eaLnBrk="1" hangingPunct="1"/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                                                </a:t>
            </a:r>
            <a:r>
              <a:rPr kumimoji="0" lang="ru-RU" sz="12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9"/>
          <p:cNvSpPr txBox="1">
            <a:spLocks noChangeArrowheads="1"/>
          </p:cNvSpPr>
          <p:nvPr/>
        </p:nvSpPr>
        <p:spPr bwMode="auto">
          <a:xfrm>
            <a:off x="462932" y="839215"/>
            <a:ext cx="654040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69200"/>
              </a:buClr>
              <a:buSzPct val="100000"/>
              <a:buFont typeface="STIXGeneral-Regular"/>
              <a:buNone/>
            </a:pPr>
            <a:r>
              <a:rPr lang="ru-RU" altLang="ru-RU" sz="2000" b="1" dirty="0" smtClean="0">
                <a:solidFill>
                  <a:srgbClr val="00B050"/>
                </a:solidFill>
                <a:latin typeface="Arial" pitchFamily="34" charset="0"/>
                <a:ea typeface="Fedra Sans Pro Light"/>
                <a:cs typeface="Arial" pitchFamily="34" charset="0"/>
              </a:rPr>
              <a:t>ИССЛЕДОВАНИЕ СРЕДЫ ДОО</a:t>
            </a:r>
            <a:endParaRPr lang="ru-RU" altLang="ru-RU" sz="2000" b="1" dirty="0">
              <a:solidFill>
                <a:srgbClr val="00B050"/>
              </a:solidFill>
              <a:latin typeface="Arial" pitchFamily="34" charset="0"/>
              <a:ea typeface="Fedra Sans Pro Light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5102493" y="1724098"/>
            <a:ext cx="351799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600" dirty="0" smtClean="0"/>
              <a:t>Методика векторного моделирования среды развития личности. </a:t>
            </a:r>
          </a:p>
          <a:p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Автор В.А. </a:t>
            </a:r>
            <a:r>
              <a:rPr lang="ru-RU" sz="1200" dirty="0" err="1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Ясвин</a:t>
            </a:r>
            <a:endParaRPr kumimoji="0" lang="ru-RU" sz="12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defTabSz="914400" eaLnBrk="1" hangingPunct="1"/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                                                </a:t>
            </a:r>
            <a:r>
              <a:rPr kumimoji="0" lang="ru-RU" sz="1200" b="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ru-RU" sz="12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0178" name="Рисунок 1"/>
          <p:cNvPicPr>
            <a:picLocks noChangeAspect="1" noChangeArrowheads="1"/>
          </p:cNvPicPr>
          <p:nvPr/>
        </p:nvPicPr>
        <p:blipFill>
          <a:blip r:embed="rId2"/>
          <a:srcRect l="26024" t="21794" r="27711" b="6837"/>
          <a:stretch>
            <a:fillRect/>
          </a:stretch>
        </p:blipFill>
        <p:spPr bwMode="auto">
          <a:xfrm>
            <a:off x="932613" y="1116214"/>
            <a:ext cx="4079137" cy="35494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495591" y="4558767"/>
            <a:ext cx="7720049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0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Вывод: и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 четырёх предлагаемых типов «воспитывающей среды»: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«догматической», «творческой», «безмятежной» и «карьерной», на основе полученных данных определена   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творческая среда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которая способствует свободному развитию активного ребёнка.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9"/>
          <p:cNvSpPr txBox="1">
            <a:spLocks noChangeArrowheads="1"/>
          </p:cNvSpPr>
          <p:nvPr/>
        </p:nvSpPr>
        <p:spPr bwMode="auto">
          <a:xfrm>
            <a:off x="495591" y="839215"/>
            <a:ext cx="654040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69200"/>
              </a:buClr>
              <a:buSzPct val="100000"/>
              <a:buFont typeface="STIXGeneral-Regular"/>
              <a:buNone/>
            </a:pPr>
            <a:r>
              <a:rPr lang="ru-RU" altLang="ru-RU" sz="2000" b="1" dirty="0" smtClean="0">
                <a:solidFill>
                  <a:srgbClr val="00B050"/>
                </a:solidFill>
                <a:latin typeface="Arial" pitchFamily="34" charset="0"/>
                <a:ea typeface="Fedra Sans Pro Light"/>
                <a:cs typeface="Arial" pitchFamily="34" charset="0"/>
              </a:rPr>
              <a:t>ИССЛЕДОВАНИЕ СРЕДЫ ДОО</a:t>
            </a:r>
            <a:endParaRPr lang="ru-RU" altLang="ru-RU" sz="2000" b="1" dirty="0">
              <a:solidFill>
                <a:srgbClr val="00B050"/>
              </a:solidFill>
              <a:latin typeface="Arial" pitchFamily="34" charset="0"/>
              <a:ea typeface="Fedra Sans Pro Light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"/>
          <p:cNvSpPr txBox="1">
            <a:spLocks noChangeArrowheads="1"/>
          </p:cNvSpPr>
          <p:nvPr/>
        </p:nvSpPr>
        <p:spPr bwMode="auto">
          <a:xfrm>
            <a:off x="449517" y="1369876"/>
            <a:ext cx="7570678" cy="249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69200"/>
              </a:buClr>
              <a:buSzPct val="100000"/>
              <a:buFont typeface="STIXGeneral-Regular"/>
              <a:buNone/>
            </a:pPr>
            <a:r>
              <a:rPr lang="ru-RU" altLang="ru-RU" b="1" dirty="0">
                <a:solidFill>
                  <a:srgbClr val="00B050"/>
                </a:solidFill>
                <a:latin typeface="Arial" pitchFamily="34" charset="0"/>
                <a:ea typeface="Fedra Sans Pro Light"/>
                <a:cs typeface="Arial" pitchFamily="34" charset="0"/>
              </a:rPr>
              <a:t>КЛЮЧЕВАЯ ПРОБЛЕМА ПРОЕКТА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7982" y="1905582"/>
            <a:ext cx="75846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latin typeface="Arial" pitchFamily="34" charset="0"/>
                <a:cs typeface="Arial" pitchFamily="34" charset="0"/>
              </a:rPr>
              <a:t>НЕДОСТАТОЧНАЯ РАЗРАБОТАННОСТЬ  ТВОРЧЕСКИХ КОМПОНЕНТОВ ОБРАЗОВАТЕЛЬНОЙ ЭКОСИСТЕМЫ ДЛЯ ЛИЧНОСТНОГО РАЗВИТИЯ  УЧАСТНИКОВ ОБРАЗОВАТЕЛЬНЫХ ОТНОШЕНИЙ 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9"/>
          <p:cNvSpPr txBox="1">
            <a:spLocks noChangeArrowheads="1"/>
          </p:cNvSpPr>
          <p:nvPr/>
        </p:nvSpPr>
        <p:spPr bwMode="auto">
          <a:xfrm>
            <a:off x="1312268" y="3036403"/>
            <a:ext cx="5864249" cy="249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69200"/>
              </a:buClr>
              <a:buSzPct val="100000"/>
              <a:buFont typeface="STIXGeneral-Regular"/>
              <a:buNone/>
            </a:pPr>
            <a:r>
              <a:rPr lang="ru-RU" altLang="ru-RU" b="1" dirty="0">
                <a:solidFill>
                  <a:srgbClr val="00B050"/>
                </a:solidFill>
                <a:latin typeface="Arial" pitchFamily="34" charset="0"/>
                <a:ea typeface="Fedra Sans Pro Light"/>
                <a:cs typeface="Arial" pitchFamily="34" charset="0"/>
              </a:rPr>
              <a:t>ЦЕЛЬ ПРОЕКТА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931851" y="3285702"/>
            <a:ext cx="69976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Arial" pitchFamily="34" charset="0"/>
                <a:cs typeface="Arial" pitchFamily="34" charset="0"/>
              </a:rPr>
              <a:t>Разработка компонентов творческой среды образовательной экосистемы, обеспечивающих эмоционально-  личностное развитие участников образовательных отношений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460690" y="970241"/>
            <a:ext cx="8257521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1. Создать профессиональную команду для работы над проектом. 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2. Разработать оценочные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инструменты для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анализа	состояния 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образовательной экосистемы ДОО.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3. Осуществить оценку текущего состояния образовательной экосистемы с целью   выявления творческих компонентов, необходимых для личностно- развивающей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образовательной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среды.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4. Выработать стратегию и тактику развития ЛРОС.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5. Внедрить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компоненты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образовательной	экосистемы,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обеспечивающей 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птимальный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маршрут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развития	участников образовательных отношений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и  обобщить опыт успешной образовательной практики среди педагогического сообщества.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defTabSz="914400"/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6. Внедрить в ООП ДОО УМК </a:t>
            </a:r>
            <a:r>
              <a:rPr lang="ru-RU" sz="1400" dirty="0">
                <a:latin typeface="Arial" pitchFamily="34" charset="0"/>
                <a:cs typeface="Arial" pitchFamily="34" charset="0"/>
              </a:rPr>
              <a:t>«Социально-эмоциональное развитие детей»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для детей дошкольного   возраста 5-7 лет.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7.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FFFFFF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Сф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ормировать нормативно - правовую базу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сопровождению Проекта. Заключить 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Соглашения с разработчиками по использованию продуктов по компонентам ЛРОС.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8.Организовать детские сообщества по интересам, через организацию системы</a:t>
            </a:r>
            <a:endParaRPr lang="ru-RU" sz="1400" baseline="0" dirty="0" smtClean="0">
              <a:solidFill>
                <a:schemeClr val="tx1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дополнительного </a:t>
            </a:r>
            <a:r>
              <a:rPr kumimoji="0" lang="ru-RU" sz="14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образования ДОО.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9"/>
          <p:cNvSpPr txBox="1">
            <a:spLocks noChangeArrowheads="1"/>
          </p:cNvSpPr>
          <p:nvPr/>
        </p:nvSpPr>
        <p:spPr bwMode="auto">
          <a:xfrm>
            <a:off x="1312268" y="845591"/>
            <a:ext cx="5864249" cy="249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69200"/>
              </a:buClr>
              <a:buSzPct val="100000"/>
              <a:buFont typeface="STIXGeneral-Regular"/>
              <a:buNone/>
            </a:pPr>
            <a:r>
              <a:rPr lang="ru-RU" altLang="ru-RU" b="1" dirty="0" smtClean="0">
                <a:solidFill>
                  <a:srgbClr val="00B050"/>
                </a:solidFill>
                <a:latin typeface="Arial" pitchFamily="34" charset="0"/>
                <a:ea typeface="Fedra Sans Pro Light"/>
                <a:cs typeface="Arial" pitchFamily="34" charset="0"/>
              </a:rPr>
              <a:t>ЗАДАЧИ ПРОЕКТА</a:t>
            </a:r>
            <a:endParaRPr lang="ru-RU" altLang="ru-RU" b="1" dirty="0">
              <a:solidFill>
                <a:srgbClr val="00B050"/>
              </a:solidFill>
              <a:latin typeface="Arial" pitchFamily="34" charset="0"/>
              <a:ea typeface="Fedra Sans Pro Light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396031" y="1067963"/>
          <a:ext cx="6582284" cy="3887603"/>
        </p:xfrm>
        <a:graphic>
          <a:graphicData uri="http://schemas.openxmlformats.org/drawingml/2006/table">
            <a:tbl>
              <a:tblPr/>
              <a:tblGrid>
                <a:gridCol w="31878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53835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725146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15051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№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                        Риски</a:t>
                      </a:r>
                      <a:endParaRPr lang="ru-RU" sz="10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                            Минимизация 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рисков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60207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1.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Низкий уровень образовательного ценза части педагогов, родителей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(законных представителей)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Внутрифирменное обучение через организацию мастер-классов, обучающих семинаров, тренингов и т.д.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5259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2.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Недостаточное обеспечение образовательного процесса </a:t>
                      </a: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учебно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-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методическими материалами и дидактическими пособиями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Привлечение внебюджетных средств.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Организация платных образовательных услуг, участие в конкурсах с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гранатовой 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поддержкой, привлечение спонсорских средств  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5155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3.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Недостаточное финансирование для создания ЛРОС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Поиск спонсоров через создание ситуации заинтересованности и востребованности  опыта работы ДОО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0258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4.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Снижение активности родителей в воспитании детей 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Проведение мастер-классов и др. форм для достижения необходимого эффекта. Создание ситуации «Успешный ребёнок» (разработка детских проектов, участие в конкурсах, создание портфолио каждого воспитанника), для привлечения внимания родителей к взаимодействию с детским садом по вопросам воспитания детей.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903111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5.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>
                          <a:latin typeface="Times New Roman"/>
                          <a:ea typeface="Times New Roman"/>
                          <a:cs typeface="Times New Roman"/>
                        </a:rPr>
                        <a:t>Непринятие идей ЛРОС социумом 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Реклама через СМИ,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диссеминация</a:t>
                      </a:r>
                      <a:r>
                        <a:rPr lang="ru-RU" sz="1000" baseline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000" dirty="0" smtClean="0">
                          <a:latin typeface="Times New Roman"/>
                          <a:ea typeface="Times New Roman"/>
                          <a:cs typeface="Times New Roman"/>
                        </a:rPr>
                        <a:t>Опыта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, размещение информации на официальном сайте ДОО, официальной группе социальной сети «</a:t>
                      </a: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ВКонтакте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». Распространение информации в группах родителей через </a:t>
                      </a:r>
                      <a:r>
                        <a:rPr lang="ru-RU" sz="1000" dirty="0" err="1">
                          <a:latin typeface="Times New Roman"/>
                          <a:ea typeface="Times New Roman"/>
                          <a:cs typeface="Times New Roman"/>
                        </a:rPr>
                        <a:t>мессенджеры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000" dirty="0" err="1">
                          <a:latin typeface="Times New Roman"/>
                          <a:ea typeface="Times New Roman"/>
                          <a:cs typeface="Times New Roman"/>
                        </a:rPr>
                        <a:t>Whatsapp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1000" dirty="0" err="1">
                          <a:latin typeface="Times New Roman"/>
                          <a:ea typeface="Times New Roman"/>
                          <a:cs typeface="Times New Roman"/>
                        </a:rPr>
                        <a:t>Viber</a:t>
                      </a:r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.</a:t>
                      </a:r>
                    </a:p>
                  </a:txBody>
                  <a:tcPr marL="48381" marR="4838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2022812" y="698631"/>
            <a:ext cx="46570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 smtClean="0">
                <a:solidFill>
                  <a:srgbClr val="00642D"/>
                </a:solidFill>
                <a:latin typeface="Arial Black" pitchFamily="34" charset="0"/>
                <a:cs typeface="Arial" pitchFamily="34" charset="0"/>
              </a:rPr>
              <a:t>Риски проекта и способы их минимизации </a:t>
            </a:r>
            <a:endParaRPr lang="ru-RU" sz="1400" dirty="0">
              <a:solidFill>
                <a:srgbClr val="00642D"/>
              </a:solidFill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"/>
          <p:cNvSpPr txBox="1">
            <a:spLocks noChangeArrowheads="1"/>
          </p:cNvSpPr>
          <p:nvPr/>
        </p:nvSpPr>
        <p:spPr bwMode="auto">
          <a:xfrm>
            <a:off x="358775" y="802718"/>
            <a:ext cx="7570678" cy="249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90000"/>
              </a:lnSpc>
              <a:spcBef>
                <a:spcPts val="1000"/>
              </a:spcBef>
              <a:buClr>
                <a:srgbClr val="F69200"/>
              </a:buClr>
              <a:buSzPct val="100000"/>
              <a:buFont typeface="STIXGeneral-Regular"/>
              <a:buNone/>
            </a:pPr>
            <a:r>
              <a:rPr lang="ru-RU" altLang="ru-RU" b="1" dirty="0" smtClean="0">
                <a:solidFill>
                  <a:srgbClr val="00B050"/>
                </a:solidFill>
                <a:latin typeface="Arial" pitchFamily="34" charset="0"/>
                <a:ea typeface="Fedra Sans Pro Light"/>
                <a:cs typeface="Arial" pitchFamily="34" charset="0"/>
              </a:rPr>
              <a:t>СТРАТЕГИЯ И ТАКТИКА ЛРОС</a:t>
            </a:r>
            <a:endParaRPr lang="ru-RU" altLang="ru-RU" b="1" dirty="0">
              <a:solidFill>
                <a:srgbClr val="00B050"/>
              </a:solidFill>
              <a:latin typeface="Arial" pitchFamily="34" charset="0"/>
              <a:ea typeface="Fedra Sans Pro Light"/>
              <a:cs typeface="Arial" pitchFamily="34" charset="0"/>
            </a:endParaRPr>
          </a:p>
        </p:txBody>
      </p:sp>
      <p:sp>
        <p:nvSpPr>
          <p:cNvPr id="53249" name="Rectangle 1"/>
          <p:cNvSpPr>
            <a:spLocks noChangeArrowheads="1"/>
          </p:cNvSpPr>
          <p:nvPr/>
        </p:nvSpPr>
        <p:spPr bwMode="auto">
          <a:xfrm>
            <a:off x="456037" y="1086825"/>
            <a:ext cx="7906185" cy="64633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642D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Стратегический план изменений личностного развития участников образовательных</a:t>
            </a:r>
            <a:r>
              <a:rPr lang="ru-RU" sz="1200" b="1" dirty="0" smtClean="0">
                <a:solidFill>
                  <a:srgbClr val="00642D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642D"/>
                </a:solidFill>
                <a:effectLst/>
                <a:latin typeface="Arial Black" pitchFamily="34" charset="0"/>
                <a:ea typeface="Times New Roman" pitchFamily="18" charset="0"/>
                <a:cs typeface="Arial" pitchFamily="34" charset="0"/>
              </a:rPr>
              <a:t>отношений в условиях творческой образовательной среды как образовательной экосистемы детского сада (дорожная карта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456037" y="1849740"/>
            <a:ext cx="7894551" cy="227754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254000" defTabSz="914400" eaLnBrk="1" hangingPunct="1">
              <a:tabLst>
                <a:tab pos="180975" algn="l"/>
              </a:tabLst>
            </a:pPr>
            <a:r>
              <a:rPr lang="ru-RU" sz="1200" dirty="0" smtClean="0">
                <a:solidFill>
                  <a:srgbClr val="00642D"/>
                </a:solidFill>
                <a:latin typeface="Arial Black" pitchFamily="34" charset="0"/>
              </a:rPr>
              <a:t>Уточнение целей проекта по годам</a:t>
            </a:r>
          </a:p>
          <a:p>
            <a:pPr marL="0" marR="0" lvl="0" indent="2540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этап(декабрь 2019г. - февраль 2020 г.)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4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</a:t>
            </a:r>
            <a:r>
              <a:rPr kumimoji="0" lang="ru-RU" sz="1000" b="1" i="0" u="none" strike="noStrike" cap="none" normalizeH="0" baseline="0" dirty="0" smtClean="0" bmk="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ель:</a:t>
            </a:r>
            <a:r>
              <a:rPr kumimoji="0" lang="ru-RU" sz="1000" b="0" i="0" u="none" strike="noStrike" cap="none" normalizeH="0" baseline="0" dirty="0" smtClean="0" bmk="bookmark29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Провести экспертизу среды дошкольного образовательного учреждения для дальнейшей разработки и внедрения изменений в рамках Проекта. Создание эффективной команды, заинтересованной в изменениях и трансформации образовательной среды ДОО.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Формирование нормативно-правового сопровождения Проекта.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4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2 этап (март 2020 г. - март 2021 г.)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254000" defTabSz="914400">
              <a:tabLst>
                <a:tab pos="180975" algn="l"/>
              </a:tabLst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Цель: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Реализация Проекта через внедрение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новых компонентов</a:t>
            </a:r>
            <a:r>
              <a:rPr kumimoji="0" lang="ru-RU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творческой образовательной среды. Проведение образовательных мероприятий с использованием УМК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«Социально-эмоциональное развитие детей» для детей 5-7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лет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Промежуточный мониторинг полученных результатов, внесение изменений и дополнений в «дорожную карту» Проекта. Разработка программы развития дошкольного учреждения на основе Проекта.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254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80975" algn="l"/>
              </a:tabLst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3 </a:t>
            </a:r>
            <a:r>
              <a:rPr lang="ru-RU" sz="1000" b="1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э</a:t>
            </a: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тап (март 2021 г. - сентябрь 2022 г.)</a:t>
            </a:r>
          </a:p>
          <a:p>
            <a:pPr marL="0" marR="0" lvl="0" indent="2540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0975" algn="l"/>
              </a:tabLst>
            </a:pPr>
            <a:r>
              <a:rPr kumimoji="0" lang="ru-RU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Цель: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Подведение итогового мониторинга, определение эффективности проекта. Диссеминация опыта работы по Проекту, эффективная работа команды управленцев и педагогов в обновлённой творческой ЛР</a:t>
            </a:r>
            <a:r>
              <a:rPr lang="ru-RU" sz="1000" dirty="0" smtClean="0">
                <a:solidFill>
                  <a:schemeClr val="tx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О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С. Создание портфолио Проекта на сайте дошкольной образовательной 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организации.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467671" y="4221043"/>
            <a:ext cx="7552524" cy="92333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 smtClean="0">
                <a:solidFill>
                  <a:srgbClr val="00642D"/>
                </a:solidFill>
                <a:latin typeface="Arial Black" pitchFamily="34" charset="0"/>
                <a:cs typeface="Arial" pitchFamily="34" charset="0"/>
              </a:rPr>
              <a:t>Конкретный план реализации важнейших изменений в ДОО для создания ЛРОС, конкретные мероприятия проекта (по формуле «3+2»). Управленческое сопровождение проекта.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Выгнутая влево стрелка 9"/>
          <p:cNvSpPr/>
          <p:nvPr/>
        </p:nvSpPr>
        <p:spPr>
          <a:xfrm>
            <a:off x="97262" y="1409991"/>
            <a:ext cx="358775" cy="6770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1" name="Выгнутая влево стрелка 10"/>
          <p:cNvSpPr/>
          <p:nvPr/>
        </p:nvSpPr>
        <p:spPr>
          <a:xfrm>
            <a:off x="127969" y="3984504"/>
            <a:ext cx="328068" cy="677075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"/>
          <p:cNvSpPr txBox="1">
            <a:spLocks noChangeArrowheads="1"/>
          </p:cNvSpPr>
          <p:nvPr/>
        </p:nvSpPr>
        <p:spPr bwMode="auto">
          <a:xfrm>
            <a:off x="1738058" y="802718"/>
            <a:ext cx="5660903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642D"/>
                </a:solidFill>
                <a:latin typeface="Arial Black" pitchFamily="34" charset="0"/>
              </a:rPr>
              <a:t>Изменения в управлении ДОО</a:t>
            </a:r>
            <a:endParaRPr lang="ru-RU" sz="1400" dirty="0">
              <a:solidFill>
                <a:srgbClr val="00642D"/>
              </a:solidFill>
              <a:latin typeface="Arial Black" pitchFamily="34" charset="0"/>
            </a:endParaRPr>
          </a:p>
        </p:txBody>
      </p:sp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467671" y="1018162"/>
            <a:ext cx="7894551" cy="138499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-Обновление  содержания Программы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 развития ДОО в разделе определяющие  основные направления и механизмы реализации программы развития ее ресурсное сопровождение.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- Внесены изменения в должностные инструкции педагогических работников.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-Согласованы инновационные идеи по развитию ЛРОС с привлечением социального окружения (экосистемы).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- Внедрена новая 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матричная модель «Шаг за шагом»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 в управлении Проектом её коллегиальное принятие, создание условий для  мотивационного и материального стимулирования участников Проекта.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467671" y="2707359"/>
            <a:ext cx="7906185" cy="156966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- Обновлена нормативно-правовая база на сайте ДОО (создание Электронного портфолио проекта).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-Изменен  источник финансирования путем оказания платных образовательных услуг, участия в конкурсах с финансовой поддержкой, спонсорских средств.</a:t>
            </a:r>
          </a:p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 </a:t>
            </a:r>
            <a:endParaRPr lang="ru-RU" sz="12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b="1" dirty="0" smtClean="0">
                <a:latin typeface="Arial" pitchFamily="34" charset="0"/>
                <a:cs typeface="Arial" pitchFamily="34" charset="0"/>
              </a:rPr>
              <a:t> </a:t>
            </a:r>
            <a:endParaRPr lang="ru-RU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200" b="1" dirty="0" smtClean="0"/>
              <a:t> </a:t>
            </a:r>
            <a:endParaRPr lang="ru-RU" sz="1200" dirty="0" smtClean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9"/>
          <p:cNvSpPr txBox="1">
            <a:spLocks noChangeArrowheads="1"/>
          </p:cNvSpPr>
          <p:nvPr/>
        </p:nvSpPr>
        <p:spPr bwMode="auto">
          <a:xfrm>
            <a:off x="2094046" y="2491915"/>
            <a:ext cx="521417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642D"/>
                </a:solidFill>
                <a:latin typeface="Arial Black" pitchFamily="34" charset="0"/>
              </a:rPr>
              <a:t>Изменения в  ресурсном обеспечении</a:t>
            </a:r>
            <a:endParaRPr lang="ru-RU" sz="1400" dirty="0">
              <a:solidFill>
                <a:srgbClr val="00642D"/>
              </a:solidFill>
              <a:latin typeface="Arial Black" pitchFamily="34" charset="0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479305" y="3608380"/>
            <a:ext cx="7894551" cy="120032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200" b="1" dirty="0" smtClean="0">
                <a:solidFill>
                  <a:srgbClr val="00642D"/>
                </a:solidFill>
                <a:latin typeface="Arial Black" pitchFamily="34" charset="0"/>
                <a:cs typeface="Arial" pitchFamily="34" charset="0"/>
              </a:rPr>
              <a:t> Изменения в организационно-технологическом компоненте среды,  образовательной подсистемы ДОО</a:t>
            </a:r>
          </a:p>
          <a:p>
            <a:pPr>
              <a:buFontTx/>
              <a:buChar char="-"/>
            </a:pPr>
            <a:r>
              <a:rPr lang="ru-RU" sz="1200" dirty="0" smtClean="0">
                <a:latin typeface="Arial" pitchFamily="34" charset="0"/>
                <a:cs typeface="Arial" pitchFamily="34" charset="0"/>
              </a:rPr>
              <a:t>Повышение педагогической компетентности  педагогов, родителей по вопросам ЛРОС и ознакомление с новыми активными формами организации образовательного процесса.</a:t>
            </a:r>
          </a:p>
          <a:p>
            <a:pPr>
              <a:buFontTx/>
              <a:buChar char="-"/>
            </a:pPr>
            <a:endParaRPr kumimoji="0" lang="ru-RU" sz="1200" b="0" i="0" strike="noStrike" cap="none" normalizeH="0" baseline="0" dirty="0" smtClean="0">
              <a:ln>
                <a:noFill/>
              </a:ln>
              <a:solidFill>
                <a:srgbClr val="00642D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kumimoji="0" lang="ru-RU" sz="1200" b="0" i="0" strike="noStrike" cap="none" normalizeH="0" baseline="0" dirty="0" smtClean="0">
              <a:ln>
                <a:noFill/>
              </a:ln>
              <a:solidFill>
                <a:srgbClr val="00642D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9"/>
          <p:cNvSpPr txBox="1">
            <a:spLocks noChangeArrowheads="1"/>
          </p:cNvSpPr>
          <p:nvPr/>
        </p:nvSpPr>
        <p:spPr bwMode="auto">
          <a:xfrm>
            <a:off x="237326" y="802718"/>
            <a:ext cx="8557666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642D"/>
                </a:solidFill>
                <a:latin typeface="Arial Black" pitchFamily="34" charset="0"/>
              </a:rPr>
              <a:t>Изменения в социальном компоненте среды, организационной подсистеме ДОО</a:t>
            </a:r>
            <a:endParaRPr lang="ru-RU" sz="1400" dirty="0">
              <a:solidFill>
                <a:srgbClr val="00642D"/>
              </a:solidFill>
              <a:latin typeface="Arial Black" pitchFamily="34" charset="0"/>
            </a:endParaRPr>
          </a:p>
        </p:txBody>
      </p:sp>
      <p:sp>
        <p:nvSpPr>
          <p:cNvPr id="53250" name="Rectangle 2"/>
          <p:cNvSpPr>
            <a:spLocks noChangeArrowheads="1"/>
          </p:cNvSpPr>
          <p:nvPr/>
        </p:nvSpPr>
        <p:spPr bwMode="auto">
          <a:xfrm>
            <a:off x="467671" y="1018162"/>
            <a:ext cx="7894551" cy="27699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-Взаимосвязь с социальными партнерами и</a:t>
            </a:r>
            <a:r>
              <a:rPr lang="ru-RU" sz="1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проведение совместных продуктивных мероприятий</a:t>
            </a: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11" descr="F:\фото 2018г.Экологическая акция\xvi-mezhdunarodnaja-ekologicheskaja-akcija-spasti-i-sohranit-v-sur (1).jpg"/>
          <p:cNvPicPr>
            <a:picLocks noChangeAspect="1" noChangeArrowheads="1"/>
          </p:cNvPicPr>
          <p:nvPr/>
        </p:nvPicPr>
        <p:blipFill>
          <a:blip r:embed="rId2" cstate="print"/>
          <a:srcRect l="18594" b="21362"/>
          <a:stretch>
            <a:fillRect/>
          </a:stretch>
        </p:blipFill>
        <p:spPr bwMode="auto">
          <a:xfrm>
            <a:off x="3554060" y="1772960"/>
            <a:ext cx="4659489" cy="2743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2" descr="http://romashkalyantor.caduk.ru/images/p133_14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71" y="1434764"/>
            <a:ext cx="2973687" cy="37865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9"/>
          <p:cNvSpPr txBox="1">
            <a:spLocks noChangeArrowheads="1"/>
          </p:cNvSpPr>
          <p:nvPr/>
        </p:nvSpPr>
        <p:spPr bwMode="auto">
          <a:xfrm>
            <a:off x="1060984" y="865539"/>
            <a:ext cx="648456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642D"/>
                </a:solidFill>
                <a:latin typeface="Arial Black" pitchFamily="34" charset="0"/>
              </a:rPr>
              <a:t>Изменения в  предметно-пространственной среде ДОО</a:t>
            </a:r>
            <a:endParaRPr lang="ru-RU" sz="1400" dirty="0">
              <a:solidFill>
                <a:srgbClr val="00642D"/>
              </a:solidFill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77076" y="1214547"/>
            <a:ext cx="7545544" cy="73866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1400" dirty="0" smtClean="0">
                <a:latin typeface="Arial" pitchFamily="34" charset="0"/>
                <a:cs typeface="Arial" pitchFamily="34" charset="0"/>
              </a:rPr>
              <a:t>-Создание дизайн - проектов разработанных творческой группой детского сада с привлечением родителей и  благодарителей  для творческой ЛРОС внутри помещений детского сада и на прилегающей его территории 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8755" y="1953211"/>
            <a:ext cx="5069974" cy="3323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5"/>
          <p:cNvSpPr>
            <a:spLocks noChangeArrowheads="1"/>
          </p:cNvSpPr>
          <p:nvPr/>
        </p:nvSpPr>
        <p:spPr bwMode="auto">
          <a:xfrm>
            <a:off x="3771808" y="2066125"/>
            <a:ext cx="467519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Тематическая площадка «Цветовая палитра сада»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74999" y="237390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Цель: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Создание условий для развития творческих способностей дошкольников посредством наблюдений и изображения объектов окружающего мира.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9"/>
          <p:cNvSpPr txBox="1">
            <a:spLocks noChangeArrowheads="1"/>
          </p:cNvSpPr>
          <p:nvPr/>
        </p:nvSpPr>
        <p:spPr bwMode="auto">
          <a:xfrm>
            <a:off x="1060984" y="865539"/>
            <a:ext cx="648456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 algn="ctr"/>
            <a:r>
              <a:rPr lang="ru-RU" sz="1400" b="1" dirty="0" smtClean="0">
                <a:solidFill>
                  <a:srgbClr val="00642D"/>
                </a:solidFill>
                <a:latin typeface="Arial Black" pitchFamily="34" charset="0"/>
              </a:rPr>
              <a:t>Изменения в  предметно-пространственной среде ДОО</a:t>
            </a:r>
            <a:endParaRPr lang="ru-RU" sz="1400" dirty="0">
              <a:solidFill>
                <a:srgbClr val="00642D"/>
              </a:solidFill>
              <a:latin typeface="Arial Black" pitchFamily="34" charset="0"/>
            </a:endParaRPr>
          </a:p>
        </p:txBody>
      </p:sp>
      <p:pic>
        <p:nvPicPr>
          <p:cNvPr id="7" name="Рисунок 3"/>
          <p:cNvPicPr>
            <a:picLocks noChangeAspect="1"/>
          </p:cNvPicPr>
          <p:nvPr/>
        </p:nvPicPr>
        <p:blipFill>
          <a:blip r:embed="rId2"/>
          <a:srcRect l="3529" t="6953" r="28677" b="11314"/>
          <a:stretch>
            <a:fillRect/>
          </a:stretch>
        </p:blipFill>
        <p:spPr bwMode="auto">
          <a:xfrm>
            <a:off x="579353" y="1185395"/>
            <a:ext cx="4523451" cy="409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5270328" y="1968403"/>
            <a:ext cx="314455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Цель:</a:t>
            </a:r>
          </a:p>
          <a:p>
            <a:r>
              <a:rPr lang="ru-RU" sz="1200" dirty="0" smtClean="0">
                <a:latin typeface="Arial" pitchFamily="34" charset="0"/>
                <a:cs typeface="Arial" pitchFamily="34" charset="0"/>
              </a:rPr>
              <a:t>Формирование экологического мировоззрения, активной жизненной позиции подрастающего поколения к сохранению и сбережению природы  средствами театра</a:t>
            </a:r>
            <a:endParaRPr lang="ru-RU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Прямоугольник 5"/>
          <p:cNvSpPr>
            <a:spLocks noChangeArrowheads="1"/>
          </p:cNvSpPr>
          <p:nvPr/>
        </p:nvSpPr>
        <p:spPr bwMode="auto">
          <a:xfrm>
            <a:off x="5270328" y="1342593"/>
            <a:ext cx="28844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Тематическая площадка</a:t>
            </a:r>
          </a:p>
          <a:p>
            <a:r>
              <a:rPr lang="ru-RU" sz="1400" b="1" dirty="0" smtClean="0">
                <a:latin typeface="Arial" pitchFamily="34" charset="0"/>
                <a:cs typeface="Arial" pitchFamily="34" charset="0"/>
              </a:rPr>
              <a:t> «Театр под открытым небом»</a:t>
            </a:r>
            <a:endParaRPr lang="ru-RU" sz="1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Прямоугольник 81"/>
          <p:cNvSpPr/>
          <p:nvPr/>
        </p:nvSpPr>
        <p:spPr>
          <a:xfrm>
            <a:off x="77788" y="797719"/>
            <a:ext cx="6597650" cy="817563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1" name="Прямоугольник 80"/>
          <p:cNvSpPr/>
          <p:nvPr/>
        </p:nvSpPr>
        <p:spPr>
          <a:xfrm>
            <a:off x="77788" y="37042"/>
            <a:ext cx="6591300" cy="8175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7789" y="1628511"/>
            <a:ext cx="6594475" cy="3956843"/>
          </a:xfrm>
          <a:prstGeom prst="rect">
            <a:avLst/>
          </a:prstGeom>
          <a:solidFill>
            <a:srgbClr val="99FF99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2950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3" y="2192074"/>
            <a:ext cx="482600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1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4951" y="2805907"/>
            <a:ext cx="481013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2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8176" y="1840178"/>
            <a:ext cx="481013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3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33526" y="1971146"/>
            <a:ext cx="481013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4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58876" y="2087563"/>
            <a:ext cx="481013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5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860551" y="2659062"/>
            <a:ext cx="481013" cy="535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6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09813" y="2151063"/>
            <a:ext cx="481012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7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1463" y="2766220"/>
            <a:ext cx="481012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8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52538" y="2464595"/>
            <a:ext cx="481012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9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38213" y="2582334"/>
            <a:ext cx="481012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60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2175" y="2958041"/>
            <a:ext cx="482600" cy="535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61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4001" y="3189553"/>
            <a:ext cx="481013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62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2874699"/>
            <a:ext cx="482600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63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50" y="2297907"/>
            <a:ext cx="481013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64" name="Picture 12" descr="http://egrimebel.ru/ill/gallerys/photos/291.jpg"/>
          <p:cNvPicPr>
            <a:picLocks noChangeAspect="1" noChangeArrowheads="1"/>
          </p:cNvPicPr>
          <p:nvPr/>
        </p:nvPicPr>
        <p:blipFill>
          <a:blip r:embed="rId5"/>
          <a:srcRect l="25618" t="39204" r="60480" b="23233"/>
          <a:stretch>
            <a:fillRect/>
          </a:stretch>
        </p:blipFill>
        <p:spPr bwMode="auto">
          <a:xfrm>
            <a:off x="5856289" y="3526896"/>
            <a:ext cx="549275" cy="1234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0" y="1247511"/>
            <a:ext cx="2254250" cy="579438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5" name="Прямоугольник 54"/>
          <p:cNvSpPr/>
          <p:nvPr/>
        </p:nvSpPr>
        <p:spPr>
          <a:xfrm>
            <a:off x="4354513" y="1120511"/>
            <a:ext cx="2317750" cy="70379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2967" name="Picture 12" descr="http://egrimebel.ru/ill/gallerys/photos/291.jpg"/>
          <p:cNvPicPr>
            <a:picLocks noChangeAspect="1" noChangeArrowheads="1"/>
          </p:cNvPicPr>
          <p:nvPr/>
        </p:nvPicPr>
        <p:blipFill>
          <a:blip r:embed="rId5"/>
          <a:srcRect l="25618" t="39204" r="60480" b="23233"/>
          <a:stretch>
            <a:fillRect/>
          </a:stretch>
        </p:blipFill>
        <p:spPr bwMode="auto">
          <a:xfrm>
            <a:off x="5870575" y="1213115"/>
            <a:ext cx="508000" cy="1141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" name="Прямоугольник 55"/>
          <p:cNvSpPr/>
          <p:nvPr/>
        </p:nvSpPr>
        <p:spPr>
          <a:xfrm>
            <a:off x="34925" y="2177521"/>
            <a:ext cx="134938" cy="2234407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2969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81225" y="2582334"/>
            <a:ext cx="482600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70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7613" y="2480469"/>
            <a:ext cx="482600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71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1" y="3161771"/>
            <a:ext cx="481013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72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79525" y="3279511"/>
            <a:ext cx="482600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73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0913" y="3369469"/>
            <a:ext cx="481012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74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225" y="3608917"/>
            <a:ext cx="482600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75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89088" y="2365375"/>
            <a:ext cx="481012" cy="5357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76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4851" y="2239699"/>
            <a:ext cx="481013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77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8488" y="2697428"/>
            <a:ext cx="481012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78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4201" y="3074459"/>
            <a:ext cx="481013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79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0713" y="3485886"/>
            <a:ext cx="482600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80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6125" y="3017574"/>
            <a:ext cx="482600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81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06638" y="2865438"/>
            <a:ext cx="481012" cy="5344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82" name="Picture 16" descr="http://zavodmebel.ru/catalog/5-021_yello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52713" y="2752990"/>
            <a:ext cx="481012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6499225" y="1975115"/>
            <a:ext cx="114300" cy="2206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2984" name="Picture 2" descr="Похожее изображение"/>
          <p:cNvPicPr>
            <a:picLocks noChangeAspect="1" noChangeArrowheads="1"/>
          </p:cNvPicPr>
          <p:nvPr/>
        </p:nvPicPr>
        <p:blipFill>
          <a:blip r:embed="rId6" cstate="print"/>
          <a:srcRect r="412" b="69171"/>
          <a:stretch>
            <a:fillRect/>
          </a:stretch>
        </p:blipFill>
        <p:spPr bwMode="auto">
          <a:xfrm>
            <a:off x="809625" y="1324240"/>
            <a:ext cx="877888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85" name="Picture 2" descr="Похожее изображение"/>
          <p:cNvPicPr>
            <a:picLocks noChangeAspect="1" noChangeArrowheads="1"/>
          </p:cNvPicPr>
          <p:nvPr/>
        </p:nvPicPr>
        <p:blipFill>
          <a:blip r:embed="rId7" cstate="print"/>
          <a:srcRect r="412" b="69171"/>
          <a:stretch>
            <a:fillRect/>
          </a:stretch>
        </p:blipFill>
        <p:spPr bwMode="auto">
          <a:xfrm>
            <a:off x="4973638" y="1254125"/>
            <a:ext cx="877887" cy="350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86" name="TextBox 65"/>
          <p:cNvSpPr txBox="1">
            <a:spLocks noChangeArrowheads="1"/>
          </p:cNvSpPr>
          <p:nvPr/>
        </p:nvSpPr>
        <p:spPr bwMode="auto">
          <a:xfrm>
            <a:off x="6613525" y="826483"/>
            <a:ext cx="2360613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200" b="1" dirty="0" smtClean="0">
                <a:latin typeface="Arial" pitchFamily="34" charset="0"/>
                <a:cs typeface="Arial" pitchFamily="34" charset="0"/>
              </a:rPr>
              <a:t>Цель: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Организационно-методическое 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сопровождение педагогических работников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для повышения </a:t>
            </a:r>
            <a:r>
              <a:rPr lang="ru-RU" sz="1200" dirty="0">
                <a:latin typeface="Arial" pitchFamily="34" charset="0"/>
                <a:cs typeface="Arial" pitchFamily="34" charset="0"/>
              </a:rPr>
              <a:t>профессиональной компетенции в вопросах экологического образования и </a:t>
            </a:r>
            <a:r>
              <a:rPr lang="ru-RU" sz="1200" dirty="0" smtClean="0">
                <a:latin typeface="Arial" pitchFamily="34" charset="0"/>
                <a:cs typeface="Arial" pitchFamily="34" charset="0"/>
              </a:rPr>
              <a:t>воспитания  в условиях ЛРОС</a:t>
            </a:r>
            <a:endParaRPr lang="ru-RU" sz="1200" b="1" dirty="0">
              <a:latin typeface="Arial" pitchFamily="34" charset="0"/>
              <a:cs typeface="Arial" pitchFamily="34" charset="0"/>
            </a:endParaRPr>
          </a:p>
          <a:p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43831" y="277839"/>
            <a:ext cx="458758" cy="686483"/>
          </a:xfrm>
          <a:prstGeom prst="rect">
            <a:avLst/>
          </a:prstGeom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2993" name="Picture 6" descr="Картинки по запросу картинка азбука природолюбия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74639" y="325438"/>
            <a:ext cx="388937" cy="582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94" name="Рисунок 75" descr="https://img06.rl0.ru/0a8345c92a311ed542ac9f62161530af/c673x931/kcdod.khb.ru/files/documents/9209_yolochka_1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05089" y="150813"/>
            <a:ext cx="528637" cy="9141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95" name="Рисунок 76" descr="https://img01.rl0.ru/a8a312e33ad25d96ac6e8880bba743c5/c400x586/xn--80atdlv6dr.xn--p1ai/wp-content/uploads/2015/09/043.jpg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578476" y="1"/>
            <a:ext cx="773113" cy="1162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96" name="Рисунок 77" descr="https://img09.rl0.ru/6bfa380f37e8e7c38e3ec3bdf13c3bdd/c956x1200/dreem-pics.com/uploads/posts/2017-10/1508082063_01-4.pn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92538" y="125677"/>
            <a:ext cx="792162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97" name="Picture 8" descr="Картинки по запросу картинка природы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679576" y="486834"/>
            <a:ext cx="561975" cy="398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98" name="Рисунок 74" descr="https://img08.rl0.ru/60c65245eba5dfa4f56a00a33f3c4324/c675x932/mdouskazka.su/ecologi/tihonia.jp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25551" y="273844"/>
            <a:ext cx="555625" cy="7289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99" name="Picture 10" descr="Картинки по запросу картинка ягоды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3098801" y="250032"/>
            <a:ext cx="360363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000" name="Picture 12" descr="Картинки по запросу картинка грибы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313363" y="501386"/>
            <a:ext cx="533400" cy="44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001" name="Picture 14" descr="Картинки по запросу картинка птицы"/>
          <p:cNvPicPr>
            <a:picLocks noChangeAspect="1" noChangeArrowheads="1"/>
          </p:cNvPicPr>
          <p:nvPr/>
        </p:nvPicPr>
        <p:blipFill>
          <a:blip r:embed="rId16"/>
          <a:srcRect l="23087" t="21803" r="25266"/>
          <a:stretch>
            <a:fillRect/>
          </a:stretch>
        </p:blipFill>
        <p:spPr bwMode="auto">
          <a:xfrm>
            <a:off x="4437063" y="99219"/>
            <a:ext cx="652462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004" name="TextBox 82"/>
          <p:cNvSpPr txBox="1">
            <a:spLocks noChangeArrowheads="1"/>
          </p:cNvSpPr>
          <p:nvPr/>
        </p:nvSpPr>
        <p:spPr bwMode="auto">
          <a:xfrm>
            <a:off x="6689725" y="0"/>
            <a:ext cx="1826062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Arial" pitchFamily="34" charset="0"/>
                <a:cs typeface="Arial" pitchFamily="34" charset="0"/>
              </a:rPr>
              <a:t>«Экологическая библиотека»</a:t>
            </a:r>
            <a:endParaRPr lang="ru-RU" sz="1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3007" name="Picture 18" descr="Картинки по запросу фикус в горшке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422650" y="587375"/>
            <a:ext cx="776288" cy="1317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008" name="Picture 18" descr="Картинки по запросу фикус в горшке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997076" y="3905251"/>
            <a:ext cx="887413" cy="1505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010" name="Picture 18" descr="Картинки по запросу фикус в горшке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2101850" y="534459"/>
            <a:ext cx="839788" cy="1427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011" name="Picture 6" descr="http://static.diary.ru/userdir/6/4/4/9/644929/64381691.jpg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184150" y="1611313"/>
            <a:ext cx="666750" cy="582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" name="Прямоугольник 87"/>
          <p:cNvSpPr/>
          <p:nvPr/>
        </p:nvSpPr>
        <p:spPr>
          <a:xfrm flipH="1">
            <a:off x="798514" y="4681803"/>
            <a:ext cx="33337" cy="908843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9" name="Прямоугольник 88"/>
          <p:cNvSpPr/>
          <p:nvPr/>
        </p:nvSpPr>
        <p:spPr>
          <a:xfrm flipH="1">
            <a:off x="1341439" y="4673865"/>
            <a:ext cx="33337" cy="908843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83015" name="Picture 2" descr="Картинки по запросу книжные полки для Центра экологической библиотеки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49225" y="3839105"/>
            <a:ext cx="1571625" cy="1136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4" name="Рисунок 18" descr="ÐÐ°ÑÑÐ¸Ð½ÐºÐ¸ Ð¿Ð¾ Ð·Ð°Ð¿ÑÐ¾ÑÑ ÐºÐ°ÑÑÐ¸Ð½ÐºÐ¸ ÑÑÐµÐ¼Ñ Ð¾ Ð²Ð·Ð°Ð¸Ð¼Ð¾Ð´ÐµÐ¹ÑÑÐ²Ð¸Ð¸ ÑÐµÐ»Ð¾Ð²ÐµÑÐºÐ¸"/>
          <p:cNvPicPr>
            <a:picLocks noChangeAspect="1" noChangeArrowheads="1"/>
          </p:cNvPicPr>
          <p:nvPr/>
        </p:nvPicPr>
        <p:blipFill>
          <a:blip r:embed="rId2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84488" y="2187887"/>
            <a:ext cx="2693987" cy="2342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009" name="Picture 18" descr="Картинки по запросу фикус в горшке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3330576" y="3795449"/>
            <a:ext cx="957263" cy="1625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49" name="Picture 2" descr="Картинки по запросу оригинальные книжные полки"/>
          <p:cNvPicPr>
            <a:picLocks noChangeAspect="1" noChangeArrowheads="1"/>
          </p:cNvPicPr>
          <p:nvPr/>
        </p:nvPicPr>
        <p:blipFill>
          <a:blip r:embed="rId21"/>
          <a:srcRect l="17842" t="7693" r="12769" b="2995"/>
          <a:stretch>
            <a:fillRect/>
          </a:stretch>
        </p:blipFill>
        <p:spPr bwMode="auto">
          <a:xfrm>
            <a:off x="4616451" y="4143375"/>
            <a:ext cx="962025" cy="1344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/>
          <p:cNvSpPr txBox="1"/>
          <p:nvPr/>
        </p:nvSpPr>
        <p:spPr>
          <a:xfrm>
            <a:off x="1063297" y="607547"/>
            <a:ext cx="49016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990033"/>
                </a:solidFill>
                <a:latin typeface="Arial Black" pitchFamily="34" charset="0"/>
              </a:rPr>
              <a:t>Проект как основа развития ДОО</a:t>
            </a:r>
            <a:endParaRPr lang="ru-RU" sz="1200" dirty="0">
              <a:solidFill>
                <a:srgbClr val="990033"/>
              </a:solidFill>
              <a:latin typeface="Arial Black" pitchFamily="34" charset="0"/>
            </a:endParaRPr>
          </a:p>
        </p:txBody>
      </p:sp>
      <p:pic>
        <p:nvPicPr>
          <p:cNvPr id="10" name="Picture 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4135" y="638324"/>
            <a:ext cx="569162" cy="508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F:\DCIM\100MSDCF\DSC045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843" y="1446475"/>
            <a:ext cx="3008738" cy="1819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Прямоугольник 15"/>
          <p:cNvSpPr/>
          <p:nvPr/>
        </p:nvSpPr>
        <p:spPr>
          <a:xfrm>
            <a:off x="1080387" y="884546"/>
            <a:ext cx="733788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Arial" charset="0"/>
              </a:rPr>
              <a:t>Модернизация </a:t>
            </a:r>
            <a:r>
              <a:rPr lang="ru-RU" sz="1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Black" pitchFamily="34" charset="0"/>
                <a:cs typeface="Arial" charset="0"/>
              </a:rPr>
              <a:t>дошкольного учреждения при переходе на новую ступень развития </a:t>
            </a:r>
            <a:endParaRPr lang="ru-RU" sz="1400" dirty="0"/>
          </a:p>
        </p:txBody>
      </p:sp>
      <p:sp>
        <p:nvSpPr>
          <p:cNvPr id="18" name="Text Box 18"/>
          <p:cNvSpPr txBox="1">
            <a:spLocks noChangeArrowheads="1"/>
          </p:cNvSpPr>
          <p:nvPr/>
        </p:nvSpPr>
        <p:spPr bwMode="auto">
          <a:xfrm>
            <a:off x="387443" y="3466291"/>
            <a:ext cx="1385887" cy="40011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1000" b="1" dirty="0">
                <a:latin typeface="Arial" pitchFamily="34" charset="0"/>
                <a:cs typeface="Arial" pitchFamily="34" charset="0"/>
              </a:rPr>
              <a:t>Традиционное </a:t>
            </a:r>
          </a:p>
          <a:p>
            <a:pPr>
              <a:defRPr/>
            </a:pPr>
            <a:r>
              <a:rPr lang="ru-RU" sz="1000" b="1" dirty="0">
                <a:latin typeface="Arial" pitchFamily="34" charset="0"/>
                <a:cs typeface="Arial" pitchFamily="34" charset="0"/>
              </a:rPr>
              <a:t>управление</a:t>
            </a:r>
          </a:p>
        </p:txBody>
      </p:sp>
      <p:sp>
        <p:nvSpPr>
          <p:cNvPr id="21" name="Text Box 19"/>
          <p:cNvSpPr txBox="1">
            <a:spLocks noChangeArrowheads="1"/>
          </p:cNvSpPr>
          <p:nvPr/>
        </p:nvSpPr>
        <p:spPr bwMode="auto">
          <a:xfrm>
            <a:off x="845259" y="3845835"/>
            <a:ext cx="1296987" cy="40011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ru-RU" sz="1000" b="1" dirty="0">
                <a:latin typeface="Arial" pitchFamily="34" charset="0"/>
                <a:cs typeface="Arial" pitchFamily="34" charset="0"/>
              </a:rPr>
              <a:t>Контекстное </a:t>
            </a:r>
          </a:p>
          <a:p>
            <a:pPr>
              <a:defRPr/>
            </a:pPr>
            <a:r>
              <a:rPr lang="ru-RU" sz="1000" b="1" dirty="0">
                <a:latin typeface="Arial" pitchFamily="34" charset="0"/>
                <a:cs typeface="Arial" pitchFamily="34" charset="0"/>
              </a:rPr>
              <a:t>управление</a:t>
            </a:r>
          </a:p>
        </p:txBody>
      </p:sp>
      <p:sp>
        <p:nvSpPr>
          <p:cNvPr id="23" name="Text Box 21"/>
          <p:cNvSpPr txBox="1">
            <a:spLocks noChangeArrowheads="1"/>
          </p:cNvSpPr>
          <p:nvPr/>
        </p:nvSpPr>
        <p:spPr bwMode="auto">
          <a:xfrm>
            <a:off x="1773330" y="4553722"/>
            <a:ext cx="2494930" cy="40011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000" b="1" dirty="0">
                <a:latin typeface="Arial" pitchFamily="34" charset="0"/>
                <a:cs typeface="Arial" pitchFamily="34" charset="0"/>
              </a:rPr>
              <a:t>Получение </a:t>
            </a:r>
          </a:p>
          <a:p>
            <a:pPr algn="ctr">
              <a:defRPr/>
            </a:pPr>
            <a:r>
              <a:rPr lang="ru-RU" sz="1000" b="1" dirty="0">
                <a:latin typeface="Arial" pitchFamily="34" charset="0"/>
                <a:cs typeface="Arial" pitchFamily="34" charset="0"/>
              </a:rPr>
              <a:t>результата деятельности </a:t>
            </a:r>
          </a:p>
        </p:txBody>
      </p:sp>
      <p:sp>
        <p:nvSpPr>
          <p:cNvPr id="24" name="Text Box 23"/>
          <p:cNvSpPr txBox="1">
            <a:spLocks noChangeArrowheads="1"/>
          </p:cNvSpPr>
          <p:nvPr/>
        </p:nvSpPr>
        <p:spPr bwMode="auto">
          <a:xfrm>
            <a:off x="1366365" y="4245945"/>
            <a:ext cx="1511300" cy="30777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sz="1400" b="1" dirty="0">
                <a:latin typeface="Times New Roman" pitchFamily="18" charset="0"/>
              </a:rPr>
              <a:t>ИННОВАЦИЯ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2142246" y="3266236"/>
            <a:ext cx="291382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Внедрение учебно-методического комплекта (УМК) «Социально-эмоциональное развитие детей» для детей 5-7 лет в ООП ДОО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 descr="C:\Users\Тамара\Downloads\IMG_20191218_190552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2350" y="1316549"/>
            <a:ext cx="1281993" cy="1949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45683" r="-614"/>
          <a:stretch>
            <a:fillRect/>
          </a:stretch>
        </p:blipFill>
        <p:spPr>
          <a:xfrm>
            <a:off x="5237961" y="1147033"/>
            <a:ext cx="3075401" cy="35451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6" name="Прямоугольник 25"/>
          <p:cNvSpPr/>
          <p:nvPr/>
        </p:nvSpPr>
        <p:spPr>
          <a:xfrm>
            <a:off x="4343347" y="4692222"/>
            <a:ext cx="4074925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Arial Black" pitchFamily="34" charset="0"/>
              </a:rPr>
              <a:t>Переход ДОО  на новую ступень развития</a:t>
            </a:r>
          </a:p>
          <a:p>
            <a:pPr>
              <a:defRPr/>
            </a:pPr>
            <a:r>
              <a:rPr lang="ru-RU" sz="1200" dirty="0" smtClean="0">
                <a:solidFill>
                  <a:schemeClr val="tx1"/>
                </a:solidFill>
                <a:latin typeface="Arial Black" pitchFamily="34" charset="0"/>
              </a:rPr>
              <a:t> </a:t>
            </a:r>
            <a:r>
              <a:rPr lang="ru-RU" sz="1600" dirty="0" smtClean="0">
                <a:solidFill>
                  <a:srgbClr val="990033"/>
                </a:solidFill>
                <a:latin typeface="Arial Black" pitchFamily="34" charset="0"/>
              </a:rPr>
              <a:t>«ЭКОсад для дошколят»</a:t>
            </a:r>
            <a:endParaRPr lang="ru-RU" sz="1600" dirty="0">
              <a:solidFill>
                <a:srgbClr val="990033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Oksana\Desktop\Учебный год 2013-2014\работа с родителями\Общие родительские собрания\0_2e3ed_2be16ecc_L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10614" flipH="1">
            <a:off x="2967278" y="1780765"/>
            <a:ext cx="1429977" cy="1342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 descr="C:\Users\Oksana\Desktop\Учебный год 2013-2014\работа с родителями\Общие родительские собрания\0_2e3ed_2be16ecc_L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10614" flipH="1">
            <a:off x="1701227" y="1227725"/>
            <a:ext cx="1256614" cy="1179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C:\Users\Oksana\Desktop\Учебный год 2013-2014\работа с родителями\Общие родительские собрания\0_2e3ed_2be16ecc_L.gif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10614" flipH="1">
            <a:off x="607031" y="853028"/>
            <a:ext cx="1016247" cy="954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38764" y="4098277"/>
            <a:ext cx="53175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БЛАГОДАРИМ ЗА ВНИМАНИЕ</a:t>
            </a:r>
            <a:endParaRPr lang="ru-RU" sz="24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34251" y="1259111"/>
            <a:ext cx="3709810" cy="30956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3" descr="C:\Users\Oksana\Desktop\Учебный год 2013-2014\работа с родителями\Общие родительские собрания\0_2e3ed_2be16ecc_L.gif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10614" flipH="1">
            <a:off x="4215465" y="2284800"/>
            <a:ext cx="1744266" cy="1637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526834" y="1010329"/>
            <a:ext cx="78526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1"/>
                </a:solidFill>
                <a:latin typeface="Arial Black" panose="020B0A04020102020204" pitchFamily="34" charset="0"/>
              </a:rPr>
              <a:t>Пусть наши дети будут живы, здоровы и счастливы!</a:t>
            </a:r>
            <a:endParaRPr lang="ru-RU" sz="2000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1053798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Тема презентации Вклад в будущее">
  <a:themeElements>
    <a:clrScheme name="Вклад">
      <a:dk1>
        <a:srgbClr val="000000"/>
      </a:dk1>
      <a:lt1>
        <a:srgbClr val="FFFFFF"/>
      </a:lt1>
      <a:dk2>
        <a:srgbClr val="414241"/>
      </a:dk2>
      <a:lt2>
        <a:srgbClr val="B3B4B3"/>
      </a:lt2>
      <a:accent1>
        <a:srgbClr val="00642D"/>
      </a:accent1>
      <a:accent2>
        <a:srgbClr val="008841"/>
      </a:accent2>
      <a:accent3>
        <a:srgbClr val="F6A429"/>
      </a:accent3>
      <a:accent4>
        <a:srgbClr val="7E388A"/>
      </a:accent4>
      <a:accent5>
        <a:srgbClr val="019E8B"/>
      </a:accent5>
      <a:accent6>
        <a:srgbClr val="00A2DA"/>
      </a:accent6>
      <a:hlink>
        <a:srgbClr val="000000"/>
      </a:hlink>
      <a:folHlink>
        <a:srgbClr val="898A89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ln>
          <a:headEnd/>
          <a:tailEnd/>
        </a:ln>
      </a:spPr>
      <a:bodyPr vert="horz" wrap="square" lIns="91440" tIns="45720" rIns="91440" bIns="45720" numCol="1" anchor="ctr" anchorCtr="0" compatLnSpc="1">
        <a:prstTxWarp prst="textNoShape">
          <a:avLst/>
        </a:prstTxWarp>
        <a:spAutoFit/>
      </a:bodyPr>
      <a:lstStyle>
        <a:defPPr>
          <a:defRPr sz="1000" dirty="0" smtClean="0">
            <a:latin typeface="Arial" pitchFamily="34" charset="0"/>
            <a:cs typeface="Arial" pitchFamily="34" charset="0"/>
          </a:defRPr>
        </a:defPPr>
      </a:lstStyle>
      <a:style>
        <a:lnRef idx="2">
          <a:schemeClr val="accent2"/>
        </a:lnRef>
        <a:fillRef idx="1">
          <a:schemeClr val="lt1"/>
        </a:fillRef>
        <a:effectRef idx="0">
          <a:schemeClr val="accent2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17210</TotalTime>
  <Words>1307</Words>
  <Application>Microsoft Office PowerPoint</Application>
  <PresentationFormat>Экран (16:10)</PresentationFormat>
  <Paragraphs>164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презентации Вклад в будущее</vt:lpstr>
      <vt:lpstr>Слайд 1</vt:lpstr>
      <vt:lpstr>Слайд 2</vt:lpstr>
      <vt:lpstr>Образовательная экосистема доо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Daniil</dc:creator>
  <cp:lastModifiedBy>Тамара Бушуева</cp:lastModifiedBy>
  <cp:revision>676</cp:revision>
  <dcterms:modified xsi:type="dcterms:W3CDTF">2019-12-24T10:37:28Z</dcterms:modified>
</cp:coreProperties>
</file>