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6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1507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CFA338-0144-4FAD-88AF-3752BF75C7E1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CBDDD7-E87D-45F0-B20B-570C3B80D86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CBDDD7-E87D-45F0-B20B-570C3B80D864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2432-95A0-41D6-96BD-DB2DFD334CC0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6B3C9-02E0-41CA-B393-9140A69AF7F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2432-95A0-41D6-96BD-DB2DFD334CC0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6B3C9-02E0-41CA-B393-9140A69AF7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2432-95A0-41D6-96BD-DB2DFD334CC0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6B3C9-02E0-41CA-B393-9140A69AF7F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2432-95A0-41D6-96BD-DB2DFD334CC0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6B3C9-02E0-41CA-B393-9140A69AF7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2432-95A0-41D6-96BD-DB2DFD334CC0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6B3C9-02E0-41CA-B393-9140A69AF7F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2432-95A0-41D6-96BD-DB2DFD334CC0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6B3C9-02E0-41CA-B393-9140A69AF7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2432-95A0-41D6-96BD-DB2DFD334CC0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6B3C9-02E0-41CA-B393-9140A69AF7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2432-95A0-41D6-96BD-DB2DFD334CC0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6B3C9-02E0-41CA-B393-9140A69AF7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/>
          <a:p>
            <a:fld id="{EBA32432-95A0-41D6-96BD-DB2DFD334CC0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/>
          <a:p>
            <a:fld id="{4686B3C9-02E0-41CA-B393-9140A69AF7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2432-95A0-41D6-96BD-DB2DFD334CC0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6B3C9-02E0-41CA-B393-9140A69AF7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2432-95A0-41D6-96BD-DB2DFD334CC0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6B3C9-02E0-41CA-B393-9140A69AF7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BA32432-95A0-41D6-96BD-DB2DFD334CC0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4686B3C9-02E0-41CA-B393-9140A69AF7F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5229200"/>
            <a:ext cx="6800800" cy="1368152"/>
          </a:xfrm>
        </p:spPr>
        <p:txBody>
          <a:bodyPr>
            <a:norm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aiandra GD" pitchFamily="34" charset="0"/>
              </a:rPr>
              <a:t>Автор: учитель-логопед  МАДОУ «Детский сад № 33</a:t>
            </a:r>
            <a:r>
              <a:rPr kumimoji="0" lang="en-US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aiandra GD" pitchFamily="34" charset="0"/>
              </a:rPr>
              <a:t> </a:t>
            </a:r>
            <a:r>
              <a:rPr kumimoji="0" lang="ru-RU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aiandra GD" pitchFamily="34" charset="0"/>
              </a:rPr>
              <a:t> «Росинка» общеразвивающего вида.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aiandra GD" pitchFamily="34" charset="0"/>
              </a:rPr>
              <a:t> Катина Кристина Романовна</a:t>
            </a:r>
          </a:p>
          <a:p>
            <a:endParaRPr lang="ru-RU" dirty="0"/>
          </a:p>
        </p:txBody>
      </p:sp>
      <p:sp>
        <p:nvSpPr>
          <p:cNvPr id="1026" name="AutoShape 2" descr="http://900igr.net/up/datas/169675/01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 descr="C:\Users\1\Desktop\0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32656"/>
            <a:ext cx="7730336" cy="4824536"/>
          </a:xfrm>
          <a:prstGeom prst="rect">
            <a:avLst/>
          </a:prstGeom>
          <a:noFill/>
        </p:spPr>
      </p:pic>
      <p:sp>
        <p:nvSpPr>
          <p:cNvPr id="6" name="Овал 5"/>
          <p:cNvSpPr/>
          <p:nvPr/>
        </p:nvSpPr>
        <p:spPr>
          <a:xfrm>
            <a:off x="11556776" y="1196752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img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8229600" cy="6345936"/>
          </a:xfrm>
        </p:spPr>
        <p:txBody>
          <a:bodyPr/>
          <a:lstStyle/>
          <a:p>
            <a:pPr algn="ctr"/>
            <a:r>
              <a:rPr lang="ru-RU" dirty="0"/>
              <a:t>Овладение речью – важный этап в жизни ребёнка: речь необходима для общения со</a:t>
            </a:r>
            <a:br>
              <a:rPr lang="ru-RU" dirty="0"/>
            </a:br>
            <a:r>
              <a:rPr lang="ru-RU" dirty="0"/>
              <a:t>взрослыми и сверстниками, для формирования его интеллектуальной, волевой и</a:t>
            </a:r>
            <a:br>
              <a:rPr lang="ru-RU" dirty="0"/>
            </a:br>
            <a:r>
              <a:rPr lang="ru-RU" dirty="0"/>
              <a:t>эмоциональной сферы.</a:t>
            </a:r>
          </a:p>
        </p:txBody>
      </p:sp>
    </p:spTree>
  </p:cSld>
  <p:clrMapOvr>
    <a:masterClrMapping/>
  </p:clrMapOvr>
  <p:transition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1\Desktop\slide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>
    <p:newsfla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619672" y="711467"/>
            <a:ext cx="6356957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+mj-lt"/>
                <a:ea typeface="Calibri" pitchFamily="34" charset="0"/>
                <a:cs typeface="TimesNewRoman"/>
              </a:rPr>
              <a:t>В дошкольном возрасте процесс развития речи происходит бурно и непрерывно.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2">
                  <a:lumMod val="90000"/>
                </a:schemeClr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+mj-lt"/>
                <a:ea typeface="Calibri" pitchFamily="34" charset="0"/>
                <a:cs typeface="TimesNewRoman"/>
              </a:rPr>
              <a:t>Это происходит как во время нахождения ребенка в детском саду, так и при общении со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2">
                  <a:lumMod val="90000"/>
                </a:schemeClr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chemeClr val="tx2">
                    <a:lumMod val="90000"/>
                  </a:schemeClr>
                </a:solidFill>
                <a:effectLst/>
                <a:latin typeface="+mj-lt"/>
                <a:ea typeface="Calibri" pitchFamily="34" charset="0"/>
                <a:cs typeface="TimesNewRoman"/>
              </a:rPr>
              <a:t>взрослыми дома.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2">
                  <a:lumMod val="90000"/>
                </a:schemeClr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ransition>
    <p:split dir="in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C:\Users\1\Desktop\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>
    <p:cover dir="l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906072" cy="5437216"/>
          </a:xfrm>
        </p:spPr>
        <p:txBody>
          <a:bodyPr/>
          <a:lstStyle/>
          <a:p>
            <a:pPr algn="ctr"/>
            <a:r>
              <a:rPr lang="ru-RU" dirty="0"/>
              <a:t>Игра – это благоприятные условия для развития речи, обогащение словарного запаса,</a:t>
            </a:r>
            <a:br>
              <a:rPr lang="ru-RU" dirty="0"/>
            </a:br>
            <a:r>
              <a:rPr lang="ru-RU" dirty="0"/>
              <a:t>знакомство с окружающим миром через образы, краски, звуки, которые способствуют</a:t>
            </a:r>
            <a:br>
              <a:rPr lang="ru-RU" dirty="0"/>
            </a:br>
            <a:r>
              <a:rPr lang="ru-RU" dirty="0"/>
              <a:t>развитию психических процессов.</a:t>
            </a:r>
          </a:p>
        </p:txBody>
      </p:sp>
    </p:spTree>
  </p:cSld>
  <p:clrMapOvr>
    <a:masterClrMapping/>
  </p:clrMapOvr>
  <p:transition>
    <p:blind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618040" cy="5653240"/>
          </a:xfrm>
        </p:spPr>
        <p:txBody>
          <a:bodyPr/>
          <a:lstStyle/>
          <a:p>
            <a:pPr algn="ctr"/>
            <a:br>
              <a:rPr lang="ru-RU" dirty="0"/>
            </a:br>
            <a:br>
              <a:rPr lang="ru-RU" dirty="0"/>
            </a:br>
            <a:br>
              <a:rPr lang="ru-RU" dirty="0"/>
            </a:br>
            <a:r>
              <a:rPr lang="ru-RU" dirty="0"/>
              <a:t>В своей работе особое внимание уделяю словесным играм. </a:t>
            </a:r>
          </a:p>
        </p:txBody>
      </p:sp>
    </p:spTree>
  </p:cSld>
  <p:clrMapOvr>
    <a:masterClrMapping/>
  </p:clrMapOvr>
  <p:transition>
    <p:zoom dir="in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C:\Users\1\Desktop\img_user_file_5a2fc9fb9f016_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62056" cy="5797256"/>
          </a:xfrm>
        </p:spPr>
        <p:txBody>
          <a:bodyPr/>
          <a:lstStyle/>
          <a:p>
            <a:pPr algn="ctr"/>
            <a:r>
              <a:rPr lang="ru-RU" sz="3200" dirty="0"/>
              <a:t>Например,  словесные игры, направленные на </a:t>
            </a:r>
            <a:r>
              <a:rPr lang="ru-RU" sz="3200" dirty="0">
                <a:solidFill>
                  <a:schemeClr val="accent5"/>
                </a:solidFill>
              </a:rPr>
              <a:t>развитие словарного </a:t>
            </a:r>
            <a:r>
              <a:rPr lang="ru-RU" sz="3200" dirty="0">
                <a:solidFill>
                  <a:schemeClr val="accent5">
                    <a:lumMod val="75000"/>
                  </a:schemeClr>
                </a:solidFill>
              </a:rPr>
              <a:t>запаса</a:t>
            </a:r>
            <a:r>
              <a:rPr lang="ru-RU" sz="3200" dirty="0"/>
              <a:t>: </a:t>
            </a:r>
            <a:r>
              <a:rPr lang="ru-RU" sz="3200" dirty="0">
                <a:solidFill>
                  <a:schemeClr val="accent2"/>
                </a:solidFill>
              </a:rPr>
              <a:t>«Подбери название», </a:t>
            </a:r>
            <a:r>
              <a:rPr lang="ru-RU" sz="3200" dirty="0"/>
              <a:t>где ребёнку необходимо подобрать названия предметов к каждому словосочетанию: Что можно стирать? (футболку, юбку, носки и т.д.). Что можно жарить? Что можно пить? Что можно гладить? Что можно варить? Что можно резать? Что можно бросать?</a:t>
            </a:r>
            <a:br>
              <a:rPr lang="ru-RU" sz="3200" dirty="0"/>
            </a:br>
            <a:r>
              <a:rPr lang="ru-RU" sz="3200" dirty="0"/>
              <a:t> </a:t>
            </a:r>
          </a:p>
        </p:txBody>
      </p:sp>
    </p:spTree>
  </p:cSld>
  <p:clrMapOvr>
    <a:masterClrMapping/>
  </p:clrMapOvr>
  <p:transition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62056" cy="5869264"/>
          </a:xfrm>
        </p:spPr>
        <p:txBody>
          <a:bodyPr/>
          <a:lstStyle/>
          <a:p>
            <a:pPr algn="ctr"/>
            <a:r>
              <a:rPr lang="ru-RU" sz="3200" dirty="0"/>
              <a:t>Следующая игра: </a:t>
            </a:r>
            <a:r>
              <a:rPr lang="ru-RU" sz="3200" dirty="0">
                <a:solidFill>
                  <a:schemeClr val="accent2"/>
                </a:solidFill>
              </a:rPr>
              <a:t>«Закончи фразу». </a:t>
            </a:r>
            <a:r>
              <a:rPr lang="ru-RU" sz="3200" dirty="0"/>
              <a:t>Цель данной игры – каждый раз подбирать</a:t>
            </a:r>
            <a:br>
              <a:rPr lang="ru-RU" sz="3200" dirty="0"/>
            </a:br>
            <a:r>
              <a:rPr lang="ru-RU" sz="3200" dirty="0"/>
              <a:t>новые слова, например:</a:t>
            </a:r>
            <a:br>
              <a:rPr lang="ru-RU" sz="3200" dirty="0"/>
            </a:br>
            <a:r>
              <a:rPr lang="ru-RU" sz="3200" dirty="0"/>
              <a:t>Каждый знает, что жёлтым бывает…</a:t>
            </a:r>
            <a:br>
              <a:rPr lang="ru-RU" sz="3200" dirty="0"/>
            </a:br>
            <a:r>
              <a:rPr lang="ru-RU" sz="3200" dirty="0"/>
              <a:t>Каждый знает, что сильным бывает…</a:t>
            </a:r>
            <a:br>
              <a:rPr lang="ru-RU" sz="3200" dirty="0"/>
            </a:br>
            <a:r>
              <a:rPr lang="ru-RU" sz="3200" dirty="0"/>
              <a:t>Каждый знает, что новым бывает…</a:t>
            </a:r>
            <a:br>
              <a:rPr lang="ru-RU" sz="3200" dirty="0"/>
            </a:br>
            <a:r>
              <a:rPr lang="ru-RU" sz="3200" dirty="0"/>
              <a:t>Каждый знает, что лёгким бывает…</a:t>
            </a:r>
            <a:br>
              <a:rPr lang="ru-RU" sz="3200" dirty="0"/>
            </a:br>
            <a:r>
              <a:rPr lang="ru-RU" sz="3200" dirty="0"/>
              <a:t>Каждый знает, что круглым бывает…</a:t>
            </a:r>
            <a:br>
              <a:rPr lang="ru-RU" sz="3200" dirty="0"/>
            </a:br>
            <a:endParaRPr lang="ru-RU" sz="3200" dirty="0"/>
          </a:p>
        </p:txBody>
      </p:sp>
    </p:spTree>
  </p:cSld>
  <p:clrMapOvr>
    <a:masterClrMapping/>
  </p:clrMapOvr>
  <p:transition>
    <p:cover dir="l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834064" cy="6013280"/>
          </a:xfrm>
        </p:spPr>
        <p:txBody>
          <a:bodyPr/>
          <a:lstStyle/>
          <a:p>
            <a:pPr algn="ctr"/>
            <a:r>
              <a:rPr lang="ru-RU" sz="2800" dirty="0">
                <a:solidFill>
                  <a:schemeClr val="accent2"/>
                </a:solidFill>
              </a:rPr>
              <a:t>Игра «Где, кто живёт».</a:t>
            </a:r>
            <a:br>
              <a:rPr lang="ru-RU" sz="2800" dirty="0"/>
            </a:br>
            <a:r>
              <a:rPr lang="ru-RU" sz="2800" dirty="0"/>
              <a:t> Цель: назвать как можно больше животных, которые живут в</a:t>
            </a:r>
            <a:br>
              <a:rPr lang="ru-RU" sz="2800" dirty="0"/>
            </a:br>
            <a:r>
              <a:rPr lang="ru-RU" sz="2800" dirty="0"/>
              <a:t>указанных местах:</a:t>
            </a:r>
            <a:br>
              <a:rPr lang="ru-RU" sz="2800" dirty="0"/>
            </a:br>
            <a:r>
              <a:rPr lang="ru-RU" sz="2800" dirty="0">
                <a:solidFill>
                  <a:schemeClr val="accent2"/>
                </a:solidFill>
              </a:rPr>
              <a:t>Нора гнездо скворечник квартира</a:t>
            </a:r>
            <a:br>
              <a:rPr lang="ru-RU" sz="2800" dirty="0">
                <a:solidFill>
                  <a:schemeClr val="accent2"/>
                </a:solidFill>
              </a:rPr>
            </a:br>
            <a:r>
              <a:rPr lang="ru-RU" sz="2800" dirty="0">
                <a:solidFill>
                  <a:schemeClr val="accent2"/>
                </a:solidFill>
              </a:rPr>
              <a:t>Сарай трава дупло клетка</a:t>
            </a:r>
            <a:br>
              <a:rPr lang="ru-RU" sz="2800" dirty="0">
                <a:solidFill>
                  <a:schemeClr val="accent2"/>
                </a:solidFill>
              </a:rPr>
            </a:br>
            <a:r>
              <a:rPr lang="ru-RU" sz="2800" dirty="0">
                <a:solidFill>
                  <a:schemeClr val="accent2"/>
                </a:solidFill>
              </a:rPr>
              <a:t>Море пруд река земля</a:t>
            </a:r>
            <a:br>
              <a:rPr lang="ru-RU" sz="2800" dirty="0"/>
            </a:br>
            <a:r>
              <a:rPr lang="ru-RU" sz="2800" dirty="0"/>
              <a:t>Например: в траве живут: кузнечики, пауки, жуки, бабочки, пчёлы, шмели, осы,</a:t>
            </a:r>
            <a:br>
              <a:rPr lang="ru-RU" sz="2800" dirty="0"/>
            </a:br>
            <a:r>
              <a:rPr lang="ru-RU" sz="2800" dirty="0"/>
              <a:t>мотыльки, стрекозы, сверчки, муравьи.</a:t>
            </a:r>
            <a:br>
              <a:rPr lang="ru-RU" sz="2800" dirty="0"/>
            </a:br>
            <a:endParaRPr lang="ru-RU" sz="2800" dirty="0"/>
          </a:p>
        </p:txBody>
      </p:sp>
    </p:spTree>
  </p:cSld>
  <p:clrMapOvr>
    <a:masterClrMapping/>
  </p:clrMapOvr>
  <p:transition>
    <p:newsfla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906072" cy="5653240"/>
          </a:xfrm>
        </p:spPr>
        <p:txBody>
          <a:bodyPr/>
          <a:lstStyle/>
          <a:p>
            <a:pPr algn="ctr"/>
            <a:r>
              <a:rPr lang="ru-RU" sz="2800" dirty="0"/>
              <a:t> </a:t>
            </a:r>
            <a:r>
              <a:rPr lang="ru-RU" sz="2800" dirty="0">
                <a:solidFill>
                  <a:schemeClr val="accent2"/>
                </a:solidFill>
              </a:rPr>
              <a:t>Игра «Придумай действия»</a:t>
            </a:r>
            <a:br>
              <a:rPr lang="ru-RU" sz="2800" dirty="0"/>
            </a:br>
            <a:r>
              <a:rPr lang="ru-RU" sz="2800" dirty="0"/>
              <a:t> – придумать 3-4 действия, характерных для обоих</a:t>
            </a:r>
            <a:br>
              <a:rPr lang="ru-RU" sz="2800" dirty="0"/>
            </a:br>
            <a:r>
              <a:rPr lang="ru-RU" sz="2800" dirty="0"/>
              <a:t>объектов:</a:t>
            </a:r>
            <a:br>
              <a:rPr lang="ru-RU" sz="2800" dirty="0"/>
            </a:br>
            <a:r>
              <a:rPr lang="ru-RU" sz="2800" dirty="0"/>
              <a:t>кошка, девочка; миксер, </a:t>
            </a:r>
            <a:r>
              <a:rPr lang="ru-RU" sz="2800" dirty="0" err="1"/>
              <a:t>бетономешалка;самолёт</a:t>
            </a:r>
            <a:r>
              <a:rPr lang="ru-RU" sz="2800" dirty="0"/>
              <a:t>, птица;</a:t>
            </a:r>
            <a:br>
              <a:rPr lang="ru-RU" sz="2800" dirty="0"/>
            </a:br>
            <a:r>
              <a:rPr lang="ru-RU" sz="2800" dirty="0"/>
              <a:t>солнце, костёр. </a:t>
            </a:r>
            <a:br>
              <a:rPr lang="ru-RU" sz="2800" dirty="0"/>
            </a:br>
            <a:r>
              <a:rPr lang="ru-RU" sz="2800" dirty="0">
                <a:solidFill>
                  <a:schemeClr val="accent2"/>
                </a:solidFill>
              </a:rPr>
              <a:t>Например</a:t>
            </a:r>
            <a:r>
              <a:rPr lang="ru-RU" sz="2800" dirty="0"/>
              <a:t>: трактор, строитель: тянет, тащит, шумит, двигает, разворачивается.</a:t>
            </a:r>
            <a:br>
              <a:rPr lang="ru-RU" sz="2800" dirty="0"/>
            </a:br>
            <a:endParaRPr lang="ru-RU" sz="2800" dirty="0"/>
          </a:p>
        </p:txBody>
      </p:sp>
    </p:spTree>
  </p:cSld>
  <p:clrMapOvr>
    <a:masterClrMapping/>
  </p:clrMapOvr>
  <p:transition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834064" cy="5797256"/>
          </a:xfrm>
        </p:spPr>
        <p:txBody>
          <a:bodyPr/>
          <a:lstStyle/>
          <a:p>
            <a:pPr algn="ctr"/>
            <a:r>
              <a:rPr lang="ru-RU" sz="2800" dirty="0">
                <a:solidFill>
                  <a:schemeClr val="accent2"/>
                </a:solidFill>
              </a:rPr>
              <a:t>Игра «Пара к паре». </a:t>
            </a:r>
            <a:br>
              <a:rPr lang="ru-RU" sz="2800" dirty="0">
                <a:solidFill>
                  <a:schemeClr val="accent2"/>
                </a:solidFill>
              </a:rPr>
            </a:br>
            <a:r>
              <a:rPr lang="ru-RU" sz="2800" dirty="0"/>
              <a:t>Цель: учить быстро подбирать слова, которые по смыслу подходят к названному слову взрослого.</a:t>
            </a:r>
            <a:br>
              <a:rPr lang="ru-RU" sz="2800" dirty="0"/>
            </a:br>
            <a:br>
              <a:rPr lang="ru-RU" sz="2800" dirty="0"/>
            </a:br>
            <a:r>
              <a:rPr lang="ru-RU" sz="2800" dirty="0"/>
              <a:t>Например:</a:t>
            </a:r>
            <a:br>
              <a:rPr lang="ru-RU" sz="2800" dirty="0"/>
            </a:br>
            <a:r>
              <a:rPr lang="ru-RU" sz="2800" dirty="0"/>
              <a:t>Взрослый – ребёнок</a:t>
            </a:r>
            <a:br>
              <a:rPr lang="ru-RU" sz="2800" dirty="0"/>
            </a:br>
            <a:r>
              <a:rPr lang="ru-RU" sz="2800" dirty="0"/>
              <a:t>Яблоко – фрукт</a:t>
            </a:r>
            <a:br>
              <a:rPr lang="ru-RU" sz="2800" dirty="0"/>
            </a:br>
            <a:r>
              <a:rPr lang="ru-RU" sz="2800" dirty="0"/>
              <a:t>Машина – мотор</a:t>
            </a:r>
            <a:br>
              <a:rPr lang="ru-RU" sz="2800" dirty="0"/>
            </a:br>
            <a:r>
              <a:rPr lang="ru-RU" sz="2800" dirty="0"/>
              <a:t>Ромашка – клумба</a:t>
            </a:r>
            <a:br>
              <a:rPr lang="ru-RU" sz="2800" dirty="0"/>
            </a:br>
            <a:r>
              <a:rPr lang="ru-RU" sz="2800" dirty="0"/>
              <a:t>Лейка – вода</a:t>
            </a:r>
            <a:br>
              <a:rPr lang="ru-RU" sz="2800" dirty="0"/>
            </a:br>
            <a:r>
              <a:rPr lang="ru-RU" sz="2800" dirty="0"/>
              <a:t>Лодка – парус.</a:t>
            </a:r>
            <a:br>
              <a:rPr lang="ru-RU" sz="2800" dirty="0"/>
            </a:br>
            <a:endParaRPr lang="ru-RU" sz="2800" dirty="0"/>
          </a:p>
        </p:txBody>
      </p:sp>
    </p:spTree>
  </p:cSld>
  <p:clrMapOvr>
    <a:masterClrMapping/>
  </p:clrMapOvr>
  <p:transition>
    <p:comb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906072" cy="6157296"/>
          </a:xfrm>
        </p:spPr>
        <p:txBody>
          <a:bodyPr/>
          <a:lstStyle/>
          <a:p>
            <a:pPr algn="ctr"/>
            <a:r>
              <a:rPr lang="ru-RU" sz="2800" dirty="0"/>
              <a:t>Игры, направленные на </a:t>
            </a:r>
            <a:r>
              <a:rPr lang="ru-RU" sz="2800" dirty="0">
                <a:solidFill>
                  <a:schemeClr val="accent5"/>
                </a:solidFill>
              </a:rPr>
              <a:t>развитие речевого внимания:</a:t>
            </a:r>
            <a:r>
              <a:rPr lang="ru-RU" sz="2800" dirty="0"/>
              <a:t> </a:t>
            </a:r>
            <a:r>
              <a:rPr lang="ru-RU" sz="2800" dirty="0">
                <a:solidFill>
                  <a:schemeClr val="accent2"/>
                </a:solidFill>
              </a:rPr>
              <a:t>«Исправь ошибки» </a:t>
            </a:r>
            <a:r>
              <a:rPr lang="ru-RU" sz="2800" dirty="0"/>
              <a:t>ребенку предлагаются следующие утверждения:</a:t>
            </a:r>
            <a:br>
              <a:rPr lang="ru-RU" sz="2800" dirty="0"/>
            </a:br>
            <a:r>
              <a:rPr lang="ru-RU" sz="2800" dirty="0"/>
              <a:t>Капусту выкапывают из земли;</a:t>
            </a:r>
            <a:br>
              <a:rPr lang="ru-RU" sz="2800" dirty="0"/>
            </a:br>
            <a:r>
              <a:rPr lang="ru-RU" sz="2800" dirty="0"/>
              <a:t>Морковь не едят сырой;</a:t>
            </a:r>
            <a:br>
              <a:rPr lang="ru-RU" sz="2800" dirty="0"/>
            </a:br>
            <a:r>
              <a:rPr lang="ru-RU" sz="2800" dirty="0"/>
              <a:t>Когда люди режут свёклу, то всегда плачут;</a:t>
            </a:r>
            <a:br>
              <a:rPr lang="ru-RU" sz="2800" dirty="0"/>
            </a:br>
            <a:r>
              <a:rPr lang="ru-RU" sz="2800" dirty="0"/>
              <a:t>Картошку можно жарить;</a:t>
            </a:r>
            <a:br>
              <a:rPr lang="ru-RU" sz="2800" dirty="0"/>
            </a:br>
            <a:r>
              <a:rPr lang="ru-RU" sz="2800" dirty="0"/>
              <a:t>У редиски большая косточка;</a:t>
            </a:r>
            <a:br>
              <a:rPr lang="ru-RU" sz="2800" dirty="0"/>
            </a:br>
            <a:r>
              <a:rPr lang="ru-RU" sz="2800" dirty="0"/>
              <a:t>Огурец – сочный фрукт;</a:t>
            </a:r>
            <a:br>
              <a:rPr lang="ru-RU" sz="2800" dirty="0"/>
            </a:br>
            <a:r>
              <a:rPr lang="ru-RU" sz="2800" dirty="0"/>
              <a:t>Кабачок – самый маленький овощ;</a:t>
            </a:r>
            <a:br>
              <a:rPr lang="ru-RU" sz="2800" dirty="0"/>
            </a:br>
            <a:r>
              <a:rPr lang="ru-RU" sz="2800" dirty="0"/>
              <a:t>Пугало нужно, чтобы на огороде привлекать бабочек.</a:t>
            </a:r>
            <a:br>
              <a:rPr lang="ru-RU" sz="2800" dirty="0"/>
            </a:br>
            <a:endParaRPr lang="ru-RU" sz="2800" dirty="0"/>
          </a:p>
        </p:txBody>
      </p:sp>
    </p:spTree>
  </p:cSld>
  <p:clrMapOvr>
    <a:masterClrMapping/>
  </p:clrMapOvr>
  <p:transition>
    <p:wheel spokes="8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906072" cy="6013280"/>
          </a:xfrm>
        </p:spPr>
        <p:txBody>
          <a:bodyPr/>
          <a:lstStyle/>
          <a:p>
            <a:pPr algn="ctr"/>
            <a:r>
              <a:rPr lang="ru-RU" sz="2800" dirty="0"/>
              <a:t>В игре </a:t>
            </a:r>
            <a:r>
              <a:rPr lang="ru-RU" sz="2800" dirty="0">
                <a:solidFill>
                  <a:schemeClr val="accent2"/>
                </a:solidFill>
              </a:rPr>
              <a:t>«Правильно - неправильно» </a:t>
            </a:r>
            <a:r>
              <a:rPr lang="ru-RU" sz="2800" dirty="0"/>
              <a:t>нужно объяснить, могут ли происходить в</a:t>
            </a:r>
            <a:br>
              <a:rPr lang="ru-RU" sz="2800" dirty="0"/>
            </a:br>
            <a:r>
              <a:rPr lang="ru-RU" sz="2800" dirty="0"/>
              <a:t>жизни перечисленные события:</a:t>
            </a:r>
            <a:br>
              <a:rPr lang="ru-RU" sz="2800" dirty="0"/>
            </a:br>
            <a:r>
              <a:rPr lang="ru-RU" sz="2800" dirty="0"/>
              <a:t> свинья летает; рыба бежит к морю; петух кукарекает; муравей тащит бревно; носорог залез в нору; соловей ловит медведя; мама младше дочки; в холодильнике жарятся котлеты; у кукушки вывелись котята; мальчики играют в баскетбол и так далее.</a:t>
            </a:r>
          </a:p>
        </p:txBody>
      </p:sp>
    </p:spTree>
  </p:cSld>
  <p:clrMapOvr>
    <a:masterClrMapping/>
  </p:clrMapOvr>
  <p:transition>
    <p:wheel spokes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834064" cy="5941272"/>
          </a:xfrm>
        </p:spPr>
        <p:txBody>
          <a:bodyPr/>
          <a:lstStyle/>
          <a:p>
            <a:pPr algn="ctr"/>
            <a:br>
              <a:rPr lang="ru-RU" sz="2800" dirty="0"/>
            </a:br>
            <a:br>
              <a:rPr lang="ru-RU" sz="2800" dirty="0"/>
            </a:br>
            <a:r>
              <a:rPr lang="ru-RU" sz="2800" dirty="0"/>
              <a:t>В игре </a:t>
            </a:r>
            <a:r>
              <a:rPr lang="ru-RU" sz="2800" dirty="0">
                <a:solidFill>
                  <a:schemeClr val="accent2"/>
                </a:solidFill>
              </a:rPr>
              <a:t>«Внимательный малыш» </a:t>
            </a:r>
            <a:r>
              <a:rPr lang="ru-RU" sz="2800" dirty="0"/>
              <a:t>нужно послушать пары слов и назвать предметы, указанные свойства которых не постоянны:</a:t>
            </a:r>
            <a:br>
              <a:rPr lang="ru-RU" sz="2800" dirty="0"/>
            </a:br>
            <a:r>
              <a:rPr lang="ru-RU" sz="2800" dirty="0"/>
              <a:t>Сладкое мороженое, белая ромашка, солёная селёдка;</a:t>
            </a:r>
            <a:br>
              <a:rPr lang="ru-RU" sz="2800" dirty="0"/>
            </a:br>
            <a:r>
              <a:rPr lang="ru-RU" sz="2800" dirty="0"/>
              <a:t>сладкая конфета, белый снег, солёный огурец;</a:t>
            </a:r>
            <a:br>
              <a:rPr lang="ru-RU" sz="2800" dirty="0"/>
            </a:br>
            <a:r>
              <a:rPr lang="ru-RU" sz="2800" dirty="0"/>
              <a:t>сладкий виноград, белый халат, солёные грибы.</a:t>
            </a:r>
            <a:br>
              <a:rPr lang="ru-RU" sz="2800" dirty="0"/>
            </a:br>
            <a:endParaRPr lang="ru-RU" sz="2800" dirty="0"/>
          </a:p>
        </p:txBody>
      </p:sp>
    </p:spTree>
  </p:cSld>
  <p:clrMapOvr>
    <a:masterClrMapping/>
  </p:clrMapOvr>
  <p:transition>
    <p:wheel spokes="3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834064" cy="6013280"/>
          </a:xfrm>
        </p:spPr>
        <p:txBody>
          <a:bodyPr/>
          <a:lstStyle/>
          <a:p>
            <a:pPr algn="ctr"/>
            <a:r>
              <a:rPr lang="ru-RU" sz="2800" dirty="0"/>
              <a:t>Словесные игры, направленные на </a:t>
            </a:r>
            <a:r>
              <a:rPr lang="ru-RU" sz="2800" dirty="0">
                <a:solidFill>
                  <a:schemeClr val="accent5"/>
                </a:solidFill>
              </a:rPr>
              <a:t>развитие слухового внимания и памяти:</a:t>
            </a:r>
            <a:br>
              <a:rPr lang="ru-RU" sz="2800" dirty="0"/>
            </a:br>
            <a:r>
              <a:rPr lang="ru-RU" sz="2800" dirty="0">
                <a:solidFill>
                  <a:schemeClr val="accent2"/>
                </a:solidFill>
              </a:rPr>
              <a:t>1.</a:t>
            </a:r>
            <a:r>
              <a:rPr lang="ru-RU" sz="2800" dirty="0"/>
              <a:t>Хлопни в ладоши над головой, если будет названо живое и маленькое:</a:t>
            </a:r>
            <a:br>
              <a:rPr lang="ru-RU" sz="2800" dirty="0"/>
            </a:br>
            <a:r>
              <a:rPr lang="ru-RU" sz="2800" dirty="0"/>
              <a:t>Муравей Муха Шкаф</a:t>
            </a:r>
            <a:br>
              <a:rPr lang="ru-RU" sz="2800" dirty="0"/>
            </a:br>
            <a:r>
              <a:rPr lang="ru-RU" sz="2800" dirty="0"/>
              <a:t>Птица Ванна Пуговица</a:t>
            </a:r>
            <a:br>
              <a:rPr lang="ru-RU" sz="2800" dirty="0"/>
            </a:br>
            <a:r>
              <a:rPr lang="ru-RU" sz="2800" dirty="0"/>
              <a:t>Слон Бассейн Жук</a:t>
            </a:r>
            <a:br>
              <a:rPr lang="ru-RU" sz="2800" dirty="0"/>
            </a:br>
            <a:r>
              <a:rPr lang="ru-RU" sz="2800" dirty="0"/>
              <a:t>Бегемот Пчела Конфета</a:t>
            </a:r>
            <a:br>
              <a:rPr lang="ru-RU" sz="2800" dirty="0"/>
            </a:br>
            <a:r>
              <a:rPr lang="ru-RU" sz="2800" dirty="0"/>
              <a:t>Булавка Монета Дверь</a:t>
            </a:r>
            <a:br>
              <a:rPr lang="ru-RU" sz="2800" dirty="0"/>
            </a:br>
            <a:r>
              <a:rPr lang="ru-RU" sz="2800" dirty="0"/>
              <a:t>Капля Кухня Таракан</a:t>
            </a:r>
            <a:br>
              <a:rPr lang="ru-RU" sz="2800" dirty="0"/>
            </a:br>
            <a:r>
              <a:rPr lang="ru-RU" sz="2800" dirty="0"/>
              <a:t>Гусеница Иголка Море</a:t>
            </a:r>
            <a:br>
              <a:rPr lang="ru-RU" sz="2800" dirty="0"/>
            </a:br>
            <a:endParaRPr lang="ru-RU" sz="2800" dirty="0"/>
          </a:p>
        </p:txBody>
      </p:sp>
    </p:spTree>
  </p:cSld>
  <p:clrMapOvr>
    <a:masterClrMapping/>
  </p:clrMapOvr>
  <p:transition>
    <p:circl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834064" cy="6013280"/>
          </a:xfrm>
        </p:spPr>
        <p:txBody>
          <a:bodyPr/>
          <a:lstStyle/>
          <a:p>
            <a:pPr algn="ctr"/>
            <a:br>
              <a:rPr lang="ru-RU" sz="2800" dirty="0"/>
            </a:br>
            <a:br>
              <a:rPr lang="ru-RU" sz="2800" dirty="0"/>
            </a:br>
            <a:br>
              <a:rPr lang="ru-RU" sz="2800" dirty="0"/>
            </a:br>
            <a:r>
              <a:rPr lang="ru-RU" sz="2800" dirty="0">
                <a:solidFill>
                  <a:schemeClr val="accent2"/>
                </a:solidFill>
              </a:rPr>
              <a:t>2.</a:t>
            </a:r>
            <a:r>
              <a:rPr lang="ru-RU" sz="2800" dirty="0"/>
              <a:t>Послушай названия 4 предметов, а затем повтори их в другом порядке: от самого</a:t>
            </a:r>
            <a:br>
              <a:rPr lang="ru-RU" sz="2800" dirty="0"/>
            </a:br>
            <a:r>
              <a:rPr lang="ru-RU" sz="2800" dirty="0"/>
              <a:t>маленького к самому большому:</a:t>
            </a:r>
            <a:br>
              <a:rPr lang="ru-RU" sz="2800" dirty="0"/>
            </a:br>
            <a:r>
              <a:rPr lang="ru-RU" sz="2800" dirty="0"/>
              <a:t>Слон – волк – жук – кот</a:t>
            </a:r>
            <a:br>
              <a:rPr lang="ru-RU" sz="2800" dirty="0"/>
            </a:br>
            <a:r>
              <a:rPr lang="ru-RU" sz="2800" dirty="0"/>
              <a:t>Океан – пруд – море – лужа</a:t>
            </a:r>
            <a:br>
              <a:rPr lang="ru-RU" sz="2800" dirty="0"/>
            </a:br>
            <a:r>
              <a:rPr lang="ru-RU" sz="2800" dirty="0"/>
              <a:t>Кит – дельфин – щука – ёрш</a:t>
            </a:r>
            <a:br>
              <a:rPr lang="ru-RU" sz="2800" dirty="0"/>
            </a:br>
            <a:r>
              <a:rPr lang="ru-RU" sz="2800" dirty="0"/>
              <a:t>Вишня – слива – ананас – арбуз</a:t>
            </a:r>
            <a:br>
              <a:rPr lang="ru-RU" sz="2800" dirty="0"/>
            </a:br>
            <a:r>
              <a:rPr lang="ru-RU" sz="2800" dirty="0"/>
              <a:t>Утка – лебедь – ворона – воробей</a:t>
            </a: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90100"/>
            <a:ext cx="50276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NewRoman"/>
              </a:rPr>
              <a:t>Утка 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diamond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978080" cy="6157296"/>
          </a:xfrm>
        </p:spPr>
        <p:txBody>
          <a:bodyPr/>
          <a:lstStyle/>
          <a:p>
            <a:pPr algn="ctr"/>
            <a:br>
              <a:rPr lang="ru-RU" sz="2800" dirty="0"/>
            </a:br>
            <a:br>
              <a:rPr lang="ru-RU" sz="2800" dirty="0"/>
            </a:br>
            <a:r>
              <a:rPr lang="ru-RU" sz="2800" dirty="0">
                <a:solidFill>
                  <a:schemeClr val="accent2"/>
                </a:solidFill>
              </a:rPr>
              <a:t>3.</a:t>
            </a:r>
            <a:r>
              <a:rPr lang="ru-RU" sz="2800" dirty="0"/>
              <a:t>Послушай три близких по звучанию слова и назови то, что можно есть:</a:t>
            </a:r>
            <a:br>
              <a:rPr lang="ru-RU" sz="2800" dirty="0"/>
            </a:br>
            <a:r>
              <a:rPr lang="ru-RU" sz="2800" dirty="0"/>
              <a:t>Картошка – ложка – окрошка</a:t>
            </a:r>
            <a:br>
              <a:rPr lang="ru-RU" sz="2800" dirty="0"/>
            </a:br>
            <a:r>
              <a:rPr lang="ru-RU" sz="2800" dirty="0"/>
              <a:t>Апельсин </a:t>
            </a:r>
            <a:r>
              <a:rPr lang="ru-RU" sz="2800" i="1" dirty="0"/>
              <a:t>– </a:t>
            </a:r>
            <a:r>
              <a:rPr lang="ru-RU" sz="2800" dirty="0"/>
              <a:t>блин – мандарин</a:t>
            </a:r>
            <a:br>
              <a:rPr lang="ru-RU" sz="2800" dirty="0"/>
            </a:br>
            <a:r>
              <a:rPr lang="ru-RU" sz="2800" dirty="0"/>
              <a:t>Конфета – котлета – ракета</a:t>
            </a:r>
            <a:br>
              <a:rPr lang="ru-RU" sz="2800" dirty="0"/>
            </a:br>
            <a:r>
              <a:rPr lang="ru-RU" sz="2800" dirty="0"/>
              <a:t>Банан – диван – барабан</a:t>
            </a:r>
            <a:br>
              <a:rPr lang="ru-RU" sz="2800" dirty="0"/>
            </a:br>
            <a:r>
              <a:rPr lang="ru-RU" sz="2800" dirty="0"/>
              <a:t>Мёд – компот – плот</a:t>
            </a:r>
            <a:br>
              <a:rPr lang="ru-RU" sz="2800" dirty="0"/>
            </a:br>
            <a:r>
              <a:rPr lang="ru-RU" sz="2800" dirty="0"/>
              <a:t>Пироги – сапоги – утюги</a:t>
            </a:r>
            <a:br>
              <a:rPr lang="ru-RU" sz="2800" dirty="0"/>
            </a:br>
            <a:r>
              <a:rPr lang="ru-RU" sz="2800" dirty="0"/>
              <a:t>Виноград – мармелад – фотоаппарат</a:t>
            </a:r>
            <a:br>
              <a:rPr lang="ru-RU" sz="2800" dirty="0"/>
            </a:br>
            <a:endParaRPr lang="ru-RU" sz="2800" dirty="0"/>
          </a:p>
        </p:txBody>
      </p:sp>
    </p:spTree>
  </p:cSld>
  <p:clrMapOvr>
    <a:masterClrMapping/>
  </p:clrMapOvr>
  <p:transition>
    <p:plus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834064" cy="6085288"/>
          </a:xfrm>
        </p:spPr>
        <p:txBody>
          <a:bodyPr/>
          <a:lstStyle/>
          <a:p>
            <a:pPr algn="ctr"/>
            <a:br>
              <a:rPr lang="ru-RU" sz="2800" dirty="0"/>
            </a:br>
            <a:r>
              <a:rPr lang="ru-RU" sz="3200" dirty="0">
                <a:solidFill>
                  <a:schemeClr val="accent1"/>
                </a:solidFill>
              </a:rPr>
              <a:t>Предлагаемые игры помогут сформировать у ребёнка фонематическое восприятие,</a:t>
            </a:r>
            <a:br>
              <a:rPr lang="ru-RU" sz="3200" dirty="0">
                <a:solidFill>
                  <a:schemeClr val="accent1"/>
                </a:solidFill>
              </a:rPr>
            </a:br>
            <a:r>
              <a:rPr lang="ru-RU" sz="3200" dirty="0">
                <a:solidFill>
                  <a:schemeClr val="accent1"/>
                </a:solidFill>
              </a:rPr>
              <a:t>обогатить словарный запас, повысить звуковую культуру речи, развить мыслительные операции и связную речь, что благотворно отразится на его общении со сверстниками и</a:t>
            </a:r>
            <a:br>
              <a:rPr lang="ru-RU" sz="3200" dirty="0">
                <a:solidFill>
                  <a:schemeClr val="accent1"/>
                </a:solidFill>
              </a:rPr>
            </a:br>
            <a:r>
              <a:rPr lang="ru-RU" sz="3200" dirty="0">
                <a:solidFill>
                  <a:schemeClr val="accent1"/>
                </a:solidFill>
              </a:rPr>
              <a:t>обучении в школе.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834064" cy="5869264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accent3"/>
                </a:solidFill>
              </a:rPr>
              <a:t>Используемая литература:</a:t>
            </a:r>
            <a:br>
              <a:rPr lang="ru-RU" dirty="0">
                <a:solidFill>
                  <a:schemeClr val="accent3"/>
                </a:solidFill>
              </a:rPr>
            </a:br>
            <a:endParaRPr lang="ru-RU" dirty="0">
              <a:solidFill>
                <a:schemeClr val="accent3"/>
              </a:solidFill>
            </a:endParaRPr>
          </a:p>
        </p:txBody>
      </p:sp>
      <p:pic>
        <p:nvPicPr>
          <p:cNvPr id="35842" name="Picture 2" descr="C:\Users\1\Desktop\логопедия 1\5552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3" y="1188638"/>
            <a:ext cx="3835687" cy="5480722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AutoShape 2" descr="http://yeesbook.in.ua/upload/iblock/c1f/15612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6868" name="AutoShape 4" descr="http://yeesbook.in.ua/upload/iblock/c1f/15612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6869" name="Picture 5" descr="C:\Users\1\Desktop\1561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19621" y="476673"/>
            <a:ext cx="4556635" cy="6053816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1\Desktop\img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ро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646</TotalTime>
  <Words>852</Words>
  <Application>Microsoft Office PowerPoint</Application>
  <PresentationFormat>Экран (4:3)</PresentationFormat>
  <Paragraphs>23</Paragraphs>
  <Slides>24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3" baseType="lpstr">
      <vt:lpstr>Arial</vt:lpstr>
      <vt:lpstr>Calibri</vt:lpstr>
      <vt:lpstr>Consolas</vt:lpstr>
      <vt:lpstr>Corbel</vt:lpstr>
      <vt:lpstr>Maiandra GD</vt:lpstr>
      <vt:lpstr>Wingdings</vt:lpstr>
      <vt:lpstr>Wingdings 2</vt:lpstr>
      <vt:lpstr>Wingdings 3</vt:lpstr>
      <vt:lpstr>Метро</vt:lpstr>
      <vt:lpstr>Презентация PowerPoint</vt:lpstr>
      <vt:lpstr>Презентация PowerPoint</vt:lpstr>
      <vt:lpstr>Овладение речью – важный этап в жизни ребёнка: речь необходима для общения со взрослыми и сверстниками, для формирования его интеллектуальной, волевой и эмоциональной сферы.</vt:lpstr>
      <vt:lpstr>Презентация PowerPoint</vt:lpstr>
      <vt:lpstr>Презентация PowerPoint</vt:lpstr>
      <vt:lpstr>Презентация PowerPoint</vt:lpstr>
      <vt:lpstr>Игра – это благоприятные условия для развития речи, обогащение словарного запаса, знакомство с окружающим миром через образы, краски, звуки, которые способствуют развитию психических процессов.</vt:lpstr>
      <vt:lpstr>   В своей работе особое внимание уделяю словесным играм. </vt:lpstr>
      <vt:lpstr>Презентация PowerPoint</vt:lpstr>
      <vt:lpstr>Например,  словесные игры, направленные на развитие словарного запаса: «Подбери название», где ребёнку необходимо подобрать названия предметов к каждому словосочетанию: Что можно стирать? (футболку, юбку, носки и т.д.). Что можно жарить? Что можно пить? Что можно гладить? Что можно варить? Что можно резать? Что можно бросать?  </vt:lpstr>
      <vt:lpstr>Следующая игра: «Закончи фразу». Цель данной игры – каждый раз подбирать новые слова, например: Каждый знает, что жёлтым бывает… Каждый знает, что сильным бывает… Каждый знает, что новым бывает… Каждый знает, что лёгким бывает… Каждый знает, что круглым бывает… </vt:lpstr>
      <vt:lpstr>Игра «Где, кто живёт».  Цель: назвать как можно больше животных, которые живут в указанных местах: Нора гнездо скворечник квартира Сарай трава дупло клетка Море пруд река земля Например: в траве живут: кузнечики, пауки, жуки, бабочки, пчёлы, шмели, осы, мотыльки, стрекозы, сверчки, муравьи. </vt:lpstr>
      <vt:lpstr> Игра «Придумай действия»  – придумать 3-4 действия, характерных для обоих объектов: кошка, девочка; миксер, бетономешалка;самолёт, птица; солнце, костёр.  Например: трактор, строитель: тянет, тащит, шумит, двигает, разворачивается. </vt:lpstr>
      <vt:lpstr>Игра «Пара к паре».  Цель: учить быстро подбирать слова, которые по смыслу подходят к названному слову взрослого.  Например: Взрослый – ребёнок Яблоко – фрукт Машина – мотор Ромашка – клумба Лейка – вода Лодка – парус. </vt:lpstr>
      <vt:lpstr>Игры, направленные на развитие речевого внимания: «Исправь ошибки» ребенку предлагаются следующие утверждения: Капусту выкапывают из земли; Морковь не едят сырой; Когда люди режут свёклу, то всегда плачут; Картошку можно жарить; У редиски большая косточка; Огурец – сочный фрукт; Кабачок – самый маленький овощ; Пугало нужно, чтобы на огороде привлекать бабочек. </vt:lpstr>
      <vt:lpstr>В игре «Правильно - неправильно» нужно объяснить, могут ли происходить в жизни перечисленные события:  свинья летает; рыба бежит к морю; петух кукарекает; муравей тащит бревно; носорог залез в нору; соловей ловит медведя; мама младше дочки; в холодильнике жарятся котлеты; у кукушки вывелись котята; мальчики играют в баскетбол и так далее.</vt:lpstr>
      <vt:lpstr>  В игре «Внимательный малыш» нужно послушать пары слов и назвать предметы, указанные свойства которых не постоянны: Сладкое мороженое, белая ромашка, солёная селёдка; сладкая конфета, белый снег, солёный огурец; сладкий виноград, белый халат, солёные грибы. </vt:lpstr>
      <vt:lpstr>Словесные игры, направленные на развитие слухового внимания и памяти: 1.Хлопни в ладоши над головой, если будет названо живое и маленькое: Муравей Муха Шкаф Птица Ванна Пуговица Слон Бассейн Жук Бегемот Пчела Конфета Булавка Монета Дверь Капля Кухня Таракан Гусеница Иголка Море </vt:lpstr>
      <vt:lpstr>   2.Послушай названия 4 предметов, а затем повтори их в другом порядке: от самого маленького к самому большому: Слон – волк – жук – кот Океан – пруд – море – лужа Кит – дельфин – щука – ёрш Вишня – слива – ананас – арбуз Утка – лебедь – ворона – воробей</vt:lpstr>
      <vt:lpstr>  3.Послушай три близких по звучанию слова и назови то, что можно есть: Картошка – ложка – окрошка Апельсин – блин – мандарин Конфета – котлета – ракета Банан – диван – барабан Мёд – компот – плот Пироги – сапоги – утюги Виноград – мармелад – фотоаппарат </vt:lpstr>
      <vt:lpstr> Предлагаемые игры помогут сформировать у ребёнка фонематическое восприятие, обогатить словарный запас, повысить звуковую культуру речи, развить мыслительные операции и связную речь, что благотворно отразится на его общении со сверстниками и обучении в школе.</vt:lpstr>
      <vt:lpstr>Используемая литература: 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Анастасия</dc:creator>
  <cp:lastModifiedBy>кристина</cp:lastModifiedBy>
  <cp:revision>20</cp:revision>
  <dcterms:created xsi:type="dcterms:W3CDTF">2018-02-03T19:11:15Z</dcterms:created>
  <dcterms:modified xsi:type="dcterms:W3CDTF">2020-08-22T22:35:21Z</dcterms:modified>
</cp:coreProperties>
</file>