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7"/>
  </p:notesMasterIdLst>
  <p:sldIdLst>
    <p:sldId id="256" r:id="rId2"/>
    <p:sldId id="257" r:id="rId3"/>
    <p:sldId id="306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8" r:id="rId26"/>
    <p:sldId id="289" r:id="rId27"/>
    <p:sldId id="279" r:id="rId28"/>
    <p:sldId id="280" r:id="rId29"/>
    <p:sldId id="296" r:id="rId30"/>
    <p:sldId id="290" r:id="rId31"/>
    <p:sldId id="307" r:id="rId32"/>
    <p:sldId id="291" r:id="rId33"/>
    <p:sldId id="292" r:id="rId34"/>
    <p:sldId id="295" r:id="rId35"/>
    <p:sldId id="298" r:id="rId36"/>
    <p:sldId id="297" r:id="rId37"/>
    <p:sldId id="299" r:id="rId38"/>
    <p:sldId id="300" r:id="rId39"/>
    <p:sldId id="302" r:id="rId40"/>
    <p:sldId id="303" r:id="rId41"/>
    <p:sldId id="304" r:id="rId42"/>
    <p:sldId id="285" r:id="rId43"/>
    <p:sldId id="286" r:id="rId44"/>
    <p:sldId id="301" r:id="rId45"/>
    <p:sldId id="305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38" autoAdjust="0"/>
    <p:restoredTop sz="94660"/>
  </p:normalViewPr>
  <p:slideViewPr>
    <p:cSldViewPr>
      <p:cViewPr varScale="1">
        <p:scale>
          <a:sx n="69" d="100"/>
          <a:sy n="69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BE205-6987-4280-875B-8F7BA132610B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09FCF6-B217-4554-8526-19AA30571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9FCF6-B217-4554-8526-19AA3057148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hyperlink" Target="&#1073;&#1072;&#1079;&#1086;&#1074;&#1072;&#1103;%20&#1092;&#1086;&#1088;&#1084;&#1072;%20&#1082;&#1072;&#1090;&#1072;&#1084;&#1072;&#1088;&#1072;&#1085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slide" Target="slide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ksenya.sungatullina@mail.ru?subject=&#1047;&#1074;&#1072;&#1085;&#1080;&#1077;%20%22&#1057;&#1082;&#1072;&#1079;&#1086;&#1095;&#1085;&#1080;&#1082;%22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hyperlink" Target="mailto:ksenya.sungatullina@mail.ru?subject=&#1047;&#1074;&#1072;&#1085;&#1080;&#1077;%20%22&#1052;&#1072;&#1089;&#1090;&#1077;&#1088;%22" TargetMode="Externa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5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.png"/><Relationship Id="rId7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5" Type="http://schemas.openxmlformats.org/officeDocument/2006/relationships/image" Target="../media/image29.jpeg"/><Relationship Id="rId4" Type="http://schemas.openxmlformats.org/officeDocument/2006/relationships/slide" Target="slide36.xml"/><Relationship Id="rId9" Type="http://schemas.openxmlformats.org/officeDocument/2006/relationships/image" Target="../media/image32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.png"/><Relationship Id="rId7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8.xml"/><Relationship Id="rId5" Type="http://schemas.openxmlformats.org/officeDocument/2006/relationships/image" Target="../media/image29.jpeg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slide" Target="slide44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hYy2CnPGrF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lowers-in-the-meadow-8463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00100" y="500042"/>
            <a:ext cx="7215238" cy="4714908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59898"/>
            <a:ext cx="8482042" cy="1472184"/>
          </a:xfrm>
        </p:spPr>
        <p:txBody>
          <a:bodyPr/>
          <a:lstStyle/>
          <a:p>
            <a:pPr algn="ctr"/>
            <a:r>
              <a:rPr lang="ru-RU" dirty="0" smtClean="0"/>
              <a:t>«Путешествие в Страну чудес» (Бабочка в технике оригами)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1857364"/>
            <a:ext cx="7143800" cy="2936258"/>
          </a:xfrm>
        </p:spPr>
        <p:txBody>
          <a:bodyPr>
            <a:normAutofit lnSpcReduction="10000"/>
          </a:bodyPr>
          <a:lstStyle/>
          <a:p>
            <a:pPr algn="l"/>
            <a:endParaRPr lang="ru-RU" b="1" smtClean="0">
              <a:solidFill>
                <a:schemeClr val="tx1"/>
              </a:solidFill>
            </a:endParaRPr>
          </a:p>
          <a:p>
            <a:pPr algn="l"/>
            <a:r>
              <a:rPr lang="ru-RU" b="1" smtClean="0">
                <a:solidFill>
                  <a:schemeClr val="tx1"/>
                </a:solidFill>
              </a:rPr>
              <a:t>Автор</a:t>
            </a:r>
            <a:r>
              <a:rPr lang="ru-RU" b="1" dirty="0" smtClean="0">
                <a:solidFill>
                  <a:schemeClr val="tx1"/>
                </a:solidFill>
              </a:rPr>
              <a:t>: </a:t>
            </a:r>
            <a:r>
              <a:rPr lang="ru-RU" b="1" dirty="0" err="1" smtClean="0">
                <a:solidFill>
                  <a:schemeClr val="tx1"/>
                </a:solidFill>
              </a:rPr>
              <a:t>Сунгатуллина</a:t>
            </a:r>
            <a:r>
              <a:rPr lang="ru-RU" b="1" dirty="0" smtClean="0">
                <a:solidFill>
                  <a:schemeClr val="tx1"/>
                </a:solidFill>
              </a:rPr>
              <a:t> Ксения </a:t>
            </a:r>
            <a:r>
              <a:rPr lang="ru-RU" b="1" dirty="0" err="1" smtClean="0">
                <a:solidFill>
                  <a:schemeClr val="tx1"/>
                </a:solidFill>
              </a:rPr>
              <a:t>Нафисовна</a:t>
            </a:r>
            <a:r>
              <a:rPr lang="ru-RU" b="1" dirty="0" smtClean="0">
                <a:solidFill>
                  <a:schemeClr val="tx1"/>
                </a:solidFill>
              </a:rPr>
              <a:t>, педагог дополнительного образования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Образовательная организация: МБУ ДО </a:t>
            </a:r>
            <a:r>
              <a:rPr lang="ru-RU" b="1" dirty="0" err="1" smtClean="0">
                <a:solidFill>
                  <a:schemeClr val="tx1"/>
                </a:solidFill>
              </a:rPr>
              <a:t>Игринский</a:t>
            </a:r>
            <a:r>
              <a:rPr lang="ru-RU" b="1" dirty="0" smtClean="0">
                <a:solidFill>
                  <a:schemeClr val="tx1"/>
                </a:solidFill>
              </a:rPr>
              <a:t> районный ДДТ </a:t>
            </a:r>
          </a:p>
          <a:p>
            <a:pPr algn="l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dirty="0"/>
              <a:t>Глава 2. Сказка начинается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Давным-давно в одном сказочном лесу жил да был паучок и плел тонкую красивую паутину.</a:t>
            </a:r>
            <a:endParaRPr lang="ru-RU" sz="2000" b="1" dirty="0"/>
          </a:p>
        </p:txBody>
      </p:sp>
      <p:pic>
        <p:nvPicPr>
          <p:cNvPr id="4" name="Рисунок 3" descr="Изображение 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428868"/>
            <a:ext cx="5230125" cy="3852779"/>
          </a:xfrm>
          <a:prstGeom prst="rect">
            <a:avLst/>
          </a:prstGeom>
        </p:spPr>
      </p:pic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6786578" y="5572140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следующей странице</a:t>
            </a:r>
            <a:endParaRPr lang="ru-RU" dirty="0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6786578" y="4786322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6072230"/>
          </a:xfrm>
        </p:spPr>
        <p:txBody>
          <a:bodyPr>
            <a:normAutofit/>
          </a:bodyPr>
          <a:lstStyle/>
          <a:p>
            <a:r>
              <a:rPr lang="ru-RU" sz="2000" b="1" dirty="0"/>
              <a:t>Давай попробуем и мы сплести такую же? Для этого сложи квадрат по одной диагонали, а после – по второй, пополам – по одной стороне, а после – по второй.</a:t>
            </a:r>
            <a:r>
              <a:rPr lang="ru-RU" sz="2000" dirty="0"/>
              <a:t> </a:t>
            </a:r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b="1" dirty="0" smtClean="0"/>
              <a:t>Получилось? Молодец! Далее попробуй воспользоваться схемой и фотографией, справишься? Давай попробуем.</a:t>
            </a:r>
            <a:endParaRPr lang="ru-RU" sz="2000" b="1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643050"/>
            <a:ext cx="4533900" cy="3705225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86578" y="3929066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786578" y="4714884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следующей странице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Глава 3. Письмо другу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b="1" dirty="0"/>
              <a:t>Жил паучок совсем один, не было у него друзей, поэтому было ему грустно и одиноко… Тогда он решил написать письмо и отправить путешествовать по свету, вдруг кто откликнется? </a:t>
            </a:r>
            <a:endParaRPr lang="ru-RU" sz="2000" b="1" dirty="0" smtClean="0"/>
          </a:p>
          <a:p>
            <a:pPr algn="just"/>
            <a:endParaRPr lang="ru-RU" sz="2000" b="1" dirty="0"/>
          </a:p>
        </p:txBody>
      </p:sp>
      <p:pic>
        <p:nvPicPr>
          <p:cNvPr id="4" name="Рисунок 3" descr="Изображение 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643182"/>
            <a:ext cx="4464682" cy="3932364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86578" y="5572140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следующей странице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786578" y="4786322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Давай поможем паучку сложить конверт для письма.</a:t>
            </a:r>
          </a:p>
          <a:p>
            <a:endParaRPr lang="ru-RU" sz="2000" b="1" dirty="0"/>
          </a:p>
        </p:txBody>
      </p:sp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428736"/>
            <a:ext cx="6048178" cy="2786082"/>
          </a:xfrm>
          <a:prstGeom prst="rect">
            <a:avLst/>
          </a:prstGeom>
        </p:spPr>
      </p:pic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928662" y="4857760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3071802" y="4857760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Готово!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Глава 4. Встречаем гостей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Отправил он письмо и стал готовиться к встрече возможных гостей: открыл шкаф…</a:t>
            </a:r>
          </a:p>
          <a:p>
            <a:endParaRPr lang="ru-RU" sz="2000" b="1" dirty="0"/>
          </a:p>
        </p:txBody>
      </p:sp>
      <p:pic>
        <p:nvPicPr>
          <p:cNvPr id="4" name="Рисунок 3" descr="Изображение 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500306"/>
            <a:ext cx="3901023" cy="3714776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86578" y="4786322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786578" y="5572140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следующей странице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r>
              <a:rPr lang="ru-RU" sz="2000" b="1" dirty="0"/>
              <a:t>Разверни лист бумаги и подогни края к середине, как показано на схеме, чтоб и у тебя получился шкаф</a:t>
            </a:r>
            <a:r>
              <a:rPr lang="ru-RU" sz="2000" b="1" dirty="0" smtClean="0"/>
              <a:t>.</a:t>
            </a:r>
          </a:p>
          <a:p>
            <a:endParaRPr lang="ru-RU" sz="2000" b="1" dirty="0"/>
          </a:p>
        </p:txBody>
      </p:sp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571612"/>
            <a:ext cx="6500858" cy="2744807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928662" y="4857760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3071802" y="4857760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Получилось!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Глава 5. Накрываем на стол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Достал самую красивую праздничную скатерть и постелил на стол.</a:t>
            </a:r>
          </a:p>
          <a:p>
            <a:endParaRPr lang="ru-RU" sz="2000" b="1" dirty="0"/>
          </a:p>
        </p:txBody>
      </p:sp>
      <p:pic>
        <p:nvPicPr>
          <p:cNvPr id="4" name="Рисунок 3" descr="Изображение 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285992"/>
            <a:ext cx="5585888" cy="3935784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86578" y="4786322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786578" y="5572140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следующей странице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Для того, чтоб сделать стол, подогни два других противоположных края к середине, как показано на схеме и фото.</a:t>
            </a:r>
          </a:p>
          <a:p>
            <a:endParaRPr lang="ru-RU" sz="2000" b="1" dirty="0"/>
          </a:p>
        </p:txBody>
      </p:sp>
      <p:pic>
        <p:nvPicPr>
          <p:cNvPr id="4" name="Рисунок 3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571612"/>
            <a:ext cx="3876695" cy="4090985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86578" y="4214818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786578" y="5000636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Готово!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Глава 6. Угощение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Достал большой блестящий самовар, а к чаю – свои самые любимые конфеты.</a:t>
            </a:r>
          </a:p>
          <a:p>
            <a:endParaRPr lang="ru-RU" sz="2000" b="1" dirty="0"/>
          </a:p>
        </p:txBody>
      </p:sp>
      <p:pic>
        <p:nvPicPr>
          <p:cNvPr id="4" name="Рисунок 3" descr="Изображение 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357429"/>
            <a:ext cx="4929222" cy="3874989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86578" y="4786322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786578" y="5572140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следующей странице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sz="2400" b="1" dirty="0" smtClean="0"/>
          </a:p>
          <a:p>
            <a:r>
              <a:rPr lang="ru-RU" sz="2400" b="1" dirty="0" smtClean="0"/>
              <a:t>Получилось? Молодец! Если нет, не беда, воспользуйся подсказкой. Наша конфета – базовая форма оригами «Катамаран».</a:t>
            </a:r>
          </a:p>
          <a:p>
            <a:endParaRPr lang="ru-RU" sz="2400" b="1" dirty="0" smtClean="0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500042"/>
            <a:ext cx="5786477" cy="3334860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1000100" y="5429264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file"/>
          </p:cNvPr>
          <p:cNvSpPr/>
          <p:nvPr/>
        </p:nvSpPr>
        <p:spPr>
          <a:xfrm>
            <a:off x="3357554" y="5429264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Подсказка</a:t>
            </a:r>
            <a:endParaRPr lang="ru-RU" dirty="0"/>
          </a:p>
        </p:txBody>
      </p:sp>
      <p:sp>
        <p:nvSpPr>
          <p:cNvPr id="7" name="Прямоугольник 6">
            <a:hlinkClick r:id="rId5" action="ppaction://hlinksldjump"/>
          </p:cNvPr>
          <p:cNvSpPr/>
          <p:nvPr/>
        </p:nvSpPr>
        <p:spPr>
          <a:xfrm>
            <a:off x="5715008" y="5429264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Получилось!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lowers-in-the-meadow-8463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357166"/>
            <a:ext cx="6500858" cy="1714512"/>
          </a:xfrm>
          <a:prstGeom prst="wedgeRectCallout">
            <a:avLst>
              <a:gd name="adj1" fmla="val -42381"/>
              <a:gd name="adj2" fmla="val 1215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Приветствую!  Меня зовут </a:t>
            </a:r>
            <a:r>
              <a:rPr lang="ru-RU" sz="2000" b="1" dirty="0" err="1" smtClean="0">
                <a:solidFill>
                  <a:sysClr val="windowText" lastClr="000000"/>
                </a:solidFill>
              </a:rPr>
              <a:t>Мерлин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, я главный волшебник при дворе королевы Фантазии!  И она  лично поручила  мне  проводить  тебя в Страну чудес… Но путь туда не близкий, готов ли ты к испытанию?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>
            <a:hlinkClick r:id="rId3" action="ppaction://hlinksldjump" tooltip="Выбери этот вариант, если желаешь начать путешествие к Стране чудес"/>
          </p:cNvPr>
          <p:cNvSpPr/>
          <p:nvPr/>
        </p:nvSpPr>
        <p:spPr>
          <a:xfrm>
            <a:off x="4929190" y="4572008"/>
            <a:ext cx="407196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Да!</a:t>
            </a:r>
            <a:endParaRPr lang="ru-RU" sz="2000" b="1" dirty="0"/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Глава 7. Вот и гости пожаловали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Только накрыл он на стол, как увидел за окном, что качается на волнах вдалеке кораблик.</a:t>
            </a:r>
          </a:p>
          <a:p>
            <a:endParaRPr lang="ru-RU" sz="2000" b="1" dirty="0"/>
          </a:p>
        </p:txBody>
      </p:sp>
      <p:pic>
        <p:nvPicPr>
          <p:cNvPr id="4" name="Рисунок 3" descr="Изображение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428868"/>
            <a:ext cx="4857784" cy="3813764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86578" y="4786322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786578" y="5572140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следующей странице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Перемести два уголка "конфеты" наверх, как показано на схеме.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r>
              <a:rPr lang="ru-RU" sz="2000" b="1" dirty="0" smtClean="0"/>
              <a:t>Получился кораблик с парусами?</a:t>
            </a:r>
          </a:p>
          <a:p>
            <a:pPr>
              <a:buNone/>
            </a:pPr>
            <a:endParaRPr lang="ru-RU" sz="2000" b="1" dirty="0"/>
          </a:p>
        </p:txBody>
      </p:sp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3" y="1428736"/>
            <a:ext cx="5859957" cy="2571768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857224" y="5072074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3071802" y="5072074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Глава 8. Новый друг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И на этом кораблике приплыла к паучку красавица-бабочка. Стали они дружить и не тужить.</a:t>
            </a:r>
          </a:p>
          <a:p>
            <a:endParaRPr lang="ru-RU" sz="2000" b="1" dirty="0"/>
          </a:p>
        </p:txBody>
      </p:sp>
      <p:pic>
        <p:nvPicPr>
          <p:cNvPr id="4" name="Рисунок 3" descr="Изображение 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357430"/>
            <a:ext cx="3724391" cy="3714776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86578" y="4786322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786578" y="5572140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следующей странице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Сложи кораблик пополам и собери бабочку, воспользовавшись схемой.</a:t>
            </a:r>
          </a:p>
          <a:p>
            <a:endParaRPr lang="ru-RU" sz="2000" b="1" dirty="0"/>
          </a:p>
        </p:txBody>
      </p:sp>
      <p:pic>
        <p:nvPicPr>
          <p:cNvPr id="4" name="Рисунок 3" descr="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428736"/>
            <a:ext cx="2889270" cy="2500330"/>
          </a:xfrm>
          <a:prstGeom prst="rect">
            <a:avLst/>
          </a:prstGeom>
        </p:spPr>
      </p:pic>
      <p:pic>
        <p:nvPicPr>
          <p:cNvPr id="6" name="Рисунок 5" descr="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1071546"/>
            <a:ext cx="4572032" cy="5196326"/>
          </a:xfrm>
          <a:prstGeom prst="rect">
            <a:avLst/>
          </a:prstGeom>
        </p:spPr>
      </p:pic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785786" y="5357826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предыдущей странице</a:t>
            </a:r>
            <a:endParaRPr lang="ru-RU" dirty="0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3000364" y="5357826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Получилось!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bochka-monar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Блок-схема: процесс 5"/>
          <p:cNvSpPr/>
          <p:nvPr/>
        </p:nvSpPr>
        <p:spPr>
          <a:xfrm>
            <a:off x="1357290" y="4286256"/>
            <a:ext cx="6429420" cy="1214446"/>
          </a:xfrm>
          <a:prstGeom prst="flowChart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500702"/>
            <a:ext cx="8215370" cy="107157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14818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Молодец! Ты прошел первое испытание!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72140"/>
            <a:ext cx="8229600" cy="100013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b="1" dirty="0"/>
              <a:t>Сказка наша закончилась, но не путешествие. </a:t>
            </a:r>
            <a:r>
              <a:rPr lang="ru-RU" sz="2000" b="1" dirty="0" smtClean="0"/>
              <a:t>По дороге до Страны чудес </a:t>
            </a:r>
            <a:r>
              <a:rPr lang="ru-RU" sz="2000" b="1" dirty="0"/>
              <a:t>ты можешь получить различные достижения. </a:t>
            </a:r>
            <a:r>
              <a:rPr lang="ru-RU" sz="2000" b="1" dirty="0" smtClean="0"/>
              <a:t>Вернись к </a:t>
            </a:r>
            <a:r>
              <a:rPr lang="ru-RU" sz="2000" b="1" dirty="0" err="1" smtClean="0"/>
              <a:t>Мерлину</a:t>
            </a:r>
            <a:r>
              <a:rPr lang="ru-RU" sz="2000" b="1" dirty="0" smtClean="0"/>
              <a:t> и узнай, </a:t>
            </a:r>
            <a:r>
              <a:rPr lang="ru-RU" sz="2000" b="1" dirty="0"/>
              <a:t>как это можно сделать.</a:t>
            </a: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6929454" y="428604"/>
            <a:ext cx="2000264" cy="1285884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</a:t>
            </a:r>
            <a:r>
              <a:rPr lang="ru-RU" dirty="0" err="1" smtClean="0"/>
              <a:t>Мерлину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lowers-in-the-meadow-8463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357166"/>
            <a:ext cx="6500858" cy="2214578"/>
          </a:xfrm>
          <a:prstGeom prst="wedgeRectCallout">
            <a:avLst>
              <a:gd name="adj1" fmla="val -42381"/>
              <a:gd name="adj2" fmla="val 1215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Ох, прости, я, должно быть, заснул… Кхе-кхе, поздравляю с прохождением испытания, теперь можно отправляться в путь! Бабочку </a:t>
            </a:r>
            <a:r>
              <a:rPr lang="ru-RU" sz="2000" b="1" dirty="0" err="1" smtClean="0">
                <a:solidFill>
                  <a:sysClr val="windowText" lastClr="000000"/>
                </a:solidFill>
              </a:rPr>
              <a:t>нааааааааа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 взлет! Ой, что это? Что с ее крыльями? В таком виде она не сможет перевезти нас в Страну чудес. Это же общенаучный факт, если стереть с крыльев бабочки узор, она не сможет летать…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4929190" y="4572008"/>
            <a:ext cx="407196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Что же делать?</a:t>
            </a:r>
            <a:endParaRPr lang="ru-RU" sz="2000" b="1" dirty="0"/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lowers-in-the-meadow-8463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357166"/>
            <a:ext cx="6500858" cy="2000264"/>
          </a:xfrm>
          <a:prstGeom prst="wedgeRectCallout">
            <a:avLst>
              <a:gd name="adj1" fmla="val -42381"/>
              <a:gd name="adj2" fmla="val 1215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Укрась крылья бабочки, воспользовавшись цветными карандашами или фломастерами, но не забывай про то, что узор на крыльях должен быть симметричным. Ах, да! О симметричных фигурах можешь узнать, заглянув в мою волшебную пирамиду. 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4929190" y="4572008"/>
            <a:ext cx="407196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Все готово!</a:t>
            </a:r>
            <a:endParaRPr lang="ru-RU" sz="2000" b="1" dirty="0"/>
          </a:p>
        </p:txBody>
      </p:sp>
      <p:pic>
        <p:nvPicPr>
          <p:cNvPr id="9" name="Рисунок 8" descr="17_18_sandarynyn_k_u_ramy_1_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357167"/>
            <a:ext cx="4667283" cy="3500462"/>
          </a:xfrm>
        </p:spPr>
      </p:pic>
      <p:pic>
        <p:nvPicPr>
          <p:cNvPr id="5" name="Рисунок 4" descr="img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3071810"/>
            <a:ext cx="4572000" cy="3429000"/>
          </a:xfrm>
          <a:prstGeom prst="rect">
            <a:avLst/>
          </a:prstGeom>
        </p:spPr>
      </p:pic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143636" y="1000108"/>
            <a:ext cx="235745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Примеры симметричных фигур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lide_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4142" y="714375"/>
            <a:ext cx="7143776" cy="5357832"/>
          </a:xfrm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6429388" y="5286388"/>
            <a:ext cx="2000264" cy="1143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</a:t>
            </a:r>
            <a:r>
              <a:rPr lang="ru-RU" dirty="0" err="1" smtClean="0"/>
              <a:t>Мерлину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lowers-in-the-meadow-8463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357166"/>
            <a:ext cx="6500858" cy="2000264"/>
          </a:xfrm>
          <a:prstGeom prst="wedgeRectCallout">
            <a:avLst>
              <a:gd name="adj1" fmla="val -42381"/>
              <a:gd name="adj2" fmla="val 1215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Красиво получилось! Нужно отправить фото во дворец, хранитель королевского сада точно не оставит эту бабочку без внимания. Думаю, ты вполне можешь быть удостоен звания «Мастер»… Ах, как же я мог забыть! Ты можешь стать не просто гостем Страны чудес, но и получить звание жителя! Но полетели же, полетели!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4929190" y="4572008"/>
            <a:ext cx="407196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Как я могу это сделать?</a:t>
            </a:r>
            <a:endParaRPr lang="ru-RU" sz="2000" b="1" dirty="0"/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lowers-in-the-meadow-8463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357166"/>
            <a:ext cx="6500858" cy="1714512"/>
          </a:xfrm>
          <a:prstGeom prst="wedgeRectCallout">
            <a:avLst>
              <a:gd name="adj1" fmla="val -42381"/>
              <a:gd name="adj2" fmla="val 1215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Приветствую!  Меня зовут </a:t>
            </a:r>
            <a:r>
              <a:rPr lang="ru-RU" sz="2000" b="1" dirty="0" err="1" smtClean="0">
                <a:solidFill>
                  <a:sysClr val="windowText" lastClr="000000"/>
                </a:solidFill>
              </a:rPr>
              <a:t>Мерлин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, я главный волшебник при дворе королевы Фантазии!  И она  лично поручила  мне  проводить  тебя в Страну чудес… Но путь туда не близкий, готов ли ты к испытанию?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>
            <a:hlinkClick r:id="rId3" action="ppaction://hlinksldjump" tooltip="Выбери этот вариант, если желаешь начать путешествие к Стране чудес"/>
          </p:cNvPr>
          <p:cNvSpPr/>
          <p:nvPr/>
        </p:nvSpPr>
        <p:spPr>
          <a:xfrm>
            <a:off x="4929190" y="4572008"/>
            <a:ext cx="407196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Да!</a:t>
            </a:r>
            <a:endParaRPr lang="ru-RU" sz="2000" b="1" dirty="0"/>
          </a:p>
        </p:txBody>
      </p:sp>
      <p:sp>
        <p:nvSpPr>
          <p:cNvPr id="7" name="Прямоугольник 6">
            <a:hlinkClick r:id="rId4" action="ppaction://hlinksldjump" tooltip="Если ты прошел испытание и готов продолжить путешествие, выбери этот ответ"/>
          </p:cNvPr>
          <p:cNvSpPr/>
          <p:nvPr/>
        </p:nvSpPr>
        <p:spPr>
          <a:xfrm>
            <a:off x="4929190" y="5500702"/>
            <a:ext cx="4071966" cy="9286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Уважаемый </a:t>
            </a:r>
            <a:r>
              <a:rPr lang="ru-RU" sz="2000" b="1" dirty="0" err="1" smtClean="0"/>
              <a:t>Мерлин</a:t>
            </a:r>
            <a:r>
              <a:rPr lang="ru-RU" sz="2000" b="1" dirty="0" smtClean="0"/>
              <a:t>, ты, должно быть, забыл, я уже прошел испытание…</a:t>
            </a:r>
            <a:endParaRPr lang="ru-RU" sz="2000" b="1" dirty="0"/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fonstola.ru-843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928794" y="214290"/>
            <a:ext cx="6929486" cy="2428892"/>
          </a:xfrm>
          <a:prstGeom prst="wedgeRectCallout">
            <a:avLst>
              <a:gd name="adj1" fmla="val -33532"/>
              <a:gd name="adj2" fmla="val 9330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Для того, чтоб стать жителем Страны чудес, тебе необходимо заработать как минимум два достижения из трех. Как я уже сказал, достижение «Мастер» можно выполнить, отправив во дворец фото твоей бабочки. Для получения звания «Сказочник», нужно придумать продолжение истории бабочки и паучка и так же отправить во дворец.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929322" y="5572140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Хорошо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fonstola.ru-843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000232" y="857232"/>
            <a:ext cx="6929486" cy="1500198"/>
          </a:xfrm>
          <a:prstGeom prst="wedgeRectCallout">
            <a:avLst>
              <a:gd name="adj1" fmla="val -35332"/>
              <a:gd name="adj2" fmla="val 12391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А для получения обязательного для продолжения нашего путешествия достижения «Мудрец», тебе необходимо правильно ответить на вопросы викторины.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>
            <a:hlinkClick r:id="rId3"/>
          </p:cNvPr>
          <p:cNvSpPr/>
          <p:nvPr/>
        </p:nvSpPr>
        <p:spPr>
          <a:xfrm>
            <a:off x="5929322" y="4572008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Получить достижение «Сказочник»</a:t>
            </a:r>
            <a:endParaRPr lang="ru-RU" sz="2000" b="1" dirty="0"/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  <p:sp>
        <p:nvSpPr>
          <p:cNvPr id="7" name="Прямоугольник 6">
            <a:hlinkClick r:id="rId5"/>
          </p:cNvPr>
          <p:cNvSpPr/>
          <p:nvPr/>
        </p:nvSpPr>
        <p:spPr>
          <a:xfrm>
            <a:off x="5929322" y="3571876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Получить достижение «Мастер»</a:t>
            </a:r>
            <a:endParaRPr lang="ru-RU" sz="2000" b="1" dirty="0"/>
          </a:p>
        </p:txBody>
      </p:sp>
      <p:sp>
        <p:nvSpPr>
          <p:cNvPr id="10" name="Прямоугольник 9">
            <a:hlinkClick r:id="rId6" action="ppaction://hlinksldjump"/>
          </p:cNvPr>
          <p:cNvSpPr/>
          <p:nvPr/>
        </p:nvSpPr>
        <p:spPr>
          <a:xfrm>
            <a:off x="5929322" y="5572140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Получить достижение «Мудрец»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onstola.ru-843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928670"/>
            <a:ext cx="6500858" cy="1428760"/>
          </a:xfrm>
          <a:prstGeom prst="wedgeRectCallout">
            <a:avLst>
              <a:gd name="adj1" fmla="val -42381"/>
              <a:gd name="adj2" fmla="val 1215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Ого! Уже отправил письмо во дворец и решил получить звание мудреца? Тогда правильно ответь на три вопроса. Верные ответы будут зажигать огоньки.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6000760" y="4572008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Хорошо!</a:t>
            </a:r>
            <a:endParaRPr lang="ru-RU" sz="2000" b="1" dirty="0"/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fonstola.ru-843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1285860"/>
            <a:ext cx="6500858" cy="1071570"/>
          </a:xfrm>
          <a:prstGeom prst="wedgeRectCallout">
            <a:avLst>
              <a:gd name="adj1" fmla="val -42381"/>
              <a:gd name="adj2" fmla="val 1215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Итак, первый вопрос: сколько диагоналей у квадрата?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5929322" y="4572008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Две</a:t>
            </a:r>
            <a:endParaRPr lang="ru-RU" sz="2000" b="1" dirty="0"/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  <p:sp>
        <p:nvSpPr>
          <p:cNvPr id="7" name="Прямоугольник 6">
            <a:hlinkClick r:id="rId5" action="ppaction://hlinksldjump"/>
          </p:cNvPr>
          <p:cNvSpPr/>
          <p:nvPr/>
        </p:nvSpPr>
        <p:spPr>
          <a:xfrm>
            <a:off x="5929322" y="3571876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Одна</a:t>
            </a:r>
            <a:endParaRPr lang="ru-RU" sz="2000" b="1" dirty="0"/>
          </a:p>
        </p:txBody>
      </p:sp>
      <p:sp>
        <p:nvSpPr>
          <p:cNvPr id="10" name="Прямоугольник 9">
            <a:hlinkClick r:id="rId5" action="ppaction://hlinksldjump"/>
          </p:cNvPr>
          <p:cNvSpPr/>
          <p:nvPr/>
        </p:nvSpPr>
        <p:spPr>
          <a:xfrm>
            <a:off x="5929322" y="5715016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Три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fonstola.ru-843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571480"/>
            <a:ext cx="6500858" cy="1071570"/>
          </a:xfrm>
          <a:prstGeom prst="wedgeRectCallout">
            <a:avLst>
              <a:gd name="adj1" fmla="val -45330"/>
              <a:gd name="adj2" fmla="val 18896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Задание второе: найди симметричную фигуру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  <p:pic>
        <p:nvPicPr>
          <p:cNvPr id="11" name="Рисунок 10" descr="Ёлочка-логотип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4929198"/>
            <a:ext cx="1831356" cy="1285884"/>
          </a:xfrm>
          <a:prstGeom prst="rect">
            <a:avLst/>
          </a:prstGeom>
        </p:spPr>
      </p:pic>
      <p:pic>
        <p:nvPicPr>
          <p:cNvPr id="12" name="Рисунок 11" descr="4986656_107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57950" y="3429000"/>
            <a:ext cx="1811565" cy="1357322"/>
          </a:xfrm>
          <a:prstGeom prst="rect">
            <a:avLst/>
          </a:prstGeom>
        </p:spPr>
      </p:pic>
      <p:pic>
        <p:nvPicPr>
          <p:cNvPr id="14" name="Рисунок 13" descr="igra-detej-3-let-babochki_11_1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7949" y="2000240"/>
            <a:ext cx="1816220" cy="1285884"/>
          </a:xfrm>
          <a:prstGeom prst="rect">
            <a:avLst/>
          </a:prstGeom>
        </p:spPr>
      </p:pic>
      <p:pic>
        <p:nvPicPr>
          <p:cNvPr id="15" name="Рисунок 14" descr="507px-Lightbulb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4282" y="214290"/>
            <a:ext cx="414324" cy="489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fonstola.ru-843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571480"/>
            <a:ext cx="6500858" cy="1071570"/>
          </a:xfrm>
          <a:prstGeom prst="wedgeRectCallout">
            <a:avLst>
              <a:gd name="adj1" fmla="val -45330"/>
              <a:gd name="adj2" fmla="val 18896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Задание второе: найди симметричную фигуру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  <p:pic>
        <p:nvPicPr>
          <p:cNvPr id="11" name="Рисунок 10" descr="Ёлочка-логотип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4929198"/>
            <a:ext cx="1831356" cy="1285884"/>
          </a:xfrm>
          <a:prstGeom prst="rect">
            <a:avLst/>
          </a:prstGeom>
        </p:spPr>
      </p:pic>
      <p:pic>
        <p:nvPicPr>
          <p:cNvPr id="12" name="Рисунок 11" descr="4986656_107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57950" y="3429000"/>
            <a:ext cx="1811565" cy="1357322"/>
          </a:xfrm>
          <a:prstGeom prst="rect">
            <a:avLst/>
          </a:prstGeom>
        </p:spPr>
      </p:pic>
      <p:pic>
        <p:nvPicPr>
          <p:cNvPr id="14" name="Рисунок 13" descr="igra-detej-3-let-babochki_11_1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7949" y="2000240"/>
            <a:ext cx="1816220" cy="1285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fonstola.ru-843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1357298"/>
            <a:ext cx="6500858" cy="1000132"/>
          </a:xfrm>
          <a:prstGeom prst="wedgeRectCallout">
            <a:avLst>
              <a:gd name="adj1" fmla="val -42381"/>
              <a:gd name="adj2" fmla="val 1215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Вопрос третий: фигура, у которой четыре равные стороны и четыре равных угла называется…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5929322" y="4572008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Ромб</a:t>
            </a:r>
            <a:endParaRPr lang="ru-RU" sz="2000" b="1" dirty="0"/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5929322" y="3500438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Треугольник</a:t>
            </a:r>
            <a:endParaRPr lang="ru-RU" sz="2000" b="1" dirty="0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29322" y="5643578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Квадрат</a:t>
            </a:r>
            <a:endParaRPr lang="ru-RU" sz="2000" b="1" dirty="0"/>
          </a:p>
        </p:txBody>
      </p:sp>
      <p:pic>
        <p:nvPicPr>
          <p:cNvPr id="11" name="Рисунок 10" descr="507px-Lightbulb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214290"/>
            <a:ext cx="414324" cy="489507"/>
          </a:xfrm>
          <a:prstGeom prst="rect">
            <a:avLst/>
          </a:prstGeom>
        </p:spPr>
      </p:pic>
      <p:pic>
        <p:nvPicPr>
          <p:cNvPr id="12" name="Рисунок 11" descr="507px-Lightbulb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5786" y="214290"/>
            <a:ext cx="414324" cy="489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fonstola.ru-843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1357298"/>
            <a:ext cx="6500858" cy="1000132"/>
          </a:xfrm>
          <a:prstGeom prst="wedgeRectCallout">
            <a:avLst>
              <a:gd name="adj1" fmla="val -42381"/>
              <a:gd name="adj2" fmla="val 1215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Вопрос третий: фигура, у которой четыре равные стороны и четыре равных угла называется…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5929322" y="4572008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Ромб</a:t>
            </a:r>
            <a:endParaRPr lang="ru-RU" sz="2000" b="1" dirty="0"/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5929322" y="3500438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Треугольник</a:t>
            </a:r>
            <a:endParaRPr lang="ru-RU" sz="2000" b="1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5929322" y="5643578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Квадрат</a:t>
            </a:r>
            <a:endParaRPr lang="ru-RU" sz="2000" b="1" dirty="0"/>
          </a:p>
        </p:txBody>
      </p:sp>
      <p:pic>
        <p:nvPicPr>
          <p:cNvPr id="11" name="Рисунок 10" descr="507px-Lightbulb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214290"/>
            <a:ext cx="414324" cy="489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fonstola.ru-843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1357298"/>
            <a:ext cx="6500858" cy="1000132"/>
          </a:xfrm>
          <a:prstGeom prst="wedgeRectCallout">
            <a:avLst>
              <a:gd name="adj1" fmla="val -42381"/>
              <a:gd name="adj2" fmla="val 1215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Вопрос третий: фигура, у которой четыре равные стороны и четыре равных угла называется…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5929322" y="4572008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Ромб</a:t>
            </a:r>
            <a:endParaRPr lang="ru-RU" sz="2000" b="1" dirty="0"/>
          </a:p>
        </p:txBody>
      </p:sp>
      <p:pic>
        <p:nvPicPr>
          <p:cNvPr id="9" name="Рисунок 8" descr="17_18_sandarynyn_k_u_ramy_1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5929322" y="3500438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Треугольник</a:t>
            </a:r>
            <a:endParaRPr lang="ru-RU" sz="2000" b="1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5929322" y="5643578"/>
            <a:ext cx="300039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Квадрат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fonstola.ru-843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357422" y="1357298"/>
            <a:ext cx="6500858" cy="1000132"/>
          </a:xfrm>
          <a:prstGeom prst="wedgeRectCallout">
            <a:avLst>
              <a:gd name="adj1" fmla="val -42381"/>
              <a:gd name="adj2" fmla="val 1215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Неплохо, но где-то ты допустил ошибку. Загляни в мою волшебную пирамиду и попробуй пройти испытание еще раз.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pic>
        <p:nvPicPr>
          <p:cNvPr id="9" name="Рисунок 8" descr="17_18_sandarynyn_k_u_ramy_1_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14620"/>
            <a:ext cx="4322741" cy="41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usage-blog-free-texture-crumpled-paper-blue-water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7_18_sandarynyn_k_u_ramy_1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2898941"/>
            <a:ext cx="4130440" cy="3959060"/>
          </a:xfrm>
          <a:prstGeom prst="rect">
            <a:avLst/>
          </a:prstGeom>
        </p:spPr>
      </p:pic>
      <p:sp>
        <p:nvSpPr>
          <p:cNvPr id="4" name="Прямоугольная выноска 3"/>
          <p:cNvSpPr/>
          <p:nvPr/>
        </p:nvSpPr>
        <p:spPr>
          <a:xfrm>
            <a:off x="214282" y="571480"/>
            <a:ext cx="7858180" cy="1785950"/>
          </a:xfrm>
          <a:prstGeom prst="wedgeRectCallout">
            <a:avLst>
              <a:gd name="adj1" fmla="val 31354"/>
              <a:gd name="adj2" fmla="val 8577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/>
              <a:t>Это море Торопыгина, в нем очень легко заблудиться. Чтоб этого не случилось, пообещай мне выполнять работу аккуратно, без спешки, если же что-то не получается, пообещай не торопиться все бросать, а внимательно прислушиваться к советам помощников.  Тогда, я думаю, мы без труда доберемся до Страны чудес.</a:t>
            </a:r>
            <a:endParaRPr lang="ru-RU" sz="2000" b="1" dirty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571472" y="4643446"/>
            <a:ext cx="3000396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Обещаю!</a:t>
            </a:r>
            <a:endParaRPr lang="ru-RU" sz="2000" b="1" dirty="0"/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571472" y="5429264"/>
            <a:ext cx="4000528" cy="10715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А-А-А-А-А!! Спасите! Помогите! Мы все навечно заблудимся в море Торопыгина!!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357167"/>
            <a:ext cx="4667283" cy="3500462"/>
          </a:xfrm>
        </p:spPr>
      </p:pic>
      <p:pic>
        <p:nvPicPr>
          <p:cNvPr id="5" name="Рисунок 4" descr="img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3071810"/>
            <a:ext cx="4572000" cy="3429000"/>
          </a:xfrm>
          <a:prstGeom prst="rect">
            <a:avLst/>
          </a:prstGeom>
        </p:spPr>
      </p:pic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143636" y="1000108"/>
            <a:ext cx="235745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Примеры симметричных фигур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lide_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4142" y="714375"/>
            <a:ext cx="7143776" cy="5357832"/>
          </a:xfr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286512" y="5929330"/>
            <a:ext cx="264320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следующему определению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user_file_56bc57d592479_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571480"/>
            <a:ext cx="6929990" cy="5197493"/>
          </a:xfr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286512" y="5929330"/>
            <a:ext cx="264320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следующему определению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lide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5" y="642918"/>
            <a:ext cx="7429551" cy="5572164"/>
          </a:xfr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286512" y="5929330"/>
            <a:ext cx="264320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 к </a:t>
            </a:r>
            <a:r>
              <a:rPr lang="ru-RU" dirty="0" err="1" smtClean="0"/>
              <a:t>Мерлину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doroga_v_zamok_Ob4819-764x7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4572000" y="285728"/>
            <a:ext cx="4071966" cy="1428760"/>
          </a:xfrm>
          <a:prstGeom prst="wedgeRectCallout">
            <a:avLst>
              <a:gd name="adj1" fmla="val -406"/>
              <a:gd name="adj2" fmla="val 13804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Да ты самый настоящий мудрец! Поздравляю с прибытием в Страну чудес! 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pic>
        <p:nvPicPr>
          <p:cNvPr id="12" name="Рисунок 11" descr="17_18_sandarynyn_k_u_ramy_1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205" y="2714567"/>
            <a:ext cx="4322795" cy="4143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stola.ru-843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5" name="Блок-схема: процесс 4"/>
          <p:cNvSpPr/>
          <p:nvPr/>
        </p:nvSpPr>
        <p:spPr>
          <a:xfrm>
            <a:off x="2000232" y="714356"/>
            <a:ext cx="4929222" cy="3000396"/>
          </a:xfrm>
          <a:prstGeom prst="flowChart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071670" y="714356"/>
            <a:ext cx="48577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Список использованных ресурсов:</a:t>
            </a:r>
          </a:p>
          <a:p>
            <a:pPr marL="457200" indent="-457200">
              <a:buFontTx/>
              <a:buAutoNum type="arabicPeriod"/>
            </a:pPr>
            <a:r>
              <a:rPr lang="ru-RU" sz="2400" dirty="0" smtClean="0"/>
              <a:t>Учебное пособие «Волшебная книга» </a:t>
            </a:r>
            <a:r>
              <a:rPr lang="ru-RU" sz="2400" dirty="0" err="1" smtClean="0"/>
              <a:t>Сунгатуллиной</a:t>
            </a:r>
            <a:r>
              <a:rPr lang="ru-RU" sz="2400" dirty="0" smtClean="0"/>
              <a:t> К.Н.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hlinkClick r:id="rId3"/>
              </a:rPr>
              <a:t>https://yandex.ru/images/</a:t>
            </a:r>
            <a:endParaRPr lang="ru-RU" sz="2400" dirty="0" smtClean="0"/>
          </a:p>
          <a:p>
            <a:pPr marL="457200" indent="-457200">
              <a:buAutoNum type="arabicPeriod"/>
            </a:pPr>
            <a:r>
              <a:rPr lang="en-US" sz="2400" dirty="0" smtClean="0">
                <a:hlinkClick r:id="rId4"/>
              </a:rPr>
              <a:t>https://www.youtube.com/watch?v=hYy2CnPGrF0</a:t>
            </a:r>
            <a:endParaRPr lang="en-US" sz="2400" dirty="0" smtClean="0"/>
          </a:p>
          <a:p>
            <a:pPr marL="457200" indent="-457200"/>
            <a:endParaRPr lang="ru-RU" sz="2400" dirty="0" smtClean="0"/>
          </a:p>
          <a:p>
            <a:pPr marL="457200" indent="-457200">
              <a:buAutoNum type="arabicPeriod"/>
            </a:pPr>
            <a:endParaRPr lang="ru-RU" sz="2400" dirty="0" smtClean="0"/>
          </a:p>
          <a:p>
            <a:pPr marL="457200" indent="-457200">
              <a:buAutoNum type="arabicPeriod"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usage-blog-free-texture-crumpled-paper-blue-water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7_18_sandarynyn_k_u_ramy_1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2898941"/>
            <a:ext cx="4130440" cy="3959060"/>
          </a:xfrm>
          <a:prstGeom prst="rect">
            <a:avLst/>
          </a:prstGeom>
        </p:spPr>
      </p:pic>
      <p:sp>
        <p:nvSpPr>
          <p:cNvPr id="4" name="Прямоугольная выноска 3"/>
          <p:cNvSpPr/>
          <p:nvPr/>
        </p:nvSpPr>
        <p:spPr>
          <a:xfrm>
            <a:off x="214282" y="571480"/>
            <a:ext cx="7858180" cy="1857388"/>
          </a:xfrm>
          <a:prstGeom prst="wedgeRectCallout">
            <a:avLst>
              <a:gd name="adj1" fmla="val 31354"/>
              <a:gd name="adj2" fmla="val 8577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/>
              <a:t>Спокойствие, только спокойствие. Без паники. Я уверен, у тебя все обязательно получится. Давай попробуем?</a:t>
            </a:r>
            <a:endParaRPr lang="ru-RU" sz="2000" b="1" dirty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571472" y="5286388"/>
            <a:ext cx="3000396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Хорошо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usage-blog-free-texture-crumpled-paper-blue-water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7_18_sandarynyn_k_u_ramy_1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2898941"/>
            <a:ext cx="4130440" cy="3959060"/>
          </a:xfrm>
          <a:prstGeom prst="rect">
            <a:avLst/>
          </a:prstGeom>
        </p:spPr>
      </p:pic>
      <p:sp>
        <p:nvSpPr>
          <p:cNvPr id="4" name="Прямоугольная выноска 3"/>
          <p:cNvSpPr/>
          <p:nvPr/>
        </p:nvSpPr>
        <p:spPr>
          <a:xfrm>
            <a:off x="214282" y="571480"/>
            <a:ext cx="7858180" cy="1857388"/>
          </a:xfrm>
          <a:prstGeom prst="wedgeRectCallout">
            <a:avLst>
              <a:gd name="adj1" fmla="val 31354"/>
              <a:gd name="adj2" fmla="val 8577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/>
              <a:t>А вот и наша первая помощница! Самая настоящая Волшебная книга! Но чтоб ее открыть, нужно сказать волшебное слово.</a:t>
            </a:r>
            <a:endParaRPr lang="ru-RU" sz="2000" b="1" dirty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285720" y="4786322"/>
            <a:ext cx="2143140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Пожалуйста</a:t>
            </a:r>
            <a:endParaRPr lang="ru-RU" sz="2000" b="1" dirty="0"/>
          </a:p>
        </p:txBody>
      </p:sp>
      <p:pic>
        <p:nvPicPr>
          <p:cNvPr id="6" name="Рисунок 5" descr="22568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14678" y="3357562"/>
            <a:ext cx="2857520" cy="206717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20" y="5857892"/>
            <a:ext cx="3929090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/>
              <a:t>Сим-салавим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ахалай-махалай</a:t>
            </a:r>
            <a:r>
              <a:rPr lang="ru-RU" sz="2000" b="1" dirty="0" smtClean="0"/>
              <a:t>!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19" y="428604"/>
            <a:ext cx="85725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Здравствуй, дорогой друг! Любишь сказки? Сегодня я расскажу тебе одну.</a:t>
            </a:r>
          </a:p>
          <a:p>
            <a:pPr algn="just"/>
            <a:r>
              <a:rPr lang="ru-RU" sz="2000" b="1" dirty="0" smtClean="0"/>
              <a:t>Пожалуй, ни одна сказка не обходится без чудес, а что такое чудеса? Это превращение чего-то обычного в необычное! Посмотри, сегодня в нашем путешествии мы будем превращать обыкновенный листок бумаги! А вместо волшебной палочки нам помогут ножницы. </a:t>
            </a:r>
            <a:endParaRPr lang="ru-RU" sz="2000" b="1" dirty="0"/>
          </a:p>
        </p:txBody>
      </p:sp>
      <p:pic>
        <p:nvPicPr>
          <p:cNvPr id="3" name="Рисунок 2" descr="list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071678"/>
            <a:ext cx="5214974" cy="33599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5286388"/>
            <a:ext cx="78179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Подготовь все необходимое и возвращайся к нашему путешествию.</a:t>
            </a:r>
            <a:endParaRPr lang="ru-RU" sz="2000" b="1" dirty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428596" y="5857892"/>
            <a:ext cx="114300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Готово!</a:t>
            </a:r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eometry-square-shapes_5168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857364"/>
            <a:ext cx="3143272" cy="31432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Глава 1. Первое превращение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Для того, чтоб начать сказку, нам необходимо совершить первое превращение – сделать из прямоугольного листа бумаги квадрат.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000" dirty="0"/>
              <a:t>Как это можно сделать без использования линейки? Покажешь? Если забыл, ничего страшного! Воспользуйся подсказкой.</a:t>
            </a:r>
            <a:endParaRPr lang="ru-RU" sz="2000" b="1" dirty="0" smtClean="0"/>
          </a:p>
          <a:p>
            <a:endParaRPr lang="ru-RU" sz="2000" b="1" dirty="0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1071538" y="5857892"/>
            <a:ext cx="157163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3214678" y="5857892"/>
            <a:ext cx="157163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Подсказка</a:t>
            </a:r>
            <a:endParaRPr lang="ru-RU" dirty="0"/>
          </a:p>
        </p:txBody>
      </p:sp>
      <p:sp>
        <p:nvSpPr>
          <p:cNvPr id="7" name="Прямоугольник 6">
            <a:hlinkClick r:id="rId5" action="ppaction://hlinksldjump"/>
          </p:cNvPr>
          <p:cNvSpPr/>
          <p:nvPr/>
        </p:nvSpPr>
        <p:spPr>
          <a:xfrm>
            <a:off x="5357818" y="5857892"/>
            <a:ext cx="157163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Готово!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Подсказка</a:t>
            </a:r>
            <a:endParaRPr lang="ru-RU" dirty="0"/>
          </a:p>
        </p:txBody>
      </p:sp>
      <p:pic>
        <p:nvPicPr>
          <p:cNvPr id="4" name="Содержимое 3" descr="167181_56391d9518a6056391d9518a8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312352"/>
            <a:ext cx="5884161" cy="5545648"/>
          </a:xfr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86578" y="5643578"/>
            <a:ext cx="157163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Готово!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719</TotalTime>
  <Words>1200</Words>
  <PresentationFormat>Экран (4:3)</PresentationFormat>
  <Paragraphs>162</Paragraphs>
  <Slides>45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«Путешествие в Страну чудес» (Бабочка в технике оригами)</vt:lpstr>
      <vt:lpstr>Слайд 2</vt:lpstr>
      <vt:lpstr>Слайд 3</vt:lpstr>
      <vt:lpstr>Слайд 4</vt:lpstr>
      <vt:lpstr>Слайд 5</vt:lpstr>
      <vt:lpstr>Слайд 6</vt:lpstr>
      <vt:lpstr>Слайд 7</vt:lpstr>
      <vt:lpstr>Глава 1. Первое превращение</vt:lpstr>
      <vt:lpstr>Подсказка</vt:lpstr>
      <vt:lpstr>Глава 2. Сказка начинается </vt:lpstr>
      <vt:lpstr>Слайд 11</vt:lpstr>
      <vt:lpstr>Глава 3. Письмо другу</vt:lpstr>
      <vt:lpstr>Слайд 13</vt:lpstr>
      <vt:lpstr>Глава 4. Встречаем гостей</vt:lpstr>
      <vt:lpstr>Слайд 15</vt:lpstr>
      <vt:lpstr>Глава 5. Накрываем на стол </vt:lpstr>
      <vt:lpstr>Слайд 17</vt:lpstr>
      <vt:lpstr>Глава 6. Угощение</vt:lpstr>
      <vt:lpstr>Слайд 19</vt:lpstr>
      <vt:lpstr>Глава 7. Вот и гости пожаловали</vt:lpstr>
      <vt:lpstr>Слайд 21</vt:lpstr>
      <vt:lpstr>Глава 8. Новый друг</vt:lpstr>
      <vt:lpstr>Слайд 23</vt:lpstr>
      <vt:lpstr>Молодец! Ты прошел первое испытание!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54</cp:revision>
  <dcterms:modified xsi:type="dcterms:W3CDTF">2022-09-30T06:51:39Z</dcterms:modified>
</cp:coreProperties>
</file>