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7" r:id="rId11"/>
    <p:sldId id="266" r:id="rId12"/>
    <p:sldId id="268" r:id="rId13"/>
    <p:sldId id="269" r:id="rId14"/>
    <p:sldId id="270" r:id="rId15"/>
    <p:sldId id="271" r:id="rId16"/>
    <p:sldId id="272" r:id="rId1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F1A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73" d="100"/>
          <a:sy n="73" d="100"/>
        </p:scale>
        <p:origin x="-612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F6722-9EC5-4BDC-B551-4043D2135584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9262D-D848-483B-8CFB-620A8B48EB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180424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F6722-9EC5-4BDC-B551-4043D2135584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9262D-D848-483B-8CFB-620A8B48EB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95322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F6722-9EC5-4BDC-B551-4043D2135584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9262D-D848-483B-8CFB-620A8B48EB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36521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F6722-9EC5-4BDC-B551-4043D2135584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9262D-D848-483B-8CFB-620A8B48EB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40360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F6722-9EC5-4BDC-B551-4043D2135584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9262D-D848-483B-8CFB-620A8B48EB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776210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F6722-9EC5-4BDC-B551-4043D2135584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9262D-D848-483B-8CFB-620A8B48EB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664871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F6722-9EC5-4BDC-B551-4043D2135584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9262D-D848-483B-8CFB-620A8B48EB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27294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F6722-9EC5-4BDC-B551-4043D2135584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9262D-D848-483B-8CFB-620A8B48EB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7408148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F6722-9EC5-4BDC-B551-4043D2135584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9262D-D848-483B-8CFB-620A8B48EB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8580096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F6722-9EC5-4BDC-B551-4043D2135584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9262D-D848-483B-8CFB-620A8B48EB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699772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F6722-9EC5-4BDC-B551-4043D2135584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69262D-D848-483B-8CFB-620A8B48EB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281804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5000">
              <a:srgbClr val="AAF1A3"/>
            </a:gs>
            <a:gs pos="13000">
              <a:srgbClr val="00B050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EF6722-9EC5-4BDC-B551-4043D2135584}" type="datetimeFigureOut">
              <a:rPr lang="ru-RU" smtClean="0"/>
              <a:pPr/>
              <a:t>27.10.2021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69262D-D848-483B-8CFB-620A8B48EBD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904332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503680" y="1477556"/>
            <a:ext cx="975360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dirty="0" smtClean="0">
                <a:solidFill>
                  <a:schemeClr val="bg1"/>
                </a:solidFill>
                <a:latin typeface="Impact" panose="020B0806030902050204" pitchFamily="34" charset="0"/>
              </a:rPr>
              <a:t>Экологическое воспитание дошкольников через реализацию дополнительной общеразвивающей программы естественно научной направленности «Юный эколог» (с 3-х до 7-ми)</a:t>
            </a:r>
            <a:endParaRPr lang="ru-RU" sz="40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1440" y="4911815"/>
            <a:ext cx="823976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188550, Ленинградская  область, </a:t>
            </a:r>
          </a:p>
          <a:p>
            <a:r>
              <a:rPr lang="ru-RU" sz="1600" dirty="0" err="1" smtClean="0"/>
              <a:t>Сланцевский</a:t>
            </a:r>
            <a:r>
              <a:rPr lang="ru-RU" sz="1600" dirty="0" smtClean="0"/>
              <a:t> район, деревня Старополье, дом 14</a:t>
            </a:r>
          </a:p>
          <a:p>
            <a:r>
              <a:rPr lang="ru-RU" sz="1600" dirty="0" smtClean="0"/>
              <a:t>Обучающиеся разновозрастной дошкольной группы (с 3-х до 7-ми лет) 21 человек</a:t>
            </a:r>
          </a:p>
          <a:p>
            <a:r>
              <a:rPr lang="ru-RU" sz="1600" dirty="0" err="1"/>
              <a:t>Апушкина</a:t>
            </a:r>
            <a:r>
              <a:rPr lang="ru-RU" sz="1600" dirty="0"/>
              <a:t> С.М. заместитель директора по </a:t>
            </a:r>
            <a:r>
              <a:rPr lang="ru-RU" sz="1600" dirty="0" smtClean="0"/>
              <a:t>ВР</a:t>
            </a:r>
            <a:endParaRPr lang="ru-RU" sz="1600" dirty="0" smtClean="0"/>
          </a:p>
          <a:p>
            <a:r>
              <a:rPr lang="ru-RU" sz="1600" dirty="0" smtClean="0"/>
              <a:t>8(81374)62-438</a:t>
            </a:r>
          </a:p>
          <a:p>
            <a:r>
              <a:rPr lang="en-US" sz="1600" dirty="0" smtClean="0"/>
              <a:t>staropole@mail.ru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xmlns="" val="3116863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Рисунок 2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0" b="89973" l="2625" r="98688">
                        <a14:foregroundMark x1="69291" y1="17886" x2="69291" y2="17886"/>
                        <a14:foregroundMark x1="61942" y1="17344" x2="61942" y2="17344"/>
                        <a14:foregroundMark x1="54856" y1="17344" x2="54856" y2="17344"/>
                        <a14:foregroundMark x1="62730" y1="17344" x2="62730" y2="17344"/>
                        <a14:foregroundMark x1="69816" y1="38753" x2="69816" y2="38753"/>
                        <a14:foregroundMark x1="68504" y1="36856" x2="68504" y2="36856"/>
                        <a14:foregroundMark x1="61155" y1="35501" x2="61155" y2="35501"/>
                        <a14:foregroundMark x1="52756" y1="34146" x2="52756" y2="34146"/>
                        <a14:foregroundMark x1="46982" y1="34146" x2="46982" y2="34146"/>
                        <a14:foregroundMark x1="71654" y1="36856" x2="71654" y2="36856"/>
                        <a14:foregroundMark x1="31234" y1="6233" x2="31234" y2="6233"/>
                        <a14:foregroundMark x1="35696" y1="6233" x2="35696" y2="6233"/>
                        <a14:foregroundMark x1="35696" y1="6233" x2="35696" y2="6233"/>
                        <a14:foregroundMark x1="44882" y1="2981" x2="44882" y2="2981"/>
                        <a14:foregroundMark x1="58530" y1="3523" x2="58530" y2="3523"/>
                        <a14:backgroundMark x1="40157" y1="2168" x2="40157" y2="2168"/>
                        <a14:backgroundMark x1="45407" y1="2168" x2="46982" y2="1626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186794" y="2458548"/>
            <a:ext cx="3582432" cy="34696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200252" y="64049"/>
            <a:ext cx="634500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Impact" panose="020B0806030902050204" pitchFamily="34" charset="0"/>
              </a:rPr>
              <a:t>МОДЕЛЬ ВОСПИТЫВАЮЩЕЙ КУЛЬТУРНОЙ СРЕДЫ </a:t>
            </a:r>
            <a:endParaRPr lang="ru-RU" sz="2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" name="Rectangle 26"/>
          <p:cNvSpPr>
            <a:spLocks noChangeArrowheads="1"/>
          </p:cNvSpPr>
          <p:nvPr/>
        </p:nvSpPr>
        <p:spPr bwMode="auto">
          <a:xfrm>
            <a:off x="457200" y="-27432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/>
            </a:r>
            <a:br>
              <a:rPr kumimoji="0" lang="ru-RU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</a:br>
            <a:endParaRPr kumimoji="0" 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4572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pSp>
        <p:nvGrpSpPr>
          <p:cNvPr id="4" name="Группа 3"/>
          <p:cNvGrpSpPr>
            <a:grpSpLocks/>
          </p:cNvGrpSpPr>
          <p:nvPr/>
        </p:nvGrpSpPr>
        <p:grpSpPr bwMode="auto">
          <a:xfrm>
            <a:off x="688340" y="803910"/>
            <a:ext cx="10248900" cy="5925185"/>
            <a:chOff x="604" y="258"/>
            <a:chExt cx="15539" cy="9198"/>
          </a:xfrm>
        </p:grpSpPr>
        <p:grpSp>
          <p:nvGrpSpPr>
            <p:cNvPr id="5" name="Group 25"/>
            <p:cNvGrpSpPr>
              <a:grpSpLocks/>
            </p:cNvGrpSpPr>
            <p:nvPr/>
          </p:nvGrpSpPr>
          <p:grpSpPr bwMode="auto">
            <a:xfrm>
              <a:off x="5201" y="3267"/>
              <a:ext cx="6065" cy="4815"/>
              <a:chOff x="5201" y="3267"/>
              <a:chExt cx="6065" cy="4815"/>
            </a:xfrm>
          </p:grpSpPr>
          <p:cxnSp>
            <p:nvCxnSpPr>
              <p:cNvPr id="19" name="AutoShape 13"/>
              <p:cNvCxnSpPr>
                <a:cxnSpLocks noChangeShapeType="1"/>
              </p:cNvCxnSpPr>
              <p:nvPr/>
            </p:nvCxnSpPr>
            <p:spPr bwMode="auto">
              <a:xfrm flipH="1" flipV="1">
                <a:off x="5502" y="3267"/>
                <a:ext cx="1827" cy="193"/>
              </a:xfrm>
              <a:prstGeom prst="straightConnector1">
                <a:avLst/>
              </a:prstGeom>
              <a:noFill/>
              <a:ln w="57150">
                <a:solidFill>
                  <a:srgbClr val="92D050"/>
                </a:solidFill>
                <a:round/>
                <a:headEnd type="oval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20" name="AutoShape 14"/>
              <p:cNvCxnSpPr>
                <a:cxnSpLocks noChangeShapeType="1"/>
              </p:cNvCxnSpPr>
              <p:nvPr/>
            </p:nvCxnSpPr>
            <p:spPr bwMode="auto">
              <a:xfrm flipH="1">
                <a:off x="5502" y="4363"/>
                <a:ext cx="1634" cy="344"/>
              </a:xfrm>
              <a:prstGeom prst="straightConnector1">
                <a:avLst/>
              </a:prstGeom>
              <a:noFill/>
              <a:ln w="57150">
                <a:solidFill>
                  <a:srgbClr val="92D050"/>
                </a:solidFill>
                <a:round/>
                <a:headEnd type="oval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21" name="AutoShape 15"/>
              <p:cNvCxnSpPr>
                <a:cxnSpLocks noChangeShapeType="1"/>
              </p:cNvCxnSpPr>
              <p:nvPr/>
            </p:nvCxnSpPr>
            <p:spPr bwMode="auto">
              <a:xfrm flipH="1">
                <a:off x="5352" y="5395"/>
                <a:ext cx="1633" cy="602"/>
              </a:xfrm>
              <a:prstGeom prst="straightConnector1">
                <a:avLst/>
              </a:prstGeom>
              <a:noFill/>
              <a:ln w="57150">
                <a:solidFill>
                  <a:srgbClr val="92D050"/>
                </a:solidFill>
                <a:round/>
                <a:headEnd type="oval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22" name="AutoShape 16"/>
              <p:cNvCxnSpPr>
                <a:cxnSpLocks noChangeShapeType="1"/>
              </p:cNvCxnSpPr>
              <p:nvPr/>
            </p:nvCxnSpPr>
            <p:spPr bwMode="auto">
              <a:xfrm flipH="1">
                <a:off x="5201" y="6405"/>
                <a:ext cx="1784" cy="881"/>
              </a:xfrm>
              <a:prstGeom prst="straightConnector1">
                <a:avLst/>
              </a:prstGeom>
              <a:noFill/>
              <a:ln w="57150">
                <a:solidFill>
                  <a:srgbClr val="92D050"/>
                </a:solidFill>
                <a:round/>
                <a:headEnd type="oval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23" name="AutoShape 17"/>
              <p:cNvCxnSpPr>
                <a:cxnSpLocks noChangeShapeType="1"/>
              </p:cNvCxnSpPr>
              <p:nvPr/>
            </p:nvCxnSpPr>
            <p:spPr bwMode="auto">
              <a:xfrm flipH="1">
                <a:off x="6492" y="6727"/>
                <a:ext cx="837" cy="1268"/>
              </a:xfrm>
              <a:prstGeom prst="straightConnector1">
                <a:avLst/>
              </a:prstGeom>
              <a:noFill/>
              <a:ln w="57150">
                <a:solidFill>
                  <a:srgbClr val="92D050"/>
                </a:solidFill>
                <a:round/>
                <a:headEnd type="oval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24" name="AutoShape 18"/>
              <p:cNvCxnSpPr>
                <a:cxnSpLocks noChangeShapeType="1"/>
              </p:cNvCxnSpPr>
              <p:nvPr/>
            </p:nvCxnSpPr>
            <p:spPr bwMode="auto">
              <a:xfrm>
                <a:off x="8576" y="6727"/>
                <a:ext cx="193" cy="1355"/>
              </a:xfrm>
              <a:prstGeom prst="straightConnector1">
                <a:avLst/>
              </a:prstGeom>
              <a:noFill/>
              <a:ln w="57150">
                <a:solidFill>
                  <a:srgbClr val="92D050"/>
                </a:solidFill>
                <a:round/>
                <a:headEnd type="oval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25" name="AutoShape 19"/>
              <p:cNvCxnSpPr>
                <a:cxnSpLocks noChangeShapeType="1"/>
              </p:cNvCxnSpPr>
              <p:nvPr/>
            </p:nvCxnSpPr>
            <p:spPr bwMode="auto">
              <a:xfrm>
                <a:off x="9951" y="6835"/>
                <a:ext cx="1015" cy="1160"/>
              </a:xfrm>
              <a:prstGeom prst="straightConnector1">
                <a:avLst/>
              </a:prstGeom>
              <a:noFill/>
              <a:ln w="57150">
                <a:solidFill>
                  <a:srgbClr val="92D050"/>
                </a:solidFill>
                <a:round/>
                <a:headEnd type="oval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26" name="AutoShape 20"/>
              <p:cNvCxnSpPr>
                <a:cxnSpLocks noChangeShapeType="1"/>
              </p:cNvCxnSpPr>
              <p:nvPr/>
            </p:nvCxnSpPr>
            <p:spPr bwMode="auto">
              <a:xfrm>
                <a:off x="10359" y="6125"/>
                <a:ext cx="907" cy="924"/>
              </a:xfrm>
              <a:prstGeom prst="straightConnector1">
                <a:avLst/>
              </a:prstGeom>
              <a:noFill/>
              <a:ln w="57150">
                <a:solidFill>
                  <a:srgbClr val="92D050"/>
                </a:solidFill>
                <a:round/>
                <a:headEnd type="oval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27" name="AutoShape 21"/>
              <p:cNvCxnSpPr>
                <a:cxnSpLocks noChangeShapeType="1"/>
              </p:cNvCxnSpPr>
              <p:nvPr/>
            </p:nvCxnSpPr>
            <p:spPr bwMode="auto">
              <a:xfrm flipV="1">
                <a:off x="9692" y="3460"/>
                <a:ext cx="1574" cy="82"/>
              </a:xfrm>
              <a:prstGeom prst="straightConnector1">
                <a:avLst/>
              </a:prstGeom>
              <a:noFill/>
              <a:ln w="57150">
                <a:solidFill>
                  <a:srgbClr val="92D050"/>
                </a:solidFill>
                <a:round/>
                <a:headEnd type="oval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  <p:cxnSp>
            <p:nvCxnSpPr>
              <p:cNvPr id="28" name="AutoShape 22"/>
              <p:cNvCxnSpPr>
                <a:cxnSpLocks noChangeShapeType="1"/>
              </p:cNvCxnSpPr>
              <p:nvPr/>
            </p:nvCxnSpPr>
            <p:spPr bwMode="auto">
              <a:xfrm>
                <a:off x="9951" y="4363"/>
                <a:ext cx="1315" cy="730"/>
              </a:xfrm>
              <a:prstGeom prst="straightConnector1">
                <a:avLst/>
              </a:prstGeom>
              <a:noFill/>
              <a:ln w="57150">
                <a:solidFill>
                  <a:srgbClr val="92D050"/>
                </a:solidFill>
                <a:round/>
                <a:headEnd type="oval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</p:grpSp>
        <p:grpSp>
          <p:nvGrpSpPr>
            <p:cNvPr id="6" name="Group 24"/>
            <p:cNvGrpSpPr>
              <a:grpSpLocks/>
            </p:cNvGrpSpPr>
            <p:nvPr/>
          </p:nvGrpSpPr>
          <p:grpSpPr bwMode="auto">
            <a:xfrm>
              <a:off x="604" y="258"/>
              <a:ext cx="15539" cy="9198"/>
              <a:chOff x="604" y="258"/>
              <a:chExt cx="15539" cy="9198"/>
            </a:xfrm>
          </p:grpSpPr>
          <p:sp>
            <p:nvSpPr>
              <p:cNvPr id="7" name="AutoShape 2"/>
              <p:cNvSpPr>
                <a:spLocks noChangeArrowheads="1"/>
              </p:cNvSpPr>
              <p:nvPr/>
            </p:nvSpPr>
            <p:spPr bwMode="auto">
              <a:xfrm>
                <a:off x="4105" y="258"/>
                <a:ext cx="8447" cy="2085"/>
              </a:xfrm>
              <a:prstGeom prst="roundRect">
                <a:avLst>
                  <a:gd name="adj" fmla="val 16667"/>
                </a:avLst>
              </a:prstGeom>
              <a:solidFill>
                <a:sysClr val="window" lastClr="FFFFFF">
                  <a:lumMod val="100000"/>
                  <a:lumOff val="0"/>
                </a:sysClr>
              </a:solidFill>
              <a:ln w="57150">
                <a:solidFill>
                  <a:srgbClr val="A5A5A5">
                    <a:lumMod val="100000"/>
                    <a:lumOff val="0"/>
                  </a:srgb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68686"/>
                      </a:outerShdw>
                    </a:effectLst>
                  </a14:hiddenEffects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6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haroni"/>
                  </a:rPr>
                  <a:t>Организация межсетевого взаимодействия </a:t>
                </a:r>
                <a:endParaRPr lang="ru-RU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  <a:p>
                <a:pPr algn="ctr">
                  <a:spcAft>
                    <a:spcPts val="0"/>
                  </a:spcAft>
                </a:pPr>
                <a:r>
                  <a:rPr lang="ru-RU" sz="16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haroni"/>
                  </a:rPr>
                  <a:t>при реализации дополнительной  общеразвивающей программы естественнонаучной направленности</a:t>
                </a:r>
                <a:r>
                  <a:rPr lang="ru-RU" sz="1600" b="1" i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haroni"/>
                  </a:rPr>
                  <a:t> </a:t>
                </a:r>
                <a:r>
                  <a:rPr lang="ru-RU" sz="1800" b="1" i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haroni"/>
                  </a:rPr>
                  <a:t>«Юный эколог»</a:t>
                </a:r>
                <a:endParaRPr lang="ru-RU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8" name="AutoShape 3"/>
              <p:cNvSpPr>
                <a:spLocks noChangeArrowheads="1"/>
              </p:cNvSpPr>
              <p:nvPr/>
            </p:nvSpPr>
            <p:spPr bwMode="auto">
              <a:xfrm>
                <a:off x="626" y="2794"/>
                <a:ext cx="4726" cy="1268"/>
              </a:xfrm>
              <a:prstGeom prst="roundRect">
                <a:avLst>
                  <a:gd name="adj" fmla="val 16667"/>
                </a:avLst>
              </a:prstGeom>
              <a:solidFill>
                <a:sysClr val="window" lastClr="FFFFFF">
                  <a:lumMod val="100000"/>
                  <a:lumOff val="0"/>
                </a:sysClr>
              </a:solidFill>
              <a:ln w="57150">
                <a:solidFill>
                  <a:srgbClr val="A5A5A5">
                    <a:lumMod val="100000"/>
                    <a:lumOff val="0"/>
                  </a:srgb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68686"/>
                      </a:outerShdw>
                    </a:effectLst>
                  </a14:hiddenEffects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6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haroni"/>
                  </a:rPr>
                  <a:t>МДОУ «Старопольский детский сад №17»</a:t>
                </a:r>
                <a:endParaRPr lang="ru-RU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9" name="AutoShape 4"/>
              <p:cNvSpPr>
                <a:spLocks noChangeArrowheads="1"/>
              </p:cNvSpPr>
              <p:nvPr/>
            </p:nvSpPr>
            <p:spPr bwMode="auto">
              <a:xfrm>
                <a:off x="626" y="4363"/>
                <a:ext cx="4726" cy="860"/>
              </a:xfrm>
              <a:prstGeom prst="roundRect">
                <a:avLst>
                  <a:gd name="adj" fmla="val 16667"/>
                </a:avLst>
              </a:prstGeom>
              <a:solidFill>
                <a:sysClr val="window" lastClr="FFFFFF">
                  <a:lumMod val="100000"/>
                  <a:lumOff val="0"/>
                </a:sysClr>
              </a:solidFill>
              <a:ln w="57150">
                <a:solidFill>
                  <a:srgbClr val="A5A5A5">
                    <a:lumMod val="100000"/>
                    <a:lumOff val="0"/>
                  </a:srgb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68686"/>
                      </a:outerShdw>
                    </a:effectLst>
                  </a14:hiddenEffects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6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haroni"/>
                  </a:rPr>
                  <a:t>Старопольский дом культуры</a:t>
                </a:r>
                <a:endParaRPr lang="ru-RU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0" name="AutoShape 5"/>
              <p:cNvSpPr>
                <a:spLocks noChangeArrowheads="1"/>
              </p:cNvSpPr>
              <p:nvPr/>
            </p:nvSpPr>
            <p:spPr bwMode="auto">
              <a:xfrm>
                <a:off x="626" y="5631"/>
                <a:ext cx="4575" cy="1096"/>
              </a:xfrm>
              <a:prstGeom prst="roundRect">
                <a:avLst>
                  <a:gd name="adj" fmla="val 16667"/>
                </a:avLst>
              </a:prstGeom>
              <a:solidFill>
                <a:sysClr val="window" lastClr="FFFFFF">
                  <a:lumMod val="100000"/>
                  <a:lumOff val="0"/>
                </a:sysClr>
              </a:solidFill>
              <a:ln w="57150">
                <a:solidFill>
                  <a:srgbClr val="A5A5A5">
                    <a:lumMod val="100000"/>
                    <a:lumOff val="0"/>
                  </a:srgb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68686"/>
                      </a:outerShdw>
                    </a:effectLst>
                  </a14:hiddenEffects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6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haroni"/>
                  </a:rPr>
                  <a:t>Старопольская сельская библиотека</a:t>
                </a:r>
                <a:endParaRPr lang="ru-RU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1" name="AutoShape 6"/>
              <p:cNvSpPr>
                <a:spLocks noChangeArrowheads="1"/>
              </p:cNvSpPr>
              <p:nvPr/>
            </p:nvSpPr>
            <p:spPr bwMode="auto">
              <a:xfrm>
                <a:off x="604" y="7071"/>
                <a:ext cx="4468" cy="795"/>
              </a:xfrm>
              <a:prstGeom prst="roundRect">
                <a:avLst>
                  <a:gd name="adj" fmla="val 16667"/>
                </a:avLst>
              </a:prstGeom>
              <a:solidFill>
                <a:sysClr val="window" lastClr="FFFFFF">
                  <a:lumMod val="100000"/>
                  <a:lumOff val="0"/>
                </a:sysClr>
              </a:solidFill>
              <a:ln w="57150">
                <a:solidFill>
                  <a:srgbClr val="A5A5A5">
                    <a:lumMod val="100000"/>
                    <a:lumOff val="0"/>
                  </a:srgb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68686"/>
                      </a:outerShdw>
                    </a:effectLst>
                  </a14:hiddenEffects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6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haroni"/>
                  </a:rPr>
                  <a:t>ЗАО «Осьминское»</a:t>
                </a:r>
                <a:endParaRPr lang="ru-RU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2" name="AutoShape 7"/>
              <p:cNvSpPr>
                <a:spLocks noChangeArrowheads="1"/>
              </p:cNvSpPr>
              <p:nvPr/>
            </p:nvSpPr>
            <p:spPr bwMode="auto">
              <a:xfrm>
                <a:off x="4105" y="8188"/>
                <a:ext cx="3589" cy="1204"/>
              </a:xfrm>
              <a:prstGeom prst="roundRect">
                <a:avLst>
                  <a:gd name="adj" fmla="val 16667"/>
                </a:avLst>
              </a:prstGeom>
              <a:solidFill>
                <a:sysClr val="window" lastClr="FFFFFF">
                  <a:lumMod val="100000"/>
                  <a:lumOff val="0"/>
                </a:sysClr>
              </a:solidFill>
              <a:ln w="57150">
                <a:solidFill>
                  <a:srgbClr val="A5A5A5">
                    <a:lumMod val="100000"/>
                    <a:lumOff val="0"/>
                  </a:srgb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68686"/>
                      </a:outerShdw>
                    </a:effectLst>
                  </a14:hiddenEffects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6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haroni"/>
                  </a:rPr>
                  <a:t>Почтовое отделение д. Старополье</a:t>
                </a:r>
                <a:endParaRPr lang="ru-RU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3" name="AutoShape 8"/>
              <p:cNvSpPr>
                <a:spLocks noChangeArrowheads="1"/>
              </p:cNvSpPr>
              <p:nvPr/>
            </p:nvSpPr>
            <p:spPr bwMode="auto">
              <a:xfrm>
                <a:off x="8086" y="8232"/>
                <a:ext cx="2273" cy="1160"/>
              </a:xfrm>
              <a:prstGeom prst="roundRect">
                <a:avLst>
                  <a:gd name="adj" fmla="val 16667"/>
                </a:avLst>
              </a:prstGeom>
              <a:solidFill>
                <a:sysClr val="window" lastClr="FFFFFF">
                  <a:lumMod val="100000"/>
                  <a:lumOff val="0"/>
                </a:sysClr>
              </a:solidFill>
              <a:ln w="57150">
                <a:solidFill>
                  <a:srgbClr val="A5A5A5">
                    <a:lumMod val="100000"/>
                    <a:lumOff val="0"/>
                  </a:srgb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68686"/>
                      </a:outerShdw>
                    </a:effectLst>
                  </a14:hiddenEffects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6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haroni"/>
                  </a:rPr>
                  <a:t>Котельная д. Старополье</a:t>
                </a:r>
                <a:endParaRPr lang="ru-RU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4" name="AutoShape 9"/>
              <p:cNvSpPr>
                <a:spLocks noChangeArrowheads="1"/>
              </p:cNvSpPr>
              <p:nvPr/>
            </p:nvSpPr>
            <p:spPr bwMode="auto">
              <a:xfrm>
                <a:off x="10966" y="8188"/>
                <a:ext cx="3971" cy="1268"/>
              </a:xfrm>
              <a:prstGeom prst="roundRect">
                <a:avLst>
                  <a:gd name="adj" fmla="val 16667"/>
                </a:avLst>
              </a:prstGeom>
              <a:solidFill>
                <a:sysClr val="window" lastClr="FFFFFF">
                  <a:lumMod val="100000"/>
                  <a:lumOff val="0"/>
                </a:sysClr>
              </a:solidFill>
              <a:ln w="57150">
                <a:solidFill>
                  <a:srgbClr val="A5A5A5">
                    <a:lumMod val="100000"/>
                    <a:lumOff val="0"/>
                  </a:srgb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68686"/>
                      </a:outerShdw>
                    </a:effectLst>
                  </a14:hiddenEffects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6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haroni"/>
                  </a:rPr>
                  <a:t>Старопольская врачебная амбулатория</a:t>
                </a:r>
                <a:endParaRPr lang="ru-RU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5" name="AutoShape 10"/>
              <p:cNvSpPr>
                <a:spLocks noChangeArrowheads="1"/>
              </p:cNvSpPr>
              <p:nvPr/>
            </p:nvSpPr>
            <p:spPr bwMode="auto">
              <a:xfrm>
                <a:off x="11417" y="6620"/>
                <a:ext cx="4726" cy="881"/>
              </a:xfrm>
              <a:prstGeom prst="roundRect">
                <a:avLst>
                  <a:gd name="adj" fmla="val 16667"/>
                </a:avLst>
              </a:prstGeom>
              <a:solidFill>
                <a:sysClr val="window" lastClr="FFFFFF">
                  <a:lumMod val="100000"/>
                  <a:lumOff val="0"/>
                </a:sysClr>
              </a:solidFill>
              <a:ln w="57150">
                <a:solidFill>
                  <a:srgbClr val="A5A5A5">
                    <a:lumMod val="100000"/>
                    <a:lumOff val="0"/>
                  </a:srgb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68686"/>
                      </a:outerShdw>
                    </a:effectLst>
                  </a14:hiddenEffects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6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haroni"/>
                  </a:rPr>
                  <a:t>Школьный музей «ПАМЯТЬ»</a:t>
                </a:r>
                <a:endParaRPr lang="ru-RU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6" name="AutoShape 11"/>
              <p:cNvSpPr>
                <a:spLocks noChangeArrowheads="1"/>
              </p:cNvSpPr>
              <p:nvPr/>
            </p:nvSpPr>
            <p:spPr bwMode="auto">
              <a:xfrm>
                <a:off x="11417" y="2794"/>
                <a:ext cx="4726" cy="1569"/>
              </a:xfrm>
              <a:prstGeom prst="roundRect">
                <a:avLst>
                  <a:gd name="adj" fmla="val 16667"/>
                </a:avLst>
              </a:prstGeom>
              <a:solidFill>
                <a:sysClr val="window" lastClr="FFFFFF">
                  <a:lumMod val="100000"/>
                  <a:lumOff val="0"/>
                </a:sysClr>
              </a:solidFill>
              <a:ln w="57150">
                <a:solidFill>
                  <a:srgbClr val="A5A5A5">
                    <a:lumMod val="100000"/>
                    <a:lumOff val="0"/>
                  </a:srgb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68686"/>
                      </a:outerShdw>
                    </a:effectLst>
                  </a14:hiddenEffects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6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haroni"/>
                  </a:rPr>
                  <a:t>Администрация Старопольского сельского поселения</a:t>
                </a:r>
                <a:endParaRPr lang="ru-RU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sp>
            <p:nvSpPr>
              <p:cNvPr id="17" name="AutoShape 12"/>
              <p:cNvSpPr>
                <a:spLocks noChangeArrowheads="1"/>
              </p:cNvSpPr>
              <p:nvPr/>
            </p:nvSpPr>
            <p:spPr bwMode="auto">
              <a:xfrm>
                <a:off x="11417" y="5093"/>
                <a:ext cx="4726" cy="1032"/>
              </a:xfrm>
              <a:prstGeom prst="roundRect">
                <a:avLst>
                  <a:gd name="adj" fmla="val 16667"/>
                </a:avLst>
              </a:prstGeom>
              <a:solidFill>
                <a:sysClr val="window" lastClr="FFFFFF">
                  <a:lumMod val="100000"/>
                  <a:lumOff val="0"/>
                </a:sysClr>
              </a:solidFill>
              <a:ln w="57150">
                <a:solidFill>
                  <a:srgbClr val="A5A5A5">
                    <a:lumMod val="100000"/>
                    <a:lumOff val="0"/>
                  </a:srgbClr>
                </a:solidFill>
                <a:round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rgbClr val="868686"/>
                      </a:outerShdw>
                    </a:effectLst>
                  </a14:hiddenEffects>
                </a:ext>
              </a:ex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spcAft>
                    <a:spcPts val="0"/>
                  </a:spcAft>
                </a:pPr>
                <a:r>
                  <a:rPr lang="ru-RU" sz="1600" b="1">
                    <a:effectLst/>
                    <a:latin typeface="Times New Roman" panose="02020603050405020304" pitchFamily="18" charset="0"/>
                    <a:ea typeface="Times New Roman" panose="02020603050405020304" pitchFamily="18" charset="0"/>
                    <a:cs typeface="Aharoni"/>
                  </a:rPr>
                  <a:t>МОУ «Старопольская СОШ»</a:t>
                </a:r>
                <a:endParaRPr lang="ru-RU" sz="1200">
                  <a:effectLst/>
                  <a:latin typeface="Times New Roman" panose="02020603050405020304" pitchFamily="18" charset="0"/>
                  <a:ea typeface="Times New Roman" panose="02020603050405020304" pitchFamily="18" charset="0"/>
                </a:endParaRPr>
              </a:p>
            </p:txBody>
          </p:sp>
          <p:cxnSp>
            <p:nvCxnSpPr>
              <p:cNvPr id="18" name="AutoShape 23"/>
              <p:cNvCxnSpPr>
                <a:cxnSpLocks noChangeShapeType="1"/>
              </p:cNvCxnSpPr>
              <p:nvPr/>
            </p:nvCxnSpPr>
            <p:spPr bwMode="auto">
              <a:xfrm>
                <a:off x="13668" y="6207"/>
                <a:ext cx="1" cy="520"/>
              </a:xfrm>
              <a:prstGeom prst="straightConnector1">
                <a:avLst/>
              </a:prstGeom>
              <a:noFill/>
              <a:ln w="57150">
                <a:solidFill>
                  <a:srgbClr val="92D050"/>
                </a:solidFill>
                <a:round/>
                <a:headEnd type="oval" w="med" len="med"/>
                <a:tailEnd type="triangle" w="med" len="med"/>
              </a:ln>
              <a:extLst>
                <a:ext uri="{909E8E84-426E-40DD-AFC4-6F175D3DCCD1}">
                  <a14:hiddenFill xmlns:a14="http://schemas.microsoft.com/office/drawing/2010/main" xmlns="">
                    <a:noFill/>
                  </a14:hiddenFill>
                </a:ext>
              </a:extLst>
            </p:spPr>
          </p:cxnSp>
        </p:grpSp>
      </p:grpSp>
      <p:sp>
        <p:nvSpPr>
          <p:cNvPr id="29" name="Rectangle 38"/>
          <p:cNvSpPr>
            <a:spLocks noChangeArrowheads="1"/>
          </p:cNvSpPr>
          <p:nvPr/>
        </p:nvSpPr>
        <p:spPr bwMode="auto">
          <a:xfrm>
            <a:off x="457200" y="-27432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35886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869440" y="271195"/>
            <a:ext cx="89611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Impact" panose="020B0806030902050204" pitchFamily="34" charset="0"/>
              </a:rPr>
              <a:t>ПРИНЦИПЫ ФОРМИРОВАНИЯ ВОСПИТЫВАЮЩЕЙ КУЛЬТУРНОЙ СРЕДЫ</a:t>
            </a:r>
            <a:endParaRPr lang="ru-RU" sz="2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178560" y="1554480"/>
            <a:ext cx="7300396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4800" dirty="0" smtClean="0">
                <a:solidFill>
                  <a:schemeClr val="bg1"/>
                </a:solidFill>
                <a:latin typeface="Impact" panose="020B0806030902050204" pitchFamily="34" charset="0"/>
              </a:rPr>
              <a:t>Научности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4800" dirty="0" smtClean="0">
                <a:solidFill>
                  <a:schemeClr val="bg1"/>
                </a:solidFill>
                <a:latin typeface="Impact" panose="020B0806030902050204" pitchFamily="34" charset="0"/>
              </a:rPr>
              <a:t>Доступности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4800" dirty="0" smtClean="0">
                <a:solidFill>
                  <a:schemeClr val="bg1"/>
                </a:solidFill>
                <a:latin typeface="Impact" panose="020B0806030902050204" pitchFamily="34" charset="0"/>
              </a:rPr>
              <a:t>Наглядности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4800" dirty="0" smtClean="0">
                <a:solidFill>
                  <a:schemeClr val="bg1"/>
                </a:solidFill>
                <a:latin typeface="Impact" panose="020B0806030902050204" pitchFamily="34" charset="0"/>
              </a:rPr>
              <a:t>Сотрудничества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4800" dirty="0" smtClean="0">
                <a:solidFill>
                  <a:schemeClr val="bg1"/>
                </a:solidFill>
                <a:latin typeface="Impact" panose="020B0806030902050204" pitchFamily="34" charset="0"/>
              </a:rPr>
              <a:t>Социализации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ru-RU" sz="4800" dirty="0" smtClean="0">
                <a:solidFill>
                  <a:schemeClr val="bg1"/>
                </a:solidFill>
                <a:latin typeface="Impact" panose="020B0806030902050204" pitchFamily="34" charset="0"/>
              </a:rPr>
              <a:t>Конкурентоспособности </a:t>
            </a:r>
            <a:endParaRPr lang="ru-RU" sz="48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660162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728775" y="155694"/>
            <a:ext cx="63770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Impact" panose="020B0806030902050204" pitchFamily="34" charset="0"/>
              </a:rPr>
              <a:t>ФУНЦИОНИРОВАНИЕ МОДЕЛИ - ОПИСАНИЕ И ФОТО </a:t>
            </a:r>
            <a:endParaRPr lang="ru-RU" sz="2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23271" y="617359"/>
            <a:ext cx="117652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Impact" panose="020B0806030902050204" pitchFamily="34" charset="0"/>
              </a:rPr>
              <a:t>Данная программа является выполнением государственного заказа по обеспечению </a:t>
            </a:r>
            <a:r>
              <a:rPr lang="ru-RU" sz="2400" dirty="0" err="1" smtClean="0">
                <a:solidFill>
                  <a:schemeClr val="bg1"/>
                </a:solidFill>
                <a:latin typeface="Impact" panose="020B0806030902050204" pitchFamily="34" charset="0"/>
              </a:rPr>
              <a:t>предшкольной</a:t>
            </a:r>
            <a:r>
              <a:rPr lang="ru-RU" sz="2400" dirty="0" smtClean="0">
                <a:solidFill>
                  <a:schemeClr val="bg1"/>
                </a:solidFill>
                <a:latin typeface="Impact" panose="020B0806030902050204" pitchFamily="34" charset="0"/>
              </a:rPr>
              <a:t> подготовки детей 3-7 лет с включением регионального компонента, создание условий для обеспечения ранней социализации дошкольников, созданию предпосылок для конкурентоспособности образовательной организации.</a:t>
            </a:r>
          </a:p>
          <a:p>
            <a:pPr algn="ctr"/>
            <a:r>
              <a:rPr lang="ru-RU" sz="2400" dirty="0" smtClean="0">
                <a:solidFill>
                  <a:schemeClr val="bg1"/>
                </a:solidFill>
                <a:latin typeface="Impact" panose="020B0806030902050204" pitchFamily="34" charset="0"/>
              </a:rPr>
              <a:t>Создание Экологической тропы, цветника, мини - огорода. Установка метеоплощадки на территории учреждения.</a:t>
            </a:r>
            <a:endParaRPr lang="ru-RU" sz="2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37059" y="2651759"/>
            <a:ext cx="8682861" cy="39980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5702972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13222" y="296548"/>
            <a:ext cx="1016094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0" dirty="0" err="1" smtClean="0">
                <a:solidFill>
                  <a:schemeClr val="bg1"/>
                </a:solidFill>
                <a:effectLst/>
                <a:latin typeface="Impact" panose="020B0806030902050204" pitchFamily="34" charset="0"/>
              </a:rPr>
              <a:t>Эколята</a:t>
            </a:r>
            <a:r>
              <a:rPr lang="ru-RU" sz="2800" b="1" i="0" dirty="0" smtClean="0">
                <a:solidFill>
                  <a:schemeClr val="bg1"/>
                </a:solidFill>
                <a:effectLst/>
                <a:latin typeface="Impact" panose="020B0806030902050204" pitchFamily="34" charset="0"/>
              </a:rPr>
              <a:t> - Зеленый островок в честь 76- </a:t>
            </a:r>
            <a:r>
              <a:rPr lang="ru-RU" sz="2800" b="1" i="0" dirty="0" err="1" smtClean="0">
                <a:solidFill>
                  <a:schemeClr val="bg1"/>
                </a:solidFill>
                <a:effectLst/>
                <a:latin typeface="Impact" panose="020B0806030902050204" pitchFamily="34" charset="0"/>
              </a:rPr>
              <a:t>летия</a:t>
            </a:r>
            <a:r>
              <a:rPr lang="ru-RU" sz="2800" b="1" i="0" dirty="0" smtClean="0">
                <a:solidFill>
                  <a:schemeClr val="bg1"/>
                </a:solidFill>
                <a:effectLst/>
                <a:latin typeface="Impact" panose="020B0806030902050204" pitchFamily="34" charset="0"/>
              </a:rPr>
              <a:t> Великой Победы</a:t>
            </a:r>
            <a:endParaRPr lang="ru-RU" sz="2800" b="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63836" y="1273323"/>
            <a:ext cx="5195131" cy="5195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74977" y="1273322"/>
            <a:ext cx="5195131" cy="519513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107111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522380" y="347976"/>
            <a:ext cx="78341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1" i="0" dirty="0" smtClean="0">
                <a:solidFill>
                  <a:schemeClr val="bg1"/>
                </a:solidFill>
                <a:effectLst/>
                <a:latin typeface="Impact" panose="020B0806030902050204" pitchFamily="34" charset="0"/>
              </a:rPr>
              <a:t>Приобретение метеоплощадки в 2019 году</a:t>
            </a:r>
            <a:endParaRPr lang="ru-RU" sz="3200" b="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4681" y="1589516"/>
            <a:ext cx="5630705" cy="42230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69763" y="1589516"/>
            <a:ext cx="5754171" cy="43156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0104251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89961" y="174627"/>
            <a:ext cx="1170204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i="0" dirty="0" smtClean="0">
                <a:solidFill>
                  <a:schemeClr val="bg1"/>
                </a:solidFill>
                <a:effectLst/>
                <a:latin typeface="Impact" panose="020B0806030902050204" pitchFamily="34" charset="0"/>
              </a:rPr>
              <a:t>«Люби и знай свой край» - эколого- краеведческие экскурсии</a:t>
            </a:r>
            <a:endParaRPr lang="ru-RU" sz="3200" b="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9960" y="1247684"/>
            <a:ext cx="6816694" cy="51125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188437" y="1887196"/>
            <a:ext cx="5116083" cy="383706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243743630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727200" y="10809"/>
            <a:ext cx="896112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dirty="0" smtClean="0">
                <a:solidFill>
                  <a:schemeClr val="bg1"/>
                </a:solidFill>
                <a:latin typeface="Impact" panose="020B0806030902050204" pitchFamily="34" charset="0"/>
              </a:rPr>
              <a:t>ПРЕДМЕТНО-ПРОСТРАНСТВЕННАЯ СРЕДА: КАБИНЕТЫ, РЕКРЕАЦИИ, ЗАЛЫ, ВЫСТАВОЧНОЕ ПРОСТРАНСТВО</a:t>
            </a:r>
            <a:endParaRPr lang="ru-RU" sz="32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33509" y="1176652"/>
            <a:ext cx="954850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Занятия </a:t>
            </a:r>
            <a:r>
              <a:rPr lang="ru-RU" sz="20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юных </a:t>
            </a:r>
            <a:r>
              <a:rPr lang="ru-RU" sz="20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экологов на участке с использованием оборудования метеоплощадки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5512" y="1884538"/>
            <a:ext cx="6350501" cy="476287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16956"/>
          <a:stretch/>
        </p:blipFill>
        <p:spPr>
          <a:xfrm>
            <a:off x="6716493" y="1884538"/>
            <a:ext cx="5273732" cy="47628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7080450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236291" y="0"/>
            <a:ext cx="1020652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0" dirty="0" err="1" smtClean="0">
                <a:solidFill>
                  <a:schemeClr val="bg1"/>
                </a:solidFill>
                <a:effectLst/>
                <a:latin typeface="Impact" panose="020B0806030902050204" pitchFamily="34" charset="0"/>
              </a:rPr>
              <a:t>Метеоклумба</a:t>
            </a:r>
            <a:r>
              <a:rPr lang="ru-RU" sz="3200" b="1" i="0" dirty="0" smtClean="0">
                <a:solidFill>
                  <a:schemeClr val="bg1"/>
                </a:solidFill>
                <a:effectLst/>
                <a:latin typeface="Impact" panose="020B0806030902050204" pitchFamily="34" charset="0"/>
              </a:rPr>
              <a:t> - спроектирована и выполнена в июле 2020 родителями (законными представителями)</a:t>
            </a:r>
            <a:endParaRPr lang="ru-RU" sz="3200" b="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6694572" y="1698429"/>
            <a:ext cx="5554292" cy="41657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2131" y="1307056"/>
            <a:ext cx="6597952" cy="49484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415078165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65760" y="149275"/>
            <a:ext cx="1126744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Impact" panose="020B0806030902050204" pitchFamily="34" charset="0"/>
              </a:rPr>
              <a:t>СОБЫТИЙНОЕ И ИНФОРМАЦИОННОЕ ОБЕСПЕЧЕНИЕ, ВОСПИТАТЕЛЬНЫЕ МЕРОПРИЯТИЯ</a:t>
            </a:r>
            <a:endParaRPr lang="ru-RU" sz="2800" b="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24673"/>
          <a:stretch/>
        </p:blipFill>
        <p:spPr>
          <a:xfrm>
            <a:off x="1727200" y="1461196"/>
            <a:ext cx="8354134" cy="471969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101673" y="6180892"/>
            <a:ext cx="11605188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Участие в экологическом онлайн-слете</a:t>
            </a:r>
          </a:p>
          <a:p>
            <a:pPr algn="ctr"/>
            <a:r>
              <a:rPr lang="ru-RU" b="1" dirty="0" smtClean="0">
                <a:ln>
                  <a:solidFill>
                    <a:schemeClr val="tx1"/>
                  </a:solidFill>
                </a:ln>
                <a:solidFill>
                  <a:schemeClr val="bg1"/>
                </a:solidFill>
                <a:latin typeface="Impact" panose="020B0806030902050204" pitchFamily="34" charset="0"/>
              </a:rPr>
              <a:t>октябрь 2020</a:t>
            </a:r>
            <a:endParaRPr lang="ru-RU" b="1" dirty="0">
              <a:ln>
                <a:solidFill>
                  <a:schemeClr val="tx1"/>
                </a:solidFill>
              </a:ln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5872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536817" y="387582"/>
            <a:ext cx="972796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0" dirty="0" smtClean="0">
                <a:solidFill>
                  <a:schemeClr val="bg1"/>
                </a:solidFill>
                <a:effectLst/>
                <a:latin typeface="Impact" panose="020B0806030902050204" pitchFamily="34" charset="0"/>
              </a:rPr>
              <a:t>Использование потенциала учреждения в различных видах деятельности- театрализация в саду учреждения</a:t>
            </a:r>
            <a:endParaRPr lang="ru-RU" sz="2800" b="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1399"/>
          <a:stretch/>
        </p:blipFill>
        <p:spPr>
          <a:xfrm>
            <a:off x="478564" y="1341689"/>
            <a:ext cx="5257210" cy="50163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379"/>
          <a:stretch/>
        </p:blipFill>
        <p:spPr>
          <a:xfrm>
            <a:off x="6400799" y="1341689"/>
            <a:ext cx="5325439" cy="501638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9279525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22922" y="305758"/>
            <a:ext cx="1160518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0" dirty="0" smtClean="0">
                <a:solidFill>
                  <a:schemeClr val="bg1"/>
                </a:solidFill>
                <a:effectLst/>
                <a:latin typeface="Impact" panose="020B0806030902050204" pitchFamily="34" charset="0"/>
              </a:rPr>
              <a:t>Экскурсия на ячменное поле - июль 2020года - группа раннего возраста</a:t>
            </a:r>
            <a:endParaRPr lang="ru-RU" sz="2800" b="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04392" y="928927"/>
            <a:ext cx="7442248" cy="558168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35086754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148248" y="186174"/>
            <a:ext cx="572945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200" b="0" i="0" u="none" strike="noStrike" spc="0" dirty="0" smtClean="0">
                <a:solidFill>
                  <a:schemeClr val="bg1"/>
                </a:solidFill>
                <a:effectLst/>
                <a:latin typeface="Impact" panose="020B0806030902050204" pitchFamily="34" charset="0"/>
                <a:ea typeface="Tahoma" panose="020B0604030504040204" pitchFamily="34" charset="0"/>
                <a:cs typeface="Times New Roman" panose="02020603050405020304" pitchFamily="18" charset="0"/>
              </a:rPr>
              <a:t>ТВОРЧЕСКИЕ РАБОТЫ УЧАЩИХСЯ </a:t>
            </a:r>
            <a:endParaRPr lang="ru-RU" sz="32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0513" y="1107562"/>
            <a:ext cx="4982527" cy="3528572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90513" y="4636134"/>
            <a:ext cx="52527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/>
              <a:t>Лисименко Софья «Шалун и Умница сажают деревья»</a:t>
            </a:r>
            <a:endParaRPr lang="ru-RU" sz="1600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354103" y="1107562"/>
            <a:ext cx="5047198" cy="3528572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6555816" y="4634193"/>
            <a:ext cx="464377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dirty="0" err="1" smtClean="0"/>
              <a:t>Шорин</a:t>
            </a:r>
            <a:r>
              <a:rPr lang="ru-RU" sz="1600" dirty="0" smtClean="0"/>
              <a:t> Ярослав «Шалун и Умница убирают мусор»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xmlns="" val="12580851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14880" y="335895"/>
            <a:ext cx="73558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 smtClean="0">
                <a:solidFill>
                  <a:schemeClr val="bg1"/>
                </a:solidFill>
                <a:latin typeface="Impact" panose="020B0806030902050204" pitchFamily="34" charset="0"/>
              </a:rPr>
              <a:t>ВЗАИМОДЕЙСТВИЕ КОЛЛЕКТИВА ОРГАНИЗАЦИИ С СОЦИАЛЬНЫМИ ПАРТНЕРАМИ ПО ВОПРОСАМ СОЗДАНИЯ ВОСПИТЫВАЮЩЕЙ КУЛЬТУРНОЙ СРЕДЫ</a:t>
            </a:r>
            <a:endParaRPr lang="ru-RU" sz="2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21062"/>
          <a:stretch/>
        </p:blipFill>
        <p:spPr>
          <a:xfrm rot="5400000">
            <a:off x="7008151" y="1770135"/>
            <a:ext cx="4186460" cy="397759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6400" y="1665700"/>
            <a:ext cx="5581946" cy="418646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2997200" y="5981636"/>
            <a:ext cx="704846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Сотрудничество с волонтерским отрядом МОУ «Старопольская СОШ»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5651699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281355"/>
            <a:ext cx="1190752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solidFill>
                  <a:schemeClr val="bg1"/>
                </a:solidFill>
                <a:latin typeface="Impact" panose="020B0806030902050204" pitchFamily="34" charset="0"/>
              </a:rPr>
              <a:t>ВЗАИМОДЕЙСТВИЕ С РОДИТЕЛЯМИ КАК ФАКТОР ФОРМИРОВАНИЯ ВОСПИТАТЕЛЬНОЙ КУЛЬТУРНОЙ СРЕДЫ</a:t>
            </a:r>
            <a:endParaRPr lang="ru-RU" sz="28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466504" y="1313388"/>
            <a:ext cx="5070319" cy="50703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3458" y="1313388"/>
            <a:ext cx="5070319" cy="50703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xmlns="" val="170499261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39075" y="213360"/>
            <a:ext cx="11852925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solidFill>
                  <a:schemeClr val="bg1"/>
                </a:solidFill>
                <a:latin typeface="Impact" panose="020B0806030902050204" pitchFamily="34" charset="0"/>
              </a:rPr>
              <a:t>Эффективность модели воспитывающей культурной среды (сравнительный анализ)</a:t>
            </a:r>
            <a:endParaRPr lang="ru-RU" sz="24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57199" y="1493520"/>
            <a:ext cx="1141701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dirty="0" smtClean="0">
                <a:solidFill>
                  <a:schemeClr val="bg1"/>
                </a:solidFill>
                <a:latin typeface="Impact" panose="020B0806030902050204" pitchFamily="34" charset="0"/>
              </a:rPr>
              <a:t>Стало: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 smtClean="0">
                <a:solidFill>
                  <a:schemeClr val="bg1"/>
                </a:solidFill>
                <a:latin typeface="Impact" panose="020B0806030902050204" pitchFamily="34" charset="0"/>
              </a:rPr>
              <a:t>Увеличилось количество участников в творческих конкурсах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 smtClean="0">
                <a:solidFill>
                  <a:schemeClr val="bg1"/>
                </a:solidFill>
                <a:latin typeface="Impact" panose="020B0806030902050204" pitchFamily="34" charset="0"/>
              </a:rPr>
              <a:t>Увеличилось количество публикаций по данной тематике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 smtClean="0">
                <a:solidFill>
                  <a:schemeClr val="bg1"/>
                </a:solidFill>
                <a:latin typeface="Impact" panose="020B0806030902050204" pitchFamily="34" charset="0"/>
              </a:rPr>
              <a:t>Увеличилось активность педагогов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 smtClean="0">
                <a:solidFill>
                  <a:schemeClr val="bg1"/>
                </a:solidFill>
                <a:latin typeface="Impact" panose="020B0806030902050204" pitchFamily="34" charset="0"/>
              </a:rPr>
              <a:t>Привлекаются новые социальные партнеры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sz="3200" dirty="0" smtClean="0">
                <a:solidFill>
                  <a:schemeClr val="bg1"/>
                </a:solidFill>
                <a:latin typeface="Impact" panose="020B0806030902050204" pitchFamily="34" charset="0"/>
              </a:rPr>
              <a:t>Пополняется материально-техническая база (выиграны в экологическом слете компьютерные планшеты) для детей</a:t>
            </a:r>
            <a:endParaRPr lang="ru-RU" sz="3200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6385857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</TotalTime>
  <Words>372</Words>
  <Application>Microsoft Office PowerPoint</Application>
  <PresentationFormat>Произвольный</PresentationFormat>
  <Paragraphs>55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Учитель</dc:creator>
  <cp:lastModifiedBy>Дет.сад</cp:lastModifiedBy>
  <cp:revision>8</cp:revision>
  <dcterms:created xsi:type="dcterms:W3CDTF">2021-09-07T08:24:25Z</dcterms:created>
  <dcterms:modified xsi:type="dcterms:W3CDTF">2021-10-27T04:30:37Z</dcterms:modified>
</cp:coreProperties>
</file>