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56" r:id="rId1"/>
  </p:sldMasterIdLst>
  <p:notesMasterIdLst>
    <p:notesMasterId r:id="rId23"/>
  </p:notes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6" r:id="rId19"/>
    <p:sldId id="277" r:id="rId20"/>
    <p:sldId id="278" r:id="rId21"/>
    <p:sldId id="275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FDE47B-C8CC-400F-A21D-E28497ABBE07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915C89-EB54-4310-9906-9F948B3E63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68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915C89-EB54-4310-9906-9F948B3E6334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994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3" r:id="rId7"/>
    <p:sldLayoutId id="2147484064" r:id="rId8"/>
    <p:sldLayoutId id="2147484065" r:id="rId9"/>
    <p:sldLayoutId id="2147484066" r:id="rId10"/>
    <p:sldLayoutId id="21474840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2736304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latin typeface="Palatino Linotype" pitchFamily="18" charset="0"/>
              </a:rPr>
              <a:t/>
            </a:r>
            <a:br>
              <a:rPr lang="ru-RU" b="1" i="1" dirty="0" smtClean="0">
                <a:latin typeface="Palatino Linotype" pitchFamily="18" charset="0"/>
              </a:rPr>
            </a:br>
            <a:r>
              <a:rPr lang="ru-RU" b="1" i="1" dirty="0">
                <a:latin typeface="Palatino Linotype" pitchFamily="18" charset="0"/>
              </a:rPr>
              <a:t/>
            </a:r>
            <a:br>
              <a:rPr lang="ru-RU" b="1" i="1" dirty="0">
                <a:latin typeface="Palatino Linotype" pitchFamily="18" charset="0"/>
              </a:rPr>
            </a:br>
            <a:r>
              <a:rPr lang="ru-RU" b="1" i="1" dirty="0" smtClean="0">
                <a:latin typeface="Palatino Linotype" pitchFamily="18" charset="0"/>
              </a:rPr>
              <a:t/>
            </a:r>
            <a:br>
              <a:rPr lang="ru-RU" b="1" i="1" dirty="0" smtClean="0">
                <a:latin typeface="Palatino Linotype" pitchFamily="18" charset="0"/>
              </a:rPr>
            </a:br>
            <a:r>
              <a:rPr lang="ru-RU" sz="2000" b="1" dirty="0"/>
              <a:t>МБОУ </a:t>
            </a:r>
            <a:r>
              <a:rPr lang="ru-RU" sz="2000" b="1" dirty="0" smtClean="0"/>
              <a:t>«</a:t>
            </a:r>
            <a:r>
              <a:rPr lang="ru-RU" sz="2000" b="1" dirty="0" smtClean="0"/>
              <a:t>Лицей</a:t>
            </a:r>
            <a:r>
              <a:rPr lang="ru-RU" sz="2000" b="1" dirty="0" smtClean="0"/>
              <a:t>»  </a:t>
            </a:r>
            <a:r>
              <a:rPr lang="ru-RU" sz="2000" b="1" dirty="0" smtClean="0"/>
              <a:t>г. Губкинский</a:t>
            </a:r>
            <a:br>
              <a:rPr lang="ru-RU" sz="2000" b="1" dirty="0" smtClean="0"/>
            </a:br>
            <a:r>
              <a:rPr lang="ru-RU" b="1" i="1" dirty="0">
                <a:latin typeface="Palatino Linotype" pitchFamily="18" charset="0"/>
              </a:rPr>
              <a:t/>
            </a:r>
            <a:br>
              <a:rPr lang="ru-RU" b="1" i="1" dirty="0">
                <a:latin typeface="Palatino Linotype" pitchFamily="18" charset="0"/>
              </a:rPr>
            </a:br>
            <a:r>
              <a:rPr lang="ru-RU" b="1" i="1" dirty="0" smtClean="0">
                <a:latin typeface="Palatino Linotype" pitchFamily="18" charset="0"/>
              </a:rPr>
              <a:t>Использование </a:t>
            </a:r>
            <a:r>
              <a:rPr lang="ru-RU" b="1" i="1" dirty="0">
                <a:latin typeface="Palatino Linotype" pitchFamily="18" charset="0"/>
              </a:rPr>
              <a:t>крупотерапии в работе учителя-логопеда с детьми  с нарушениями речи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83768" y="4509120"/>
            <a:ext cx="6400800" cy="1473200"/>
          </a:xfrm>
        </p:spPr>
        <p:txBody>
          <a:bodyPr/>
          <a:lstStyle/>
          <a:p>
            <a:pPr algn="r"/>
            <a:r>
              <a:rPr lang="ru-RU" b="1" dirty="0"/>
              <a:t>Учитель-логопед </a:t>
            </a:r>
            <a:endParaRPr lang="ru-RU" b="1" dirty="0" smtClean="0"/>
          </a:p>
          <a:p>
            <a:pPr algn="r"/>
            <a:r>
              <a:rPr lang="ru-RU" b="1" dirty="0" smtClean="0"/>
              <a:t>Габдуллина Л.З.</a:t>
            </a:r>
            <a:endParaRPr lang="ru-RU" b="1" dirty="0"/>
          </a:p>
          <a:p>
            <a:endParaRPr lang="ru-RU" dirty="0"/>
          </a:p>
        </p:txBody>
      </p:sp>
      <p:pic>
        <p:nvPicPr>
          <p:cNvPr id="1026" name="Picture 2" descr="C:\Users\Пользователь\Desktop\КРУП\крупа 1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905067"/>
            <a:ext cx="4032448" cy="2772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6065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07245" y="4581128"/>
            <a:ext cx="7408333" cy="1080120"/>
          </a:xfrm>
        </p:spPr>
        <p:txBody>
          <a:bodyPr/>
          <a:lstStyle/>
          <a:p>
            <a:pPr marL="0" indent="0" algn="r">
              <a:buNone/>
            </a:pPr>
            <a:r>
              <a:rPr lang="ru-RU" b="1" dirty="0" err="1"/>
              <a:t>В.А.Сухомлинский</a:t>
            </a:r>
            <a:endParaRPr lang="ru-RU" b="1" dirty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8413" y="2518800"/>
            <a:ext cx="8352928" cy="1612768"/>
          </a:xfrm>
        </p:spPr>
        <p:txBody>
          <a:bodyPr>
            <a:normAutofit fontScale="90000"/>
          </a:bodyPr>
          <a:lstStyle/>
          <a:p>
            <a:pPr algn="l"/>
            <a:r>
              <a:rPr lang="ru-RU" sz="6700" b="1" dirty="0">
                <a:solidFill>
                  <a:srgbClr val="002060"/>
                </a:solidFill>
                <a:latin typeface="Gabriola" pitchFamily="82" charset="0"/>
              </a:rPr>
              <a:t>«Ум ребенка находится на кончиках его пальцев»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050" name="Picture 2" descr="C:\Users\Пользователь\Desktop\КРУП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323527" y="4149080"/>
            <a:ext cx="4227983" cy="23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Пользователь\Desktop\КРУП\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60648"/>
            <a:ext cx="3272242" cy="2179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760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2132856"/>
            <a:ext cx="8712968" cy="45365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2800" b="1" i="1" u="sng" dirty="0" smtClean="0"/>
          </a:p>
          <a:p>
            <a:pPr marL="0" indent="0" algn="ctr">
              <a:buNone/>
            </a:pPr>
            <a:endParaRPr lang="ru-RU" sz="2800" b="1" i="1" u="sng" dirty="0" smtClean="0"/>
          </a:p>
          <a:p>
            <a:pPr marL="0" indent="0" algn="ctr">
              <a:buNone/>
            </a:pPr>
            <a:r>
              <a:rPr lang="ru-RU" sz="2800" b="1" i="1" u="sng" dirty="0" smtClean="0"/>
              <a:t>Развиваем пальчики - развиваем речь.</a:t>
            </a:r>
          </a:p>
          <a:p>
            <a:pPr>
              <a:buFont typeface="Wingdings" pitchFamily="2" charset="2"/>
              <a:buChar char="v"/>
            </a:pPr>
            <a:r>
              <a:rPr lang="ru-RU" sz="2800" b="1" dirty="0" smtClean="0"/>
              <a:t>Крупотерапия</a:t>
            </a:r>
            <a:r>
              <a:rPr lang="ru-RU" sz="2800" dirty="0" smtClean="0"/>
              <a:t> – один из компонентов здоровьесберегающих технологий.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/>
              <a:t>Обычная крупа скрывает в себе огромное количество возможностей по развитию мелкой моторики пальцев рук.</a:t>
            </a:r>
            <a:endParaRPr lang="ru-RU" sz="28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252728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Слаженная и умелая работа пальчиков помогает развиваться речи и интеллекту, оказывает положительное воздействие на весь организм в целом</a:t>
            </a:r>
            <a:endParaRPr lang="ru-RU" sz="2800" b="1" dirty="0"/>
          </a:p>
        </p:txBody>
      </p:sp>
      <p:pic>
        <p:nvPicPr>
          <p:cNvPr id="3074" name="Picture 2" descr="C:\Users\Пользователь\Desktop\КРУП\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28188"/>
            <a:ext cx="1741251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Пользователь\Desktop\КРУП\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812921"/>
            <a:ext cx="2113262" cy="1211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65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404664"/>
            <a:ext cx="8568952" cy="4032448"/>
          </a:xfrm>
        </p:spPr>
        <p:txBody>
          <a:bodyPr>
            <a:normAutofit/>
          </a:bodyPr>
          <a:lstStyle/>
          <a:p>
            <a:r>
              <a:rPr lang="ru-RU" sz="3600" b="1" i="1" u="sng" dirty="0" smtClean="0"/>
              <a:t>«</a:t>
            </a:r>
            <a:r>
              <a:rPr lang="ru-RU" sz="3600" b="1" i="1" u="sng" dirty="0"/>
              <a:t>Крупотерапия</a:t>
            </a:r>
            <a:r>
              <a:rPr lang="ru-RU" sz="3600" b="1" i="1" u="sng" dirty="0" smtClean="0"/>
              <a:t>»</a:t>
            </a:r>
            <a:r>
              <a:rPr lang="ru-RU" sz="3600" dirty="0" smtClean="0"/>
              <a:t> -  это </a:t>
            </a:r>
            <a:r>
              <a:rPr lang="ru-RU" sz="3600" dirty="0"/>
              <a:t>техника, которая позволяет раскрыть индивидуальность каждого ребенка, развить способность осознавать свои желания и возможность их реализации.</a:t>
            </a:r>
          </a:p>
        </p:txBody>
      </p:sp>
      <p:pic>
        <p:nvPicPr>
          <p:cNvPr id="4098" name="Picture 2" descr="C:\Users\Пользователь\Desktop\КРУП\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506569"/>
            <a:ext cx="5724128" cy="3218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8157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772816"/>
            <a:ext cx="8784976" cy="4857403"/>
          </a:xfrm>
        </p:spPr>
        <p:txBody>
          <a:bodyPr>
            <a:normAutofit lnSpcReduction="10000"/>
          </a:bodyPr>
          <a:lstStyle/>
          <a:p>
            <a:r>
              <a:rPr lang="ru-RU" dirty="0">
                <a:cs typeface="Times New Roman" pitchFamily="18" charset="0"/>
              </a:rPr>
              <a:t>Не секрет, что большой процент детей с нарушениями речи имеют очень слабую моторику. Результаты исследований </a:t>
            </a:r>
            <a:r>
              <a:rPr lang="ru-RU" dirty="0" err="1">
                <a:cs typeface="Times New Roman" pitchFamily="18" charset="0"/>
              </a:rPr>
              <a:t>И.С.Жуковой</a:t>
            </a:r>
            <a:r>
              <a:rPr lang="ru-RU" dirty="0">
                <a:cs typeface="Times New Roman" pitchFamily="18" charset="0"/>
              </a:rPr>
              <a:t>, </a:t>
            </a:r>
            <a:r>
              <a:rPr lang="ru-RU" dirty="0" err="1">
                <a:cs typeface="Times New Roman" pitchFamily="18" charset="0"/>
              </a:rPr>
              <a:t>М.М.Кольцовой</a:t>
            </a:r>
            <a:r>
              <a:rPr lang="ru-RU" dirty="0">
                <a:cs typeface="Times New Roman" pitchFamily="18" charset="0"/>
              </a:rPr>
              <a:t>, </a:t>
            </a:r>
            <a:r>
              <a:rPr lang="ru-RU" dirty="0" err="1">
                <a:cs typeface="Times New Roman" pitchFamily="18" charset="0"/>
              </a:rPr>
              <a:t>Т.Б.Филичевой</a:t>
            </a:r>
            <a:r>
              <a:rPr lang="ru-RU" dirty="0">
                <a:cs typeface="Times New Roman" pitchFamily="18" charset="0"/>
              </a:rPr>
              <a:t> подтверждают- тренировка тонких движений пальцев рук стимулируют развитию речи.</a:t>
            </a:r>
          </a:p>
          <a:p>
            <a:r>
              <a:rPr lang="ru-RU" dirty="0" smtClean="0">
                <a:cs typeface="Times New Roman" pitchFamily="18" charset="0"/>
              </a:rPr>
              <a:t>Кроме </a:t>
            </a:r>
            <a:r>
              <a:rPr lang="ru-RU" dirty="0">
                <a:cs typeface="Times New Roman" pitchFamily="18" charset="0"/>
              </a:rPr>
              <a:t>того, работа, направленная на активизацию мелкой моторики, является отличным способом в процессе коррекции письма.</a:t>
            </a:r>
          </a:p>
          <a:p>
            <a:r>
              <a:rPr lang="ru-RU" dirty="0" smtClean="0">
                <a:cs typeface="Times New Roman" pitchFamily="18" charset="0"/>
              </a:rPr>
              <a:t>Вовлечение </a:t>
            </a:r>
            <a:r>
              <a:rPr lang="ru-RU" dirty="0">
                <a:cs typeface="Times New Roman" pitchFamily="18" charset="0"/>
              </a:rPr>
              <a:t>родителей в коррекционный процесс, развитие у них педагогической компетенции, активизация совместной творческой деятельности детей и родителей, является залогом успешной работы по преодолению речевых нарушений.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ru-RU" b="1" i="1" u="sng" dirty="0">
                <a:cs typeface="Times New Roman" pitchFamily="18" charset="0"/>
              </a:rPr>
              <a:t>Актуальность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5122" name="Picture 2" descr="C:\Users\Пользователь\Desktop\КРУП\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88640"/>
            <a:ext cx="2140667" cy="1424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2555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1340768"/>
            <a:ext cx="7920880" cy="4104456"/>
          </a:xfrm>
        </p:spPr>
        <p:txBody>
          <a:bodyPr/>
          <a:lstStyle/>
          <a:p>
            <a:r>
              <a:rPr lang="ru-RU" sz="2800" dirty="0">
                <a:latin typeface="+mj-lt"/>
                <a:cs typeface="Times New Roman" pitchFamily="18" charset="0"/>
              </a:rPr>
              <a:t>Р</a:t>
            </a:r>
            <a:r>
              <a:rPr lang="ru-RU" sz="2800" dirty="0" smtClean="0">
                <a:latin typeface="+mj-lt"/>
                <a:cs typeface="Times New Roman" pitchFamily="18" charset="0"/>
              </a:rPr>
              <a:t>азвитие </a:t>
            </a:r>
            <a:r>
              <a:rPr lang="ru-RU" sz="2800" dirty="0">
                <a:latin typeface="+mj-lt"/>
                <a:cs typeface="Times New Roman" pitchFamily="18" charset="0"/>
              </a:rPr>
              <a:t>мотивации речевого общения, активизация речевой активности, коррекция различных сторон речи. </a:t>
            </a:r>
            <a:endParaRPr lang="ru-RU" sz="2800" dirty="0" smtClean="0">
              <a:latin typeface="+mj-lt"/>
              <a:cs typeface="Times New Roman" pitchFamily="18" charset="0"/>
            </a:endParaRPr>
          </a:p>
          <a:p>
            <a:r>
              <a:rPr lang="ru-RU" sz="2800" dirty="0" smtClean="0">
                <a:latin typeface="+mj-lt"/>
                <a:cs typeface="Times New Roman" pitchFamily="18" charset="0"/>
              </a:rPr>
              <a:t>Развитие </a:t>
            </a:r>
            <a:r>
              <a:rPr lang="ru-RU" sz="2800" dirty="0">
                <a:latin typeface="+mj-lt"/>
                <a:cs typeface="Times New Roman" pitchFamily="18" charset="0"/>
              </a:rPr>
              <a:t>тактильно-кинестетической чувствительности, коррекция мелкой моторики рук, снятие мышечной напряженности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260648"/>
            <a:ext cx="8229600" cy="1002440"/>
          </a:xfrm>
        </p:spPr>
        <p:txBody>
          <a:bodyPr/>
          <a:lstStyle/>
          <a:p>
            <a:pPr algn="l"/>
            <a:r>
              <a:rPr lang="ru-RU" b="1" i="1" u="sng" dirty="0">
                <a:latin typeface="+mn-lt"/>
                <a:cs typeface="Times New Roman" pitchFamily="18" charset="0"/>
              </a:rPr>
              <a:t>Цель применения</a:t>
            </a:r>
            <a:r>
              <a:rPr lang="ru-RU" i="1" u="sng" dirty="0">
                <a:latin typeface="+mn-lt"/>
                <a:cs typeface="Times New Roman" pitchFamily="18" charset="0"/>
              </a:rPr>
              <a:t>:</a:t>
            </a:r>
            <a:endParaRPr lang="ru-RU" i="1" u="sng" dirty="0">
              <a:latin typeface="+mn-lt"/>
            </a:endParaRPr>
          </a:p>
        </p:txBody>
      </p:sp>
      <p:pic>
        <p:nvPicPr>
          <p:cNvPr id="6146" name="Picture 2" descr="C:\Users\Пользователь\Desktop\КРУП\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4610" y="332656"/>
            <a:ext cx="1945133" cy="148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Пользователь\Desktop\КРУП\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394" y="4797152"/>
            <a:ext cx="2674350" cy="1950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0998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-108520" y="1196752"/>
            <a:ext cx="9145666" cy="5013176"/>
          </a:xfrm>
        </p:spPr>
        <p:txBody>
          <a:bodyPr>
            <a:noAutofit/>
          </a:bodyPr>
          <a:lstStyle/>
          <a:p>
            <a:r>
              <a:rPr lang="ru-RU" sz="2800" dirty="0" smtClean="0"/>
              <a:t>Дети с речевыми нарушениями </a:t>
            </a:r>
          </a:p>
          <a:p>
            <a:r>
              <a:rPr lang="ru-RU" sz="2800" dirty="0" smtClean="0"/>
              <a:t>имеют в разной степени моторную недостаточность, а также отклонения в развитии движений пальцев рук, так как они тесно связаны с речевой функцией.</a:t>
            </a:r>
          </a:p>
          <a:p>
            <a:r>
              <a:rPr lang="ru-RU" sz="2800" dirty="0" smtClean="0"/>
              <a:t>Важность проблемы вызвала необходимость разработать технологию развития мелкой                                          мускулатуры пальцев рук у детей.</a:t>
            </a:r>
            <a:endParaRPr lang="ru-RU" sz="2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-22448"/>
            <a:ext cx="8229600" cy="1252728"/>
          </a:xfrm>
        </p:spPr>
        <p:txBody>
          <a:bodyPr/>
          <a:lstStyle/>
          <a:p>
            <a:pPr algn="l"/>
            <a:r>
              <a:rPr lang="ru-RU" b="1" i="1" u="sng" dirty="0" smtClean="0"/>
              <a:t>Проблема:</a:t>
            </a:r>
            <a:endParaRPr lang="ru-RU" b="1" i="1" u="sng" dirty="0"/>
          </a:p>
        </p:txBody>
      </p:sp>
      <p:pic>
        <p:nvPicPr>
          <p:cNvPr id="7171" name="Picture 3" descr="C:\Users\Пользователь\Desktop\КРУП\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60648"/>
            <a:ext cx="2339752" cy="1549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Пользователь\Desktop\КРУП\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614926"/>
            <a:ext cx="2808312" cy="2090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7291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Пользователь\Desktop\КРУП\крупа 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56986"/>
            <a:ext cx="2904088" cy="1795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537520"/>
            <a:ext cx="8424936" cy="4320480"/>
          </a:xfrm>
        </p:spPr>
        <p:txBody>
          <a:bodyPr/>
          <a:lstStyle/>
          <a:p>
            <a:r>
              <a:rPr lang="ru-RU" dirty="0" smtClean="0"/>
              <a:t>Подносы, пластиковые тарелочки, баночки, мисочки, конфетные коробки;</a:t>
            </a:r>
          </a:p>
          <a:p>
            <a:r>
              <a:rPr lang="ru-RU" dirty="0" smtClean="0"/>
              <a:t>Картон, бумагу, альбом для рисования;</a:t>
            </a:r>
          </a:p>
          <a:p>
            <a:r>
              <a:rPr lang="ru-RU" dirty="0" smtClean="0"/>
              <a:t>Простой и цветные карандаши;</a:t>
            </a:r>
          </a:p>
          <a:p>
            <a:r>
              <a:rPr lang="ru-RU" dirty="0" smtClean="0"/>
              <a:t>Пластилин, трафареты, счетные палочки</a:t>
            </a:r>
          </a:p>
          <a:p>
            <a:endParaRPr lang="ru-RU" dirty="0" smtClean="0"/>
          </a:p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</a:rPr>
              <a:t>Также необходим следующий материал: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</a:rPr>
              <a:t>Цветная и белая фасоль, горох, семечки подсолнечника, семена овощей и фруктов (тыквы, арбуза, хурмы), крупа (манная, гречневая, рис, пшено).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936104"/>
          </a:xfrm>
        </p:spPr>
        <p:txBody>
          <a:bodyPr>
            <a:noAutofit/>
          </a:bodyPr>
          <a:lstStyle/>
          <a:p>
            <a:r>
              <a:rPr lang="ru-RU" sz="3200" b="1" i="1" u="sng" dirty="0" smtClean="0">
                <a:solidFill>
                  <a:srgbClr val="002060"/>
                </a:solidFill>
              </a:rPr>
              <a:t>Для проведения упражнения необходимо  следующее оборудование:</a:t>
            </a:r>
            <a:endParaRPr lang="ru-RU" sz="3200" b="1" i="1" u="sng" dirty="0">
              <a:solidFill>
                <a:srgbClr val="002060"/>
              </a:solidFill>
            </a:endParaRPr>
          </a:p>
        </p:txBody>
      </p:sp>
      <p:pic>
        <p:nvPicPr>
          <p:cNvPr id="8194" name="Picture 2" descr="C:\Users\Пользователь\Desktop\КРУП\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0466" y="1196752"/>
            <a:ext cx="1546025" cy="1155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Пользователь\Desktop\КРУП\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203" y="3068960"/>
            <a:ext cx="1919288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1195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65618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Отражение многообразия мира в пальчиковых играх 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i="1" dirty="0" smtClean="0">
                <a:solidFill>
                  <a:srgbClr val="002060"/>
                </a:solidFill>
              </a:rPr>
              <a:t>КРУПОТЕРАПИЯ</a:t>
            </a:r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9218" name="Picture 2" descr="C:\Users\Пользователь\Desktop\КРУП\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41054"/>
            <a:ext cx="2969728" cy="1980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Пользователь\Desktop\КРУП\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928" y="4149080"/>
            <a:ext cx="4655840" cy="2618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Пользователь\Desktop\КРУП\3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141054"/>
            <a:ext cx="2491031" cy="1867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Пользователь\Desktop\КРУП\2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311" y="4999532"/>
            <a:ext cx="1728191" cy="105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Users\Пользователь\Desktop\КРУП\3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420888"/>
            <a:ext cx="1607840" cy="1072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C:\Users\Пользователь\Desktop\КРУП\2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627950"/>
            <a:ext cx="1338903" cy="1661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088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476672"/>
            <a:ext cx="8712967" cy="6381328"/>
          </a:xfrm>
        </p:spPr>
        <p:txBody>
          <a:bodyPr>
            <a:normAutofit lnSpcReduction="10000"/>
          </a:bodyPr>
          <a:lstStyle/>
          <a:p>
            <a:r>
              <a:rPr lang="ru-RU" sz="2600" b="1" dirty="0" smtClean="0"/>
              <a:t>Игра «Рисуем стихи».  </a:t>
            </a:r>
            <a:r>
              <a:rPr lang="ru-RU" sz="2600" dirty="0" smtClean="0"/>
              <a:t>Логопед читает стихи, а ребенок рисует или дорисовывает детали к изображению.</a:t>
            </a:r>
          </a:p>
          <a:p>
            <a:endParaRPr lang="ru-RU" sz="2800" b="1" dirty="0"/>
          </a:p>
          <a:p>
            <a:r>
              <a:rPr lang="ru-RU" b="1" dirty="0" smtClean="0"/>
              <a:t>«Скворечник»</a:t>
            </a:r>
          </a:p>
          <a:p>
            <a:pPr marL="0" indent="0">
              <a:buNone/>
            </a:pPr>
            <a:r>
              <a:rPr lang="ru-RU" sz="2000" i="1" dirty="0" smtClean="0"/>
              <a:t>Мы строим скворечник</a:t>
            </a:r>
          </a:p>
          <a:p>
            <a:pPr marL="0" indent="0">
              <a:buNone/>
            </a:pPr>
            <a:r>
              <a:rPr lang="ru-RU" sz="2000" i="1" dirty="0" smtClean="0"/>
              <a:t>У нас есть чертеж,</a:t>
            </a:r>
          </a:p>
          <a:p>
            <a:pPr marL="0" indent="0">
              <a:buNone/>
            </a:pPr>
            <a:r>
              <a:rPr lang="ru-RU" sz="2000" i="1" dirty="0" smtClean="0"/>
              <a:t>Чтоб домик наш был на</a:t>
            </a:r>
          </a:p>
          <a:p>
            <a:pPr marL="0" indent="0">
              <a:buNone/>
            </a:pPr>
            <a:r>
              <a:rPr lang="ru-RU" sz="2000" i="1" dirty="0" smtClean="0"/>
              <a:t>Скворечник похож (М. Гусева)</a:t>
            </a:r>
          </a:p>
          <a:p>
            <a:pPr marL="0" indent="0">
              <a:buNone/>
            </a:pPr>
            <a:endParaRPr lang="ru-RU" sz="2000" i="1" dirty="0"/>
          </a:p>
          <a:p>
            <a:r>
              <a:rPr lang="ru-RU" sz="2000" b="1" dirty="0" smtClean="0"/>
              <a:t>«Мой мишка»</a:t>
            </a:r>
          </a:p>
          <a:p>
            <a:pPr marL="0" indent="0">
              <a:buNone/>
            </a:pPr>
            <a:r>
              <a:rPr lang="ru-RU" sz="2000" i="1" dirty="0" smtClean="0"/>
              <a:t>Я рубашку сшила мишке.</a:t>
            </a:r>
          </a:p>
          <a:p>
            <a:pPr marL="0" indent="0">
              <a:buNone/>
            </a:pPr>
            <a:r>
              <a:rPr lang="ru-RU" sz="2000" i="1" dirty="0" smtClean="0"/>
              <a:t>Я сошью ему штанишки.</a:t>
            </a:r>
          </a:p>
          <a:p>
            <a:pPr marL="0" indent="0">
              <a:buNone/>
            </a:pPr>
            <a:r>
              <a:rPr lang="ru-RU" sz="2000" dirty="0" smtClean="0"/>
              <a:t>(рисуем штанишки)</a:t>
            </a:r>
          </a:p>
          <a:p>
            <a:pPr marL="0" indent="0">
              <a:buNone/>
            </a:pPr>
            <a:r>
              <a:rPr lang="ru-RU" sz="2000" i="1" dirty="0" smtClean="0"/>
              <a:t>Надо к ним карман пришить</a:t>
            </a:r>
          </a:p>
          <a:p>
            <a:pPr marL="0" indent="0">
              <a:buNone/>
            </a:pPr>
            <a:r>
              <a:rPr lang="ru-RU" sz="2000" dirty="0" smtClean="0"/>
              <a:t>(рисуем карман)</a:t>
            </a:r>
          </a:p>
          <a:p>
            <a:pPr marL="0" indent="0">
              <a:buNone/>
            </a:pPr>
            <a:r>
              <a:rPr lang="ru-RU" sz="2000" i="1" dirty="0" smtClean="0"/>
              <a:t>И платочек положить.</a:t>
            </a:r>
          </a:p>
          <a:p>
            <a:pPr marL="0" indent="0">
              <a:buNone/>
            </a:pPr>
            <a:r>
              <a:rPr lang="ru-RU" sz="2000" dirty="0" smtClean="0"/>
              <a:t>(Вкладываем в карман платочек).</a:t>
            </a:r>
          </a:p>
          <a:p>
            <a:endParaRPr lang="ru-RU" sz="2000" i="1" dirty="0"/>
          </a:p>
        </p:txBody>
      </p:sp>
      <p:pic>
        <p:nvPicPr>
          <p:cNvPr id="10242" name="Picture 2" descr="C:\Users\Пользователь\Desktop\КРУП\Новая папка\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855" y="3933056"/>
            <a:ext cx="3868688" cy="2580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Пользователь\Desktop\КРУП\скв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412776"/>
            <a:ext cx="3004254" cy="1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584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404664"/>
            <a:ext cx="6228184" cy="6453336"/>
          </a:xfrm>
        </p:spPr>
        <p:txBody>
          <a:bodyPr>
            <a:normAutofit/>
          </a:bodyPr>
          <a:lstStyle/>
          <a:p>
            <a:r>
              <a:rPr lang="ru-RU" sz="2600" b="1" dirty="0" smtClean="0"/>
              <a:t>Выкладывание </a:t>
            </a:r>
            <a:r>
              <a:rPr lang="ru-RU" sz="2600" dirty="0" smtClean="0"/>
              <a:t>геометрических или растительных орнаментов по опорным точкам, цифр, фигур.</a:t>
            </a:r>
          </a:p>
          <a:p>
            <a:r>
              <a:rPr lang="ru-RU" sz="2600" b="1" dirty="0" smtClean="0"/>
              <a:t>Угадывание на ощупь, </a:t>
            </a:r>
            <a:r>
              <a:rPr lang="ru-RU" sz="2600" dirty="0" smtClean="0"/>
              <a:t>в каком мешочке лежат семечки, зерна, крупа, бобовые. «Сухой бассейн» с фасолью.</a:t>
            </a:r>
          </a:p>
          <a:p>
            <a:r>
              <a:rPr lang="ru-RU" sz="2600" b="1" dirty="0" smtClean="0"/>
              <a:t>Массаж ладоней </a:t>
            </a:r>
            <a:r>
              <a:rPr lang="ru-RU" sz="2600" dirty="0" smtClean="0"/>
              <a:t>с помощью горошины (катать горошины между ладонями с внутренней и внешней стороны; придавливать горошину к столу и вращать ее каждым пальчиком).</a:t>
            </a:r>
          </a:p>
          <a:p>
            <a:r>
              <a:rPr lang="ru-RU" sz="2600" b="1" dirty="0" smtClean="0"/>
              <a:t>Заполнение </a:t>
            </a:r>
            <a:r>
              <a:rPr lang="ru-RU" sz="2600" dirty="0" smtClean="0"/>
              <a:t>пластиковых бутылок, баночек, мисок – горохом, фасолью, бобами.</a:t>
            </a:r>
            <a:endParaRPr lang="ru-RU" sz="2600" dirty="0"/>
          </a:p>
        </p:txBody>
      </p:sp>
      <p:pic>
        <p:nvPicPr>
          <p:cNvPr id="11266" name="Picture 2" descr="C:\Users\Пользователь\Desktop\КРУП\крупа 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60648"/>
            <a:ext cx="2594248" cy="1730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Пользователь\Desktop\КРУП\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4794" y="4077072"/>
            <a:ext cx="2980747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622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60648"/>
            <a:ext cx="8640959" cy="6192688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ru-RU" sz="2800" b="1" dirty="0" smtClean="0"/>
              <a:t>Выкладывание панно </a:t>
            </a:r>
            <a:r>
              <a:rPr lang="ru-RU" sz="2800" dirty="0" smtClean="0"/>
              <a:t>из крупы – одно из любимых занятий детей.</a:t>
            </a:r>
          </a:p>
          <a:p>
            <a:pPr>
              <a:buFont typeface="Wingdings" pitchFamily="2" charset="2"/>
              <a:buChar char="v"/>
            </a:pPr>
            <a:endParaRPr lang="ru-RU" b="1" dirty="0" smtClean="0"/>
          </a:p>
          <a:p>
            <a:pPr>
              <a:buFont typeface="Wingdings" pitchFamily="2" charset="2"/>
              <a:buChar char="v"/>
            </a:pPr>
            <a:endParaRPr lang="ru-RU" b="1" dirty="0"/>
          </a:p>
          <a:p>
            <a:pPr>
              <a:buFont typeface="Wingdings" pitchFamily="2" charset="2"/>
              <a:buChar char="v"/>
            </a:pPr>
            <a:endParaRPr lang="ru-RU" b="1" dirty="0"/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Основой панно служит пластилиновая пластина. Необходимо вырезать из картона форму и аккуратно налепить сверху пластилин ровным тонким слоем. На эту поверхность дети выкладывают орнамент из зерновых или бобовых с несильным вдавливанием в пластилин. В качестве материала при выполнении используются различные крупы (гречневая, рисовая, пшено).</a:t>
            </a:r>
            <a:endParaRPr lang="ru-RU" dirty="0"/>
          </a:p>
        </p:txBody>
      </p:sp>
      <p:pic>
        <p:nvPicPr>
          <p:cNvPr id="12290" name="Picture 2" descr="C:\Users\Пользователь\Desktop\КРУП\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908720"/>
            <a:ext cx="2915816" cy="160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Пользователь\Desktop\КРУП\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210472"/>
            <a:ext cx="3240360" cy="1645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7818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idx="1"/>
          </p:nvPr>
        </p:nvSpPr>
        <p:spPr>
          <a:xfrm>
            <a:off x="107504" y="404664"/>
            <a:ext cx="8712646" cy="5721499"/>
          </a:xfrm>
        </p:spPr>
        <p:txBody>
          <a:bodyPr>
            <a:normAutofit/>
          </a:bodyPr>
          <a:lstStyle/>
          <a:p>
            <a:pPr algn="just"/>
            <a:r>
              <a:rPr lang="ru-RU" dirty="0"/>
              <a:t>Чтоб упражнения проходили веселее и ярче, необходимо проводить их в игровой форме: действовать можно разными пальчиками, пальчиками обеих рук, с использованием палочек, с открытыми и закрытыми глазами.</a:t>
            </a:r>
          </a:p>
          <a:p>
            <a:pPr algn="just"/>
            <a:r>
              <a:rPr lang="ru-RU" dirty="0" smtClean="0"/>
              <a:t>На </a:t>
            </a:r>
            <a:r>
              <a:rPr lang="ru-RU" dirty="0"/>
              <a:t>занятиях обязательно включаю физкультминутки как элемент </a:t>
            </a:r>
            <a:r>
              <a:rPr lang="ru-RU" dirty="0" smtClean="0"/>
              <a:t>двигательной </a:t>
            </a:r>
            <a:r>
              <a:rPr lang="ru-RU" dirty="0"/>
              <a:t>активности и переключение на другой вид деятельности. </a:t>
            </a:r>
          </a:p>
          <a:p>
            <a:endParaRPr lang="ru-RU" dirty="0"/>
          </a:p>
        </p:txBody>
      </p:sp>
      <p:pic>
        <p:nvPicPr>
          <p:cNvPr id="13316" name="Picture 4" descr="C:\Users\Пользователь\Desktop\КРУП\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501008"/>
            <a:ext cx="2304256" cy="3071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C:\Users\Пользователь\Desktop\КРУП\дети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518555"/>
            <a:ext cx="3024336" cy="2309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616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idx="1"/>
          </p:nvPr>
        </p:nvSpPr>
        <p:spPr>
          <a:xfrm>
            <a:off x="-4580" y="1844824"/>
            <a:ext cx="8642350" cy="6048375"/>
          </a:xfrm>
        </p:spPr>
        <p:txBody>
          <a:bodyPr/>
          <a:lstStyle/>
          <a:p>
            <a:pPr algn="just"/>
            <a:r>
              <a:rPr lang="ru-RU" b="1" dirty="0"/>
              <a:t>Использование физкультминуток с речевым сопровождением в стихотворной форме позволяет достичь наибольшего обучающего эффекта</a:t>
            </a:r>
            <a:r>
              <a:rPr lang="ru-RU" b="1" dirty="0" smtClean="0"/>
              <a:t>.</a:t>
            </a:r>
            <a:endParaRPr lang="ru-RU" b="1" dirty="0"/>
          </a:p>
          <a:p>
            <a:pPr algn="just"/>
            <a:r>
              <a:rPr lang="ru-RU" b="1" dirty="0"/>
              <a:t>Поощрение детей – залог успешного итога занятия. Пробудить творчество ребёнка, подсказать интересное решение помогают рисунки, схемы, трафареты, стихи.</a:t>
            </a:r>
          </a:p>
          <a:p>
            <a:endParaRPr lang="ru-RU" dirty="0"/>
          </a:p>
        </p:txBody>
      </p:sp>
      <p:pic>
        <p:nvPicPr>
          <p:cNvPr id="14338" name="Picture 2" descr="C:\Users\Пользователь\Desktop\КРУП\крупа 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509120"/>
            <a:ext cx="3245335" cy="2172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C:\Users\Пользователь\Desktop\КРУП\руки 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99371"/>
            <a:ext cx="2442616" cy="1617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165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2"/>
          <p:cNvSpPr>
            <a:spLocks noGrp="1"/>
          </p:cNvSpPr>
          <p:nvPr>
            <p:ph idx="1"/>
          </p:nvPr>
        </p:nvSpPr>
        <p:spPr>
          <a:xfrm>
            <a:off x="250825" y="692150"/>
            <a:ext cx="8569325" cy="5434013"/>
          </a:xfrm>
        </p:spPr>
        <p:txBody>
          <a:bodyPr/>
          <a:lstStyle/>
          <a:p>
            <a:r>
              <a:rPr lang="ru-RU" sz="3200" b="1" dirty="0" smtClean="0"/>
              <a:t>«Две руки»</a:t>
            </a:r>
          </a:p>
          <a:p>
            <a:pPr marL="0" indent="0">
              <a:buNone/>
            </a:pPr>
            <a:r>
              <a:rPr lang="ru-RU" dirty="0" smtClean="0"/>
              <a:t>Нам две руки природою даны,</a:t>
            </a:r>
          </a:p>
          <a:p>
            <a:pPr marL="0" indent="0">
              <a:buNone/>
            </a:pPr>
            <a:r>
              <a:rPr lang="ru-RU" dirty="0" smtClean="0"/>
              <a:t>И обе драгоценны и нужны.</a:t>
            </a:r>
          </a:p>
          <a:p>
            <a:pPr marL="0" indent="0">
              <a:buNone/>
            </a:pPr>
            <a:r>
              <a:rPr lang="ru-RU" dirty="0" smtClean="0"/>
              <a:t>Одна дары от жизни принимает,</a:t>
            </a:r>
          </a:p>
          <a:p>
            <a:pPr marL="0" indent="0">
              <a:buNone/>
            </a:pPr>
            <a:r>
              <a:rPr lang="ru-RU" dirty="0" smtClean="0"/>
              <a:t>Другая их с поклоном возвращает.</a:t>
            </a:r>
          </a:p>
          <a:p>
            <a:pPr marL="0" indent="0">
              <a:buNone/>
            </a:pPr>
            <a:r>
              <a:rPr lang="ru-RU" dirty="0" smtClean="0"/>
              <a:t>А что же остается у того,</a:t>
            </a:r>
          </a:p>
          <a:p>
            <a:pPr marL="0" indent="0">
              <a:buNone/>
            </a:pPr>
            <a:r>
              <a:rPr lang="ru-RU" dirty="0" smtClean="0"/>
              <a:t>Кто не жалеет в жизни ничего?</a:t>
            </a:r>
          </a:p>
          <a:p>
            <a:pPr marL="0" indent="0">
              <a:buNone/>
            </a:pPr>
            <a:r>
              <a:rPr lang="ru-RU" dirty="0" smtClean="0"/>
              <a:t>В его руках богатство остается,</a:t>
            </a:r>
          </a:p>
          <a:p>
            <a:pPr marL="0" indent="0">
              <a:buNone/>
            </a:pPr>
            <a:r>
              <a:rPr lang="ru-RU" dirty="0" smtClean="0"/>
              <a:t>Оно любовью к ближнему зовется.</a:t>
            </a:r>
            <a:endParaRPr lang="ru-RU" dirty="0"/>
          </a:p>
        </p:txBody>
      </p:sp>
      <p:pic>
        <p:nvPicPr>
          <p:cNvPr id="15362" name="Picture 2" descr="C:\Users\Пользователь\Desktop\КРУП\руки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552" y="476672"/>
            <a:ext cx="3584397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Пользователь\Desktop\КРУП\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5034" y="4149080"/>
            <a:ext cx="3419435" cy="2279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1723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404664"/>
            <a:ext cx="8568951" cy="5721499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+mj-lt"/>
              </a:rPr>
              <a:t>«ПОМОЩНИКИ»</a:t>
            </a:r>
          </a:p>
          <a:p>
            <a:endParaRPr lang="ru-RU" b="1" dirty="0"/>
          </a:p>
          <a:p>
            <a:r>
              <a:rPr lang="ru-RU" dirty="0" smtClean="0"/>
              <a:t>В миске смешать различную крупу. Ребёнок разбирает её или в отдельные миски или в отдельные кучки.</a:t>
            </a:r>
          </a:p>
          <a:p>
            <a:endParaRPr lang="ru-RU" dirty="0"/>
          </a:p>
          <a:p>
            <a:r>
              <a:rPr lang="ru-RU" b="1" i="1" dirty="0" smtClean="0"/>
              <a:t>Я крупу перебираю</a:t>
            </a:r>
          </a:p>
          <a:p>
            <a:r>
              <a:rPr lang="ru-RU" b="1" i="1" dirty="0" smtClean="0"/>
              <a:t>Мамочке помочь хочу.</a:t>
            </a:r>
          </a:p>
          <a:p>
            <a:r>
              <a:rPr lang="ru-RU" b="1" i="1" dirty="0" smtClean="0"/>
              <a:t>Я с закрытыми глазами </a:t>
            </a:r>
          </a:p>
          <a:p>
            <a:r>
              <a:rPr lang="ru-RU" b="1" i="1" dirty="0" smtClean="0"/>
              <a:t>Рис от гречки отличу.</a:t>
            </a:r>
            <a:endParaRPr lang="ru-RU" b="1" i="1" dirty="0"/>
          </a:p>
        </p:txBody>
      </p:sp>
      <p:pic>
        <p:nvPicPr>
          <p:cNvPr id="16387" name="Picture 3" descr="C:\Users\Пользователь\Desktop\КРУП\КРУП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420888"/>
            <a:ext cx="3179456" cy="212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C:\Users\Пользователь\Desktop\КРУП\крупа 22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509120"/>
            <a:ext cx="2925763" cy="219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671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764704"/>
            <a:ext cx="8424936" cy="5616624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/>
              <a:t>«ДОРОЖКА»</a:t>
            </a:r>
          </a:p>
          <a:p>
            <a:endParaRPr lang="ru-RU" sz="3600" b="1" i="1" dirty="0"/>
          </a:p>
          <a:p>
            <a:r>
              <a:rPr lang="ru-RU" dirty="0" smtClean="0"/>
              <a:t>Выкладываем из крупы разные дорожки, рисунки.</a:t>
            </a:r>
          </a:p>
          <a:p>
            <a:endParaRPr lang="ru-RU" dirty="0"/>
          </a:p>
          <a:p>
            <a:endParaRPr lang="ru-RU" dirty="0" smtClean="0"/>
          </a:p>
          <a:p>
            <a:pPr>
              <a:buFont typeface="Wingdings" pitchFamily="2" charset="2"/>
              <a:buChar char="v"/>
            </a:pPr>
            <a:r>
              <a:rPr lang="ru-RU" b="1" i="1" dirty="0" smtClean="0"/>
              <a:t>Я взяла горошка,</a:t>
            </a:r>
          </a:p>
          <a:p>
            <a:pPr>
              <a:buFont typeface="Wingdings" pitchFamily="2" charset="2"/>
              <a:buChar char="v"/>
            </a:pPr>
            <a:r>
              <a:rPr lang="ru-RU" b="1" i="1" dirty="0" smtClean="0"/>
              <a:t>Выложить дорожку,</a:t>
            </a:r>
          </a:p>
          <a:p>
            <a:pPr>
              <a:buFont typeface="Wingdings" pitchFamily="2" charset="2"/>
              <a:buChar char="v"/>
            </a:pPr>
            <a:r>
              <a:rPr lang="ru-RU" b="1" i="1" dirty="0" smtClean="0"/>
              <a:t>Чтобы бегали по ней</a:t>
            </a:r>
          </a:p>
          <a:p>
            <a:pPr>
              <a:buFont typeface="Wingdings" pitchFamily="2" charset="2"/>
              <a:buChar char="v"/>
            </a:pPr>
            <a:r>
              <a:rPr lang="ru-RU" b="1" i="1" dirty="0" smtClean="0"/>
              <a:t>Зайчик или кошка.</a:t>
            </a:r>
            <a:endParaRPr lang="ru-RU" b="1" i="1" dirty="0"/>
          </a:p>
        </p:txBody>
      </p:sp>
      <p:pic>
        <p:nvPicPr>
          <p:cNvPr id="17410" name="Picture 2" descr="C:\Users\Пользователь\Desktop\КРУП\крупа 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825971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C:\Users\Пользователь\Desktop\КРУП\крупа 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332656"/>
            <a:ext cx="2225702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0135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КРУП\1\дерево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2320" y="2805964"/>
            <a:ext cx="3024336" cy="3956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Пользователь\Desktop\КРУП\1\птичк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55" y="385312"/>
            <a:ext cx="2822585" cy="3580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Пользователь\Desktop\КРУП\1\фламинго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60648"/>
            <a:ext cx="2582837" cy="3850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1644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Desktop\КРУП\1\тыкв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4370498" cy="3199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Пользователь\Desktop\КРУП\1\коты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501008"/>
            <a:ext cx="4370498" cy="308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5471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Пользователь\Desktop\КРУП\1\грибы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98" y="332656"/>
            <a:ext cx="4320480" cy="3081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Пользователь\Desktop\КРУП\1\цыпленок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55" y="3414207"/>
            <a:ext cx="4818703" cy="3195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Пользователь\Desktop\КРУП\1\снежинка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378" y="353495"/>
            <a:ext cx="4266486" cy="303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Пользователь\Desktop\КРУП\1\цветок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5410" y="3414207"/>
            <a:ext cx="4480550" cy="319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59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7584" y="2636912"/>
            <a:ext cx="7408333" cy="34506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b="1" i="1" dirty="0" smtClean="0"/>
              <a:t>Спасибо за внимание!</a:t>
            </a:r>
            <a:endParaRPr lang="ru-RU" sz="4400" b="1" i="1" dirty="0"/>
          </a:p>
        </p:txBody>
      </p:sp>
    </p:spTree>
    <p:extLst>
      <p:ext uri="{BB962C8B-B14F-4D97-AF65-F5344CB8AC3E}">
        <p14:creationId xmlns:p14="http://schemas.microsoft.com/office/powerpoint/2010/main" val="2762559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176</TotalTime>
  <Words>746</Words>
  <Application>Microsoft Office PowerPoint</Application>
  <PresentationFormat>Экран (4:3)</PresentationFormat>
  <Paragraphs>89</Paragraphs>
  <Slides>21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9" baseType="lpstr">
      <vt:lpstr>Calibri</vt:lpstr>
      <vt:lpstr>Candara</vt:lpstr>
      <vt:lpstr>Gabriola</vt:lpstr>
      <vt:lpstr>Palatino Linotype</vt:lpstr>
      <vt:lpstr>Symbol</vt:lpstr>
      <vt:lpstr>Times New Roman</vt:lpstr>
      <vt:lpstr>Wingdings</vt:lpstr>
      <vt:lpstr>Волна</vt:lpstr>
      <vt:lpstr>   МБОУ «Лицей»  г. Губкинский  Использование крупотерапии в работе учителя-логопеда с детьми  с нарушениями речи</vt:lpstr>
      <vt:lpstr>«Ум ребенка находится на кончиках его пальцев» </vt:lpstr>
      <vt:lpstr>Слаженная и умелая работа пальчиков помогает развиваться речи и интеллекту, оказывает положительное воздействие на весь организм в целом</vt:lpstr>
      <vt:lpstr>Презентация PowerPoint</vt:lpstr>
      <vt:lpstr>Актуальность  </vt:lpstr>
      <vt:lpstr>Цель применения:</vt:lpstr>
      <vt:lpstr>Проблема:</vt:lpstr>
      <vt:lpstr>Для проведения упражнения необходимо  следующее оборудование:</vt:lpstr>
      <vt:lpstr>Отражение многообразия мира в пальчиковых играх  КРУПОТЕРАПИЯ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крупотерапии в работе учителя-логопеда с детьми  с нарушениями речи</dc:title>
  <dc:creator>Пользователь</dc:creator>
  <cp:lastModifiedBy>Логопед</cp:lastModifiedBy>
  <cp:revision>18</cp:revision>
  <dcterms:created xsi:type="dcterms:W3CDTF">2018-11-05T17:13:57Z</dcterms:created>
  <dcterms:modified xsi:type="dcterms:W3CDTF">2021-10-26T04:36:01Z</dcterms:modified>
</cp:coreProperties>
</file>