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E716D-B6E1-48F4-AB3B-97F79F9D844E}" type="datetimeFigureOut">
              <a:rPr lang="ru-RU" smtClean="0"/>
              <a:pPr/>
              <a:t>21.10.2019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14153-C76F-4773-AACB-4864147B50F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E716D-B6E1-48F4-AB3B-97F79F9D844E}" type="datetimeFigureOut">
              <a:rPr lang="ru-RU" smtClean="0"/>
              <a:pPr/>
              <a:t>21.10.2019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14153-C76F-4773-AACB-4864147B50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E716D-B6E1-48F4-AB3B-97F79F9D844E}" type="datetimeFigureOut">
              <a:rPr lang="ru-RU" smtClean="0"/>
              <a:pPr/>
              <a:t>21.10.2019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14153-C76F-4773-AACB-4864147B50F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E716D-B6E1-48F4-AB3B-97F79F9D844E}" type="datetimeFigureOut">
              <a:rPr lang="ru-RU" smtClean="0"/>
              <a:pPr/>
              <a:t>21.10.2019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14153-C76F-4773-AACB-4864147B50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E716D-B6E1-48F4-AB3B-97F79F9D844E}" type="datetimeFigureOut">
              <a:rPr lang="ru-RU" smtClean="0"/>
              <a:pPr/>
              <a:t>21.10.2019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14153-C76F-4773-AACB-4864147B50F1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E716D-B6E1-48F4-AB3B-97F79F9D844E}" type="datetimeFigureOut">
              <a:rPr lang="ru-RU" smtClean="0"/>
              <a:pPr/>
              <a:t>21.10.2019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14153-C76F-4773-AACB-4864147B50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E716D-B6E1-48F4-AB3B-97F79F9D844E}" type="datetimeFigureOut">
              <a:rPr lang="ru-RU" smtClean="0"/>
              <a:pPr/>
              <a:t>21.10.2019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14153-C76F-4773-AACB-4864147B50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E716D-B6E1-48F4-AB3B-97F79F9D844E}" type="datetimeFigureOut">
              <a:rPr lang="ru-RU" smtClean="0"/>
              <a:pPr/>
              <a:t>21.10.2019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14153-C76F-4773-AACB-4864147B50F1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E716D-B6E1-48F4-AB3B-97F79F9D844E}" type="datetimeFigureOut">
              <a:rPr lang="ru-RU" smtClean="0"/>
              <a:pPr/>
              <a:t>21.10.2019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14153-C76F-4773-AACB-4864147B50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E716D-B6E1-48F4-AB3B-97F79F9D844E}" type="datetimeFigureOut">
              <a:rPr lang="ru-RU" smtClean="0"/>
              <a:pPr/>
              <a:t>21.10.2019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14153-C76F-4773-AACB-4864147B50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E716D-B6E1-48F4-AB3B-97F79F9D844E}" type="datetimeFigureOut">
              <a:rPr lang="ru-RU" smtClean="0"/>
              <a:pPr/>
              <a:t>21.10.2019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14153-C76F-4773-AACB-4864147B50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1BEE716D-B6E1-48F4-AB3B-97F79F9D844E}" type="datetimeFigureOut">
              <a:rPr lang="ru-RU" smtClean="0"/>
              <a:pPr/>
              <a:t>21.10.2019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FD314153-C76F-4773-AACB-4864147B50F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764704"/>
            <a:ext cx="8496943" cy="6894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Муниципальное казенное общеобразовательное учреждение </a:t>
            </a:r>
          </a:p>
          <a:p>
            <a:pPr algn="ctr"/>
            <a:r>
              <a:rPr lang="ru-RU" b="1" dirty="0" smtClean="0"/>
              <a:t>«</a:t>
            </a:r>
            <a:r>
              <a:rPr lang="ru-RU" b="1" dirty="0" err="1" smtClean="0"/>
              <a:t>Кануковская</a:t>
            </a:r>
            <a:r>
              <a:rPr lang="ru-RU" b="1" dirty="0" smtClean="0"/>
              <a:t> средняя общеобразовательная школа им. </a:t>
            </a:r>
            <a:r>
              <a:rPr lang="ru-RU" b="1" dirty="0" err="1" smtClean="0"/>
              <a:t>С.Б.Козаева</a:t>
            </a:r>
            <a:r>
              <a:rPr lang="ru-RU" b="1" dirty="0" smtClean="0"/>
              <a:t>»</a:t>
            </a:r>
            <a:endParaRPr lang="ru-RU" b="1" dirty="0" smtClean="0"/>
          </a:p>
          <a:p>
            <a:pPr algn="ctr"/>
            <a:endParaRPr lang="ru-RU" b="1" dirty="0"/>
          </a:p>
          <a:p>
            <a:pPr algn="ctr"/>
            <a:endParaRPr lang="ru-RU" b="1" dirty="0" smtClean="0"/>
          </a:p>
          <a:p>
            <a:pPr algn="ctr"/>
            <a:endParaRPr lang="ru-RU" b="1" dirty="0"/>
          </a:p>
          <a:p>
            <a:pPr algn="ctr"/>
            <a:endParaRPr lang="ru-RU" b="1" dirty="0" smtClean="0"/>
          </a:p>
          <a:p>
            <a:pPr algn="ctr"/>
            <a:r>
              <a:rPr lang="ru-RU" sz="3600" b="1" i="1" dirty="0" smtClean="0"/>
              <a:t>Национально-региональный компонент на уроках математики</a:t>
            </a:r>
          </a:p>
          <a:p>
            <a:pPr algn="ctr"/>
            <a:endParaRPr lang="ru-RU" sz="2400" b="1" i="1" dirty="0" smtClean="0"/>
          </a:p>
          <a:p>
            <a:pPr algn="ctr"/>
            <a:endParaRPr lang="ru-RU" sz="3600" b="1" i="1" dirty="0" smtClean="0"/>
          </a:p>
          <a:p>
            <a:pPr algn="ctr"/>
            <a:r>
              <a:rPr lang="ru-RU" b="1" dirty="0" smtClean="0"/>
              <a:t>Подготовила:   </a:t>
            </a:r>
            <a:r>
              <a:rPr lang="ru-RU" b="1" dirty="0" err="1" smtClean="0"/>
              <a:t>Загерликова</a:t>
            </a:r>
            <a:r>
              <a:rPr lang="ru-RU" b="1" dirty="0" smtClean="0"/>
              <a:t> Валентина </a:t>
            </a:r>
            <a:r>
              <a:rPr lang="ru-RU" b="1" dirty="0" err="1" smtClean="0"/>
              <a:t>Манджиевна</a:t>
            </a:r>
            <a:r>
              <a:rPr lang="ru-RU" b="1" dirty="0" smtClean="0"/>
              <a:t>, </a:t>
            </a:r>
          </a:p>
          <a:p>
            <a:pPr algn="ctr"/>
            <a:r>
              <a:rPr lang="ru-RU" b="1" dirty="0" smtClean="0"/>
              <a:t>учитель математики</a:t>
            </a:r>
          </a:p>
          <a:p>
            <a:pPr algn="ctr"/>
            <a:endParaRPr lang="ru-RU" sz="3600" b="1" i="1" dirty="0"/>
          </a:p>
          <a:p>
            <a:pPr algn="ctr"/>
            <a:endParaRPr lang="ru-RU" b="1" i="1" dirty="0" smtClean="0"/>
          </a:p>
          <a:p>
            <a:pPr algn="ctr"/>
            <a:endParaRPr lang="ru-RU" sz="3600" b="1" i="1" dirty="0"/>
          </a:p>
          <a:p>
            <a:pPr algn="ctr"/>
            <a:endParaRPr lang="ru-RU" sz="3200" b="1" i="1" dirty="0" smtClean="0"/>
          </a:p>
          <a:p>
            <a:pPr algn="ctr"/>
            <a:endParaRPr lang="ru-RU" sz="3200" b="1" i="1" dirty="0"/>
          </a:p>
        </p:txBody>
      </p:sp>
    </p:spTree>
    <p:extLst>
      <p:ext uri="{BB962C8B-B14F-4D97-AF65-F5344CB8AC3E}">
        <p14:creationId xmlns="" xmlns:p14="http://schemas.microsoft.com/office/powerpoint/2010/main" val="19536487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1487132"/>
            <a:ext cx="806489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При обучении математики основными направлениями, способствующими патриотическому воспитанию обучающихся, являются:</a:t>
            </a:r>
          </a:p>
          <a:p>
            <a:endParaRPr lang="ru-RU" sz="2400" dirty="0" smtClean="0"/>
          </a:p>
          <a:p>
            <a:pPr marL="457200" indent="-457200">
              <a:buAutoNum type="arabicParenR"/>
            </a:pPr>
            <a:r>
              <a:rPr lang="ru-RU" sz="2400" dirty="0" smtClean="0"/>
              <a:t>использование </a:t>
            </a:r>
            <a:r>
              <a:rPr lang="ru-RU" sz="2400" dirty="0" smtClean="0"/>
              <a:t>историко-математического материала</a:t>
            </a:r>
            <a:r>
              <a:rPr lang="ru-RU" sz="2400" dirty="0" smtClean="0"/>
              <a:t>;</a:t>
            </a:r>
          </a:p>
          <a:p>
            <a:pPr marL="457200" indent="-457200">
              <a:buAutoNum type="arabicParenR"/>
            </a:pPr>
            <a:r>
              <a:rPr lang="ru-RU" sz="2400" dirty="0" smtClean="0"/>
              <a:t>использование национально-регионального компонента;</a:t>
            </a:r>
            <a:endParaRPr lang="ru-RU" sz="2400" dirty="0" smtClean="0"/>
          </a:p>
          <a:p>
            <a:pPr marL="457200" indent="-457200">
              <a:buAutoNum type="arabicParenR" startAt="3"/>
            </a:pPr>
            <a:r>
              <a:rPr lang="ru-RU" sz="2400" dirty="0" smtClean="0"/>
              <a:t>решение </a:t>
            </a:r>
            <a:r>
              <a:rPr lang="ru-RU" sz="2400" dirty="0" smtClean="0"/>
              <a:t>математических задач  прикладного характера </a:t>
            </a:r>
            <a:endParaRPr lang="ru-RU" sz="2400" dirty="0" smtClean="0"/>
          </a:p>
          <a:p>
            <a:pPr marL="457200" indent="-457200"/>
            <a:r>
              <a:rPr lang="ru-RU" sz="2400" dirty="0" smtClean="0"/>
              <a:t> </a:t>
            </a:r>
            <a:r>
              <a:rPr lang="ru-RU" sz="2400" dirty="0" smtClean="0"/>
              <a:t>     </a:t>
            </a:r>
            <a:r>
              <a:rPr lang="ru-RU" sz="2400" dirty="0" smtClean="0"/>
              <a:t>и идейной </a:t>
            </a:r>
            <a:r>
              <a:rPr lang="ru-RU" sz="2400" dirty="0" smtClean="0"/>
              <a:t>направленности;</a:t>
            </a:r>
          </a:p>
          <a:p>
            <a:r>
              <a:rPr lang="ru-RU" sz="2400" dirty="0"/>
              <a:t>4</a:t>
            </a:r>
            <a:r>
              <a:rPr lang="ru-RU" sz="2400" dirty="0" smtClean="0"/>
              <a:t>)   </a:t>
            </a:r>
            <a:r>
              <a:rPr lang="ru-RU" sz="2400" dirty="0" smtClean="0"/>
              <a:t>внеклассная работа. 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3020896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908720"/>
            <a:ext cx="77048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5-6  класс</a:t>
            </a:r>
          </a:p>
          <a:p>
            <a:r>
              <a:rPr lang="ru-RU" dirty="0" smtClean="0"/>
              <a:t> </a:t>
            </a:r>
            <a:r>
              <a:rPr lang="ru-RU" b="1" dirty="0" smtClean="0"/>
              <a:t>Натуральные числа</a:t>
            </a:r>
          </a:p>
          <a:p>
            <a:r>
              <a:rPr lang="ru-RU" dirty="0" smtClean="0"/>
              <a:t>1. Запас пресной воды в реке Волга 260 км3. Население Калмыкии за один год потребляет 8000000 м3 воды.  На сколько лет хватит этого запаса населению нашей республики?</a:t>
            </a:r>
          </a:p>
          <a:p>
            <a:r>
              <a:rPr lang="ru-RU" dirty="0" smtClean="0"/>
              <a:t>2. Запишите цифрами: а) численность населения </a:t>
            </a:r>
            <a:r>
              <a:rPr lang="ru-RU" dirty="0" err="1" smtClean="0"/>
              <a:t>Сарпинского</a:t>
            </a:r>
            <a:r>
              <a:rPr lang="ru-RU" dirty="0" smtClean="0"/>
              <a:t> района составляет 1 </a:t>
            </a:r>
            <a:r>
              <a:rPr lang="ru-RU" dirty="0" err="1" smtClean="0"/>
              <a:t>дес</a:t>
            </a:r>
            <a:r>
              <a:rPr lang="ru-RU" dirty="0" smtClean="0"/>
              <a:t>. тыс. 3 тыс. 4 сот. 9 ед. человек ; б) площадь </a:t>
            </a:r>
            <a:r>
              <a:rPr lang="ru-RU" dirty="0" err="1" smtClean="0"/>
              <a:t>Сарпинского</a:t>
            </a:r>
            <a:r>
              <a:rPr lang="ru-RU" dirty="0" smtClean="0"/>
              <a:t> района равна 8 ед. 7 сот. 3 тыс. 3 </a:t>
            </a:r>
            <a:r>
              <a:rPr lang="ru-RU" dirty="0" err="1" smtClean="0"/>
              <a:t>дес</a:t>
            </a:r>
            <a:r>
              <a:rPr lang="ru-RU" dirty="0" smtClean="0"/>
              <a:t>. кв. км.; в) расстояние от </a:t>
            </a:r>
            <a:r>
              <a:rPr lang="ru-RU" dirty="0" err="1" smtClean="0"/>
              <a:t>п.Багмалан</a:t>
            </a:r>
            <a:r>
              <a:rPr lang="ru-RU" dirty="0" smtClean="0"/>
              <a:t> до г. Элиста равно 2 сот.7 ед.1 </a:t>
            </a:r>
            <a:r>
              <a:rPr lang="ru-RU" dirty="0" err="1" smtClean="0"/>
              <a:t>дес</a:t>
            </a:r>
            <a:r>
              <a:rPr lang="ru-RU" dirty="0" smtClean="0"/>
              <a:t>. км.</a:t>
            </a:r>
          </a:p>
          <a:p>
            <a:r>
              <a:rPr lang="ru-RU" dirty="0" smtClean="0"/>
              <a:t>3. Протяжённость Республики Калмыкия с запада на восток 463 км, а с севера на юг – 448 км. Сколько часов потребуется машине, скорость которого 85 км/час, чтобы преодолеть пространство нашей республики с запада на восток; с севера на юг?</a:t>
            </a:r>
          </a:p>
          <a:p>
            <a:r>
              <a:rPr lang="ru-RU" dirty="0" smtClean="0"/>
              <a:t>4. Население Республики Калмыкия на 1 января 2012 г. составило 286689 чел., из них городское население – 127425 чел. Какова численность сельского населения нашей республики?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1399125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99592" y="908720"/>
            <a:ext cx="7272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5.	Определите в каком году был образован </a:t>
            </a:r>
            <a:r>
              <a:rPr lang="ru-RU" dirty="0" err="1" smtClean="0"/>
              <a:t>Сарпинский</a:t>
            </a:r>
            <a:r>
              <a:rPr lang="ru-RU" dirty="0" smtClean="0"/>
              <a:t> район?  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555051"/>
            <a:ext cx="5400600" cy="4254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243813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683568" y="548680"/>
                <a:ext cx="7848872" cy="519244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b="1" dirty="0" smtClean="0"/>
                  <a:t>Обыкновенные и десятичные дроби</a:t>
                </a:r>
              </a:p>
              <a:p>
                <a:endParaRPr lang="ru-RU" b="1" dirty="0" smtClean="0"/>
              </a:p>
              <a:p>
                <a:r>
                  <a:rPr lang="ru-RU" dirty="0" smtClean="0"/>
                  <a:t>6. В 2002 году на территории Республики Калмыкия проживало 292400 человек, из них 177200 человек-люди трудоспособного возраста, 1/7 – пенсионеры, 1/4 – дети и подростки. Определите примерное количество пенсионеров, детей и подростков, проживающих в 2002 году на территории Калмыкии.</a:t>
                </a:r>
              </a:p>
              <a:p>
                <a:r>
                  <a:rPr lang="ru-RU" dirty="0" smtClean="0"/>
                  <a:t>7. Вес самки сайгака в  </a:t>
                </a:r>
                <a14:m>
                  <m:oMath xmlns:m="http://schemas.openxmlformats.org/officeDocument/2006/math">
                    <m:r>
                      <a:rPr lang="ru-RU" i="1" smtClean="0">
                        <a:effectLst/>
                        <a:latin typeface="Cambria Math"/>
                        <a:ea typeface="Calibri"/>
                        <a:cs typeface="Times New Roman"/>
                      </a:rPr>
                      <m:t>1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/>
                          </a:rPr>
                        </m:ctrlPr>
                      </m:fPr>
                      <m:num>
                        <m: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num>
                      <m:den>
                        <m: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4</m:t>
                        </m:r>
                      </m:den>
                    </m:f>
                  </m:oMath>
                </a14:m>
                <a:r>
                  <a:rPr lang="ru-RU" dirty="0" smtClean="0"/>
                  <a:t>  раза меньше, чем вес самца. Определите вес самца и самки, если  вместе они весят 81 кг. </a:t>
                </a:r>
              </a:p>
              <a:p>
                <a:r>
                  <a:rPr lang="ru-RU" dirty="0" smtClean="0"/>
                  <a:t>8. Географическое положение объектов определяется с помощью широты и долготы, которые   измеряются в градусах. Более мелкой единицей является минута: 1' – это 1/60 часть градуса. Представьте в градусах географические координаты крайних точек Республики Калмыкия и, по возможности, сократите дроби: 41°38' и 47°34' северной широты и 40°15' и 44°45' восточной долготы.</a:t>
                </a:r>
              </a:p>
              <a:p>
                <a:r>
                  <a:rPr lang="ru-RU" dirty="0" smtClean="0"/>
                  <a:t>9. Сайгак – копытное газельего типа  средних размеров: длина тела - 3,6-4,8 футов, хвоста - 2,4 -5,2 дюйма, высота в холке - 2-2,6 футов. Масса 46-112 фунтов.  Определите размеры сайгака в сантиметрах и массу в килограммах.</a:t>
                </a:r>
                <a:endParaRPr lang="ru-RU" dirty="0"/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548680"/>
                <a:ext cx="7848872" cy="5192447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621" t="-587" r="-1165" b="-93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11585696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620898" y="548680"/>
                <a:ext cx="8064896" cy="246657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spcAft>
                    <a:spcPts val="0"/>
                  </a:spcAft>
                  <a:buSzPts val="1200"/>
                </a:pPr>
                <a:r>
                  <a:rPr lang="ru-RU" dirty="0" smtClean="0">
                    <a:ea typeface="Times New Roman"/>
                  </a:rPr>
                  <a:t>10. Деревянный </a:t>
                </a:r>
                <a:r>
                  <a:rPr lang="ru-RU" dirty="0">
                    <a:ea typeface="Times New Roman"/>
                  </a:rPr>
                  <a:t>остов кибитки состоял из 8 решеток </a:t>
                </a:r>
                <a:r>
                  <a:rPr lang="ru-RU" dirty="0" smtClean="0">
                    <a:ea typeface="Times New Roman"/>
                  </a:rPr>
                  <a:t>– </a:t>
                </a:r>
              </a:p>
              <a:p>
                <a:pPr lvl="0">
                  <a:spcAft>
                    <a:spcPts val="0"/>
                  </a:spcAft>
                  <a:buSzPts val="1200"/>
                </a:pPr>
                <a:r>
                  <a:rPr lang="ru-RU" dirty="0" smtClean="0">
                    <a:ea typeface="Times New Roman"/>
                  </a:rPr>
                  <a:t>терме</a:t>
                </a:r>
                <a:r>
                  <a:rPr lang="ru-RU" dirty="0">
                    <a:ea typeface="Times New Roman"/>
                  </a:rPr>
                  <a:t>, </a:t>
                </a:r>
                <a:r>
                  <a:rPr lang="ru-RU" dirty="0" smtClean="0">
                    <a:ea typeface="Times New Roman"/>
                  </a:rPr>
                  <a:t> верхнего </a:t>
                </a:r>
                <a:r>
                  <a:rPr lang="ru-RU" dirty="0">
                    <a:ea typeface="Times New Roman"/>
                  </a:rPr>
                  <a:t>круга - </a:t>
                </a:r>
                <a:r>
                  <a:rPr lang="ru-RU" dirty="0" err="1">
                    <a:ea typeface="Times New Roman"/>
                  </a:rPr>
                  <a:t>харачи</a:t>
                </a:r>
                <a:r>
                  <a:rPr lang="ru-RU" dirty="0">
                    <a:ea typeface="Times New Roman"/>
                  </a:rPr>
                  <a:t> и двустворчатой двери. </a:t>
                </a:r>
                <a:endParaRPr lang="ru-RU" dirty="0" smtClean="0">
                  <a:ea typeface="Times New Roman"/>
                </a:endParaRPr>
              </a:p>
              <a:p>
                <a:pPr lvl="0">
                  <a:spcAft>
                    <a:spcPts val="0"/>
                  </a:spcAft>
                  <a:buSzPts val="1200"/>
                </a:pPr>
                <a:r>
                  <a:rPr lang="ru-RU" dirty="0" smtClean="0">
                    <a:ea typeface="Times New Roman"/>
                  </a:rPr>
                  <a:t>Решетки  и  </a:t>
                </a:r>
                <a:r>
                  <a:rPr lang="ru-RU" dirty="0">
                    <a:ea typeface="Times New Roman"/>
                  </a:rPr>
                  <a:t>верх кибитки делали из длинных, круглых </a:t>
                </a:r>
                <a:endParaRPr lang="ru-RU" dirty="0" smtClean="0">
                  <a:ea typeface="Times New Roman"/>
                </a:endParaRPr>
              </a:p>
              <a:p>
                <a:pPr lvl="0">
                  <a:spcAft>
                    <a:spcPts val="0"/>
                  </a:spcAft>
                  <a:buSzPts val="1200"/>
                </a:pPr>
                <a:r>
                  <a:rPr lang="ru-RU" dirty="0" smtClean="0">
                    <a:ea typeface="Times New Roman"/>
                  </a:rPr>
                  <a:t>или квадратных </a:t>
                </a:r>
                <a:r>
                  <a:rPr lang="ru-RU" dirty="0">
                    <a:ea typeface="Times New Roman"/>
                  </a:rPr>
                  <a:t>жердей - </a:t>
                </a:r>
                <a:r>
                  <a:rPr lang="ru-RU" dirty="0" err="1">
                    <a:ea typeface="Times New Roman"/>
                  </a:rPr>
                  <a:t>унин</a:t>
                </a:r>
                <a:r>
                  <a:rPr lang="ru-RU" dirty="0">
                    <a:ea typeface="Times New Roman"/>
                  </a:rPr>
                  <a:t>, верхние концы </a:t>
                </a:r>
                <a:r>
                  <a:rPr lang="ru-RU" dirty="0" smtClean="0">
                    <a:ea typeface="Times New Roman"/>
                  </a:rPr>
                  <a:t>которых</a:t>
                </a:r>
              </a:p>
              <a:p>
                <a:pPr lvl="0">
                  <a:spcAft>
                    <a:spcPts val="0"/>
                  </a:spcAft>
                  <a:buSzPts val="1200"/>
                </a:pPr>
                <a:r>
                  <a:rPr lang="ru-RU" dirty="0" smtClean="0">
                    <a:ea typeface="Times New Roman"/>
                  </a:rPr>
                  <a:t>были  заостренными</a:t>
                </a:r>
                <a:r>
                  <a:rPr lang="ru-RU" dirty="0">
                    <a:ea typeface="Times New Roman"/>
                  </a:rPr>
                  <a:t>. Жердей требовалось в </a:t>
                </a:r>
                <a14:m>
                  <m:oMath xmlns:m="http://schemas.openxmlformats.org/officeDocument/2006/math">
                    <m:r>
                      <a:rPr lang="ru-RU" sz="2000" i="1">
                        <a:effectLst/>
                        <a:latin typeface="Cambria Math"/>
                        <a:ea typeface="Times New Roman"/>
                      </a:rPr>
                      <m:t>9</m:t>
                    </m:r>
                    <m:f>
                      <m:f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</a:rPr>
                        </m:ctrlPr>
                      </m:fPr>
                      <m:num>
                        <m:r>
                          <a:rPr lang="ru-RU" sz="2000" i="1">
                            <a:effectLst/>
                            <a:latin typeface="Cambria Math"/>
                            <a:ea typeface="Times New Roman"/>
                          </a:rPr>
                          <m:t>3</m:t>
                        </m:r>
                      </m:num>
                      <m:den>
                        <m:r>
                          <a:rPr lang="ru-RU" sz="2000" i="1">
                            <a:effectLst/>
                            <a:latin typeface="Cambria Math"/>
                            <a:ea typeface="Times New Roman"/>
                          </a:rPr>
                          <m:t>4</m:t>
                        </m:r>
                      </m:den>
                    </m:f>
                  </m:oMath>
                </a14:m>
                <a:r>
                  <a:rPr lang="ru-RU" sz="2000" dirty="0">
                    <a:ea typeface="Times New Roman"/>
                  </a:rPr>
                  <a:t/>
                </a:r>
                <a:r>
                  <a:rPr lang="ru-RU" dirty="0">
                    <a:ea typeface="Times New Roman"/>
                  </a:rPr>
                  <a:t>раз </a:t>
                </a:r>
                <a:endParaRPr lang="ru-RU" dirty="0" smtClean="0">
                  <a:ea typeface="Times New Roman"/>
                </a:endParaRPr>
              </a:p>
              <a:p>
                <a:pPr lvl="0">
                  <a:spcAft>
                    <a:spcPts val="0"/>
                  </a:spcAft>
                  <a:buSzPts val="1200"/>
                </a:pPr>
                <a:r>
                  <a:rPr lang="ru-RU" dirty="0" smtClean="0">
                    <a:ea typeface="Times New Roman"/>
                  </a:rPr>
                  <a:t>больше</a:t>
                </a:r>
                <a:r>
                  <a:rPr lang="ru-RU" dirty="0">
                    <a:ea typeface="Times New Roman"/>
                  </a:rPr>
                  <a:t>, </a:t>
                </a:r>
                <a:r>
                  <a:rPr lang="ru-RU" dirty="0" smtClean="0">
                    <a:ea typeface="Times New Roman"/>
                  </a:rPr>
                  <a:t>чем решеток </a:t>
                </a:r>
                <a:r>
                  <a:rPr lang="ru-RU" dirty="0">
                    <a:ea typeface="Times New Roman"/>
                  </a:rPr>
                  <a:t>(терме). </a:t>
                </a:r>
                <a:r>
                  <a:rPr lang="ru-RU" dirty="0" smtClean="0">
                    <a:ea typeface="Times New Roman"/>
                  </a:rPr>
                  <a:t>Сколько </a:t>
                </a:r>
                <a:r>
                  <a:rPr lang="ru-RU" dirty="0">
                    <a:ea typeface="Times New Roman"/>
                  </a:rPr>
                  <a:t>жердей </a:t>
                </a:r>
                <a:endParaRPr lang="ru-RU" dirty="0" smtClean="0">
                  <a:ea typeface="Times New Roman"/>
                </a:endParaRPr>
              </a:p>
              <a:p>
                <a:pPr lvl="0">
                  <a:spcAft>
                    <a:spcPts val="0"/>
                  </a:spcAft>
                  <a:buSzPts val="1200"/>
                </a:pPr>
                <a:r>
                  <a:rPr lang="ru-RU" dirty="0" smtClean="0">
                    <a:ea typeface="Times New Roman"/>
                  </a:rPr>
                  <a:t>использовали </a:t>
                </a:r>
                <a:r>
                  <a:rPr lang="ru-RU" dirty="0">
                    <a:ea typeface="Times New Roman"/>
                  </a:rPr>
                  <a:t>для установки кибитки? </a:t>
                </a:r>
              </a:p>
              <a:p>
                <a:pPr marL="498475">
                  <a:spcAft>
                    <a:spcPts val="0"/>
                  </a:spcAft>
                </a:pPr>
                <a:r>
                  <a:rPr lang="ru-RU" dirty="0">
                    <a:ea typeface="Times New Roman"/>
                  </a:rPr>
                  <a:t> </a:t>
                </a:r>
                <a:endParaRPr lang="ru-RU" sz="1600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898" y="548680"/>
                <a:ext cx="8064896" cy="2466573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680" t="-123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522" y="404664"/>
            <a:ext cx="2448272" cy="248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97056" y="3008884"/>
            <a:ext cx="8424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11. Выполните деление. Впишите в таблицу буквы, соответствующие найденным</a:t>
            </a:r>
          </a:p>
          <a:p>
            <a:r>
              <a:rPr lang="ru-RU" dirty="0"/>
              <a:t> </a:t>
            </a:r>
            <a:r>
              <a:rPr lang="ru-RU" dirty="0" smtClean="0"/>
              <a:t>    ответам.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7180" y="3655215"/>
            <a:ext cx="1800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А   5,4:0,9=  </a:t>
            </a:r>
          </a:p>
          <a:p>
            <a:r>
              <a:rPr lang="ru-RU" dirty="0"/>
              <a:t>Ш  126:5= </a:t>
            </a:r>
          </a:p>
          <a:p>
            <a:r>
              <a:rPr lang="ru-RU" dirty="0"/>
              <a:t>Г    0,84:0,3=                                                        </a:t>
            </a:r>
            <a:r>
              <a:rPr lang="ru-RU" dirty="0" smtClean="0"/>
              <a:t>    </a:t>
            </a:r>
            <a:endParaRPr lang="ru-RU" dirty="0"/>
          </a:p>
          <a:p>
            <a:r>
              <a:rPr lang="ru-RU" dirty="0"/>
              <a:t>И   672:2,1= </a:t>
            </a:r>
          </a:p>
          <a:p>
            <a:r>
              <a:rPr lang="ru-RU" dirty="0"/>
              <a:t>В   1,08:0,8=  </a:t>
            </a:r>
          </a:p>
          <a:p>
            <a:r>
              <a:rPr lang="ru-RU" dirty="0"/>
              <a:t>Р   42,3:9=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24064" y="3666638"/>
            <a:ext cx="194421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У   36,63:9= </a:t>
            </a:r>
          </a:p>
          <a:p>
            <a:r>
              <a:rPr lang="ru-RU" dirty="0"/>
              <a:t>О  182,25:13,5= </a:t>
            </a:r>
          </a:p>
          <a:p>
            <a:r>
              <a:rPr lang="ru-RU" dirty="0"/>
              <a:t>Е   0,18:0,03= </a:t>
            </a:r>
          </a:p>
          <a:p>
            <a:r>
              <a:rPr lang="ru-RU" dirty="0"/>
              <a:t>С   6,3:2,5= </a:t>
            </a:r>
          </a:p>
          <a:p>
            <a:r>
              <a:rPr lang="ru-RU" dirty="0"/>
              <a:t>Ч   0,32:0,1=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84" y="3571876"/>
            <a:ext cx="1224136" cy="1692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3756036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9072" y="593729"/>
            <a:ext cx="80313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 startAt="12"/>
            </a:pPr>
            <a:r>
              <a:rPr lang="ru-RU" dirty="0" smtClean="0"/>
              <a:t>Выполните </a:t>
            </a:r>
            <a:r>
              <a:rPr lang="ru-RU" dirty="0"/>
              <a:t>вычисления и выясните </a:t>
            </a:r>
            <a:r>
              <a:rPr lang="ru-RU" dirty="0" smtClean="0"/>
              <a:t>даты  событий</a:t>
            </a:r>
            <a:r>
              <a:rPr lang="ru-RU" dirty="0"/>
              <a:t>, связанных с </a:t>
            </a:r>
            <a:r>
              <a:rPr lang="ru-RU" dirty="0" smtClean="0"/>
              <a:t>историей </a:t>
            </a:r>
          </a:p>
          <a:p>
            <a:r>
              <a:rPr lang="ru-RU" dirty="0"/>
              <a:t> </a:t>
            </a:r>
            <a:r>
              <a:rPr lang="ru-RU" dirty="0" smtClean="0"/>
              <a:t>     республики</a:t>
            </a:r>
            <a:r>
              <a:rPr lang="ru-RU" dirty="0"/>
              <a:t>: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36390825"/>
                  </p:ext>
                </p:extLst>
              </p:nvPr>
            </p:nvGraphicFramePr>
            <p:xfrm>
              <a:off x="457850" y="1412776"/>
              <a:ext cx="2870835" cy="2167763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699135"/>
                    <a:gridCol w="723900"/>
                    <a:gridCol w="723900"/>
                    <a:gridCol w="723900"/>
                  </a:tblGrid>
                  <a:tr h="440055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 dirty="0">
                              <a:solidFill>
                                <a:srgbClr val="1F497D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1609</a:t>
                          </a:r>
                          <a:endParaRPr lang="ru-RU" sz="11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9</m:t>
                                    </m:r>
                                  </m:den>
                                </m:f>
                                <m:r>
                                  <a:rPr lang="ru-RU" sz="12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∗1</m:t>
                                </m:r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4</m:t>
                                    </m:r>
                                  </m:num>
                                  <m:den>
                                    <m: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solidFill>
                                <a:srgbClr val="1F497D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1935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7</m:t>
                                    </m:r>
                                  </m:den>
                                </m:f>
                                <m:r>
                                  <a:rPr lang="ru-RU" sz="1200" b="1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:</m:t>
                                </m:r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445135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solidFill>
                                <a:srgbClr val="1F497D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1648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ru-RU" sz="12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5,5∗</m:t>
                                </m:r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4</m:t>
                                    </m:r>
                                  </m:num>
                                  <m:den>
                                    <m: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11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 dirty="0">
                              <a:solidFill>
                                <a:srgbClr val="1F497D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1943</a:t>
                          </a:r>
                          <a:endParaRPr lang="ru-RU" sz="11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8</m:t>
                                    </m:r>
                                  </m:num>
                                  <m:den>
                                    <m: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9</m:t>
                                    </m:r>
                                  </m:den>
                                </m:f>
                                <m:r>
                                  <a:rPr lang="ru-RU" sz="12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:4</m:t>
                                </m:r>
                              </m:oMath>
                            </m:oMathPara>
                          </a14:m>
                          <a:endParaRPr lang="ru-RU" sz="11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467995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solidFill>
                                <a:srgbClr val="1F497D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1814-1820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ru-RU" sz="12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4</m:t>
                                </m:r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5</m:t>
                                    </m:r>
                                  </m:den>
                                </m:f>
                                <m:r>
                                  <a:rPr lang="ru-RU" sz="12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∗2,5</m:t>
                                </m:r>
                              </m:oMath>
                            </m:oMathPara>
                          </a14:m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solidFill>
                                <a:srgbClr val="1F497D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1992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ru-RU" sz="12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15:</m:t>
                                </m:r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10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3401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solidFill>
                                <a:srgbClr val="1F497D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1910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ru-RU" sz="12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27∗2</m:t>
                                </m:r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4</m:t>
                                    </m:r>
                                  </m:num>
                                  <m:den>
                                    <m: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9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solidFill>
                                <a:srgbClr val="1F497D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1994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ru-RU" sz="12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6</m:t>
                                </m:r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4</m:t>
                                    </m:r>
                                  </m:den>
                                </m:f>
                                <m:r>
                                  <a:rPr lang="ru-RU" sz="12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:4</m:t>
                                </m:r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9751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solidFill>
                                <a:srgbClr val="1F497D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1920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d>
                                <m:dPr>
                                  <m:ctrlPr>
                                    <a:rPr lang="ru-RU" sz="1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dPr>
                                <m:e>
                                  <m:r>
                                    <a:rPr lang="ru-RU" sz="1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</m:t>
                                  </m:r>
                                  <m:f>
                                    <m:fPr>
                                      <m:ctrlPr>
                                        <a:rPr lang="ru-RU" sz="1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ru-RU" sz="1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2</m:t>
                                      </m:r>
                                    </m:num>
                                    <m:den>
                                      <m:r>
                                        <a:rPr lang="ru-RU" sz="1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3</m:t>
                                      </m:r>
                                    </m:den>
                                  </m:f>
                                </m:e>
                              </m:d>
                            </m:oMath>
                          </a14:m>
                          <a:r>
                            <a:rPr lang="ru-RU" sz="160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²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solidFill>
                                <a:srgbClr val="1F497D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1998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ru-RU" sz="12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2,4:3</m:t>
                                </m:r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ru-RU" sz="12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1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a14="http://schemas.microsoft.com/office/drawing/2010/main" xmlns="" xmlns:p14="http://schemas.microsoft.com/office/powerpoint/2010/main" val="2636390825"/>
                  </p:ext>
                </p:extLst>
              </p:nvPr>
            </p:nvGraphicFramePr>
            <p:xfrm>
              <a:off x="457850" y="1412776"/>
              <a:ext cx="2870835" cy="2167763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699135"/>
                    <a:gridCol w="723900"/>
                    <a:gridCol w="723900"/>
                    <a:gridCol w="723900"/>
                  </a:tblGrid>
                  <a:tr h="440055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 dirty="0">
                              <a:solidFill>
                                <a:srgbClr val="1F497D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1609</a:t>
                          </a:r>
                          <a:endParaRPr lang="ru-RU" sz="11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97458" t="-9722" r="-202542" b="-4069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solidFill>
                                <a:srgbClr val="1F497D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1935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95798" t="-9722" r="-840" b="-406944"/>
                          </a:stretch>
                        </a:blipFill>
                      </a:tcPr>
                    </a:tc>
                  </a:tr>
                  <a:tr h="445135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solidFill>
                                <a:srgbClr val="1F497D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1648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97458" t="-108219" r="-202542" b="-3013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 dirty="0">
                              <a:solidFill>
                                <a:srgbClr val="1F497D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1943</a:t>
                          </a:r>
                          <a:endParaRPr lang="ru-RU" sz="11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95798" t="-108219" r="-840" b="-301370"/>
                          </a:stretch>
                        </a:blipFill>
                      </a:tcPr>
                    </a:tc>
                  </a:tr>
                  <a:tr h="490728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solidFill>
                                <a:srgbClr val="1F497D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1814-1820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97458" t="-190000" r="-202542" b="-17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solidFill>
                                <a:srgbClr val="1F497D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1992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95798" t="-190000" r="-840" b="-175000"/>
                          </a:stretch>
                        </a:blipFill>
                      </a:tcPr>
                    </a:tc>
                  </a:tr>
                  <a:tr h="394335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solidFill>
                                <a:srgbClr val="1F497D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1910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97458" t="-356923" r="-202542" b="-11538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solidFill>
                                <a:srgbClr val="1F497D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1994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95798" t="-356923" r="-840" b="-115385"/>
                          </a:stretch>
                        </a:blipFill>
                      </a:tcPr>
                    </a:tc>
                  </a:tr>
                  <a:tr h="39751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solidFill>
                                <a:srgbClr val="1F497D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1920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97458" t="-456923" r="-202542" b="-1538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solidFill>
                                <a:srgbClr val="1F497D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1998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95798" t="-456923" r="-840" b="-15385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098800" y="15446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graphicFrame>
            <p:nvGraphicFramePr>
              <p:cNvPr id="5" name="Таблица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20859857"/>
                  </p:ext>
                </p:extLst>
              </p:nvPr>
            </p:nvGraphicFramePr>
            <p:xfrm>
              <a:off x="3419872" y="2070967"/>
              <a:ext cx="5572977" cy="396002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459822"/>
                    <a:gridCol w="459822"/>
                    <a:gridCol w="4653333"/>
                  </a:tblGrid>
                  <a:tr h="360002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ru-RU" sz="1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9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Для проведения 33-й Всемирной шахматной олимпиады в Элисте  построен Сити-</a:t>
                          </a:r>
                          <a:r>
                            <a:rPr lang="ru-RU" sz="1000" dirty="0" err="1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Чесс</a:t>
                          </a:r>
                          <a:r>
                            <a:rPr lang="ru-RU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9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6000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50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ts val="24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В феврале Калмыцкая ССР преобразована в Республику Калмыкия.</a:t>
                          </a:r>
                          <a:endParaRPr lang="ru-RU" sz="9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4000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1,5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ts val="1605"/>
                            </a:lnSpc>
                            <a:spcBef>
                              <a:spcPts val="480"/>
                            </a:spcBef>
                            <a:spcAft>
                              <a:spcPts val="600"/>
                            </a:spcAft>
                          </a:pPr>
                          <a:r>
                            <a:rPr lang="ru-RU" sz="90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  <a:ea typeface="Times New Roman"/>
                            </a:rPr>
                            <a:t>Принято «Степное Уложение (Конституция) Республики Калмыкия», названное так в память «конституции» Джунгарского ханства.</a:t>
                          </a:r>
                          <a:endParaRPr lang="ru-RU" sz="900">
                            <a:effectLst/>
                            <a:latin typeface="Calibri"/>
                            <a:ea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6000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2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Создание Зая-Пандитой нового ойратского алфавита «Тодо бичиг» - «Ясное письмо»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6000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10,5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Строительство Хошеутовского хурула в память в память об участии калмыков в Отечественной войне 1812 года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6000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ru-RU" sz="1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20 августа этого года считается официальной датой вхождения калмыцкого народа в состав России 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6000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66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Издан героический эпос «</a:t>
                          </a:r>
                          <a:r>
                            <a:rPr lang="ru-RU" sz="1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Джангар</a:t>
                          </a:r>
                          <a:r>
                            <a:rPr lang="ru-RU" sz="1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», записанный у знаменитого </a:t>
                          </a:r>
                          <a:r>
                            <a:rPr lang="ru-RU" sz="1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джангарчи</a:t>
                          </a:r>
                          <a:r>
                            <a:rPr lang="ru-RU" sz="1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ru-RU" sz="1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ЭЭлян</a:t>
                          </a:r>
                          <a:r>
                            <a:rPr lang="ru-RU" sz="1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ru-RU" sz="1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Овла</a:t>
                          </a:r>
                          <a:r>
                            <a:rPr lang="ru-RU" sz="1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9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4000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ru-RU" sz="1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9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Калмыцкий народ подвергся насильственной высылке в Сибирь и на Восток СССР, а Калмыцкая АССР упразднена, в места выселения депортировано около 97-98 тысяч калмыков, из них в ссылке умерло более 40 тысяч человек.                           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6000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ru-RU" sz="1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  <m:f>
                                  <m:fPr>
                                    <m:ctrlPr>
                                      <a:rPr lang="ru-RU" sz="1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7</m:t>
                                    </m:r>
                                  </m:num>
                                  <m:den>
                                    <m:r>
                                      <a:rPr lang="ru-RU" sz="1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9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4 ноября этого года декретом ВЦИК и СНК в составе РСФСР создана Калмыцкая автономная область.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6000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5</m:t>
                                    </m:r>
                                  </m:num>
                                  <m:den>
                                    <m:r>
                                      <a:rPr lang="ru-RU" sz="1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26 октября Калмыцкая автономная область преобразована в Автономную Советскую Социалистическую Республику</a:t>
                          </a:r>
                          <a:endParaRPr lang="ru-RU" sz="9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5" name="Таблица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a14="http://schemas.microsoft.com/office/drawing/2010/main" xmlns="" xmlns:p14="http://schemas.microsoft.com/office/powerpoint/2010/main" val="1320859857"/>
                  </p:ext>
                </p:extLst>
              </p:nvPr>
            </p:nvGraphicFramePr>
            <p:xfrm>
              <a:off x="3419872" y="2070967"/>
              <a:ext cx="5572977" cy="396002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459822"/>
                    <a:gridCol w="459822"/>
                    <a:gridCol w="4653333"/>
                  </a:tblGrid>
                  <a:tr h="360002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t="-8475" r="-1120000" b="-101525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Для проведения 33-й Всемирной шахматной олимпиады в Элисте  построен Сити-</a:t>
                          </a:r>
                          <a:r>
                            <a:rPr lang="ru-RU" sz="1000" dirty="0" err="1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Чесс</a:t>
                          </a:r>
                          <a:r>
                            <a:rPr lang="ru-RU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9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6000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50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ts val="24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В феврале Калмыцкая ССР преобразована в Республику Калмыкия.</a:t>
                          </a:r>
                          <a:endParaRPr lang="ru-RU" sz="9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4000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1,5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ts val="1605"/>
                            </a:lnSpc>
                            <a:spcBef>
                              <a:spcPts val="480"/>
                            </a:spcBef>
                            <a:spcAft>
                              <a:spcPts val="600"/>
                            </a:spcAft>
                          </a:pPr>
                          <a:r>
                            <a:rPr lang="ru-RU" sz="90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  <a:ea typeface="Times New Roman"/>
                            </a:rPr>
                            <a:t>Принято «Степное Уложение (Конституция) Республики Калмыкия», названное так в память «конституции» Джунгарского ханства.</a:t>
                          </a:r>
                          <a:endParaRPr lang="ru-RU" sz="900">
                            <a:effectLst/>
                            <a:latin typeface="Calibri"/>
                            <a:ea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6000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2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Создание Зая-Пандитой нового ойратского алфавита «Тодо бичиг» - «Ясное письмо»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6000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10,5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Строительство Хошеутовского хурула в память в память об участии калмыков в Отечественной войне 1812 года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60002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t="-559322" r="-1120000" b="-46440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20 августа этого года считается официальной датой вхождения калмыцкого народа в состав России 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6000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66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Издан героический эпос «</a:t>
                          </a:r>
                          <a:r>
                            <a:rPr lang="ru-RU" sz="1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Джангар</a:t>
                          </a:r>
                          <a:r>
                            <a:rPr lang="ru-RU" sz="1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», записанный у знаменитого </a:t>
                          </a:r>
                          <a:r>
                            <a:rPr lang="ru-RU" sz="1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джангарчиЭЭлянОвла</a:t>
                          </a:r>
                          <a:r>
                            <a:rPr lang="ru-RU" sz="1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9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40002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t="-509091" r="-1120000" b="-1443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Калмыцкий народ подвергся насильственной высылке в Сибирь и на Восток СССР, а Калмыцкая АССР упразднена, в места выселения депортировано около 97-98 тысяч калмыков, из них в ссылке умерло более 40 тысяч человек.                           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60002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t="-908475" r="-1120000" b="-11525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4 ноября этого года декретом ВЦИК и СНК в составе РСФСР создана Калмыцкая автономная область.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60002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t="-1008475" r="-1120000" b="-1525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26 октября Калмыцкая автономная область преобразована в Автономную Советскую Социалистическую Республику</a:t>
                          </a:r>
                          <a:endParaRPr lang="ru-RU" sz="9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7602" marR="57602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="" xmlns:p14="http://schemas.microsoft.com/office/powerpoint/2010/main" val="6681218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620688"/>
            <a:ext cx="806489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Проценты. Пропорции</a:t>
            </a:r>
            <a:r>
              <a:rPr lang="ru-RU" dirty="0" smtClean="0"/>
              <a:t>.</a:t>
            </a:r>
          </a:p>
          <a:p>
            <a:pPr algn="ctr"/>
            <a:endParaRPr lang="ru-RU" dirty="0"/>
          </a:p>
          <a:p>
            <a:r>
              <a:rPr lang="ru-RU" dirty="0"/>
              <a:t>13</a:t>
            </a:r>
            <a:r>
              <a:rPr lang="ru-RU" dirty="0" smtClean="0"/>
              <a:t>. Численность </a:t>
            </a:r>
            <a:r>
              <a:rPr lang="ru-RU" dirty="0"/>
              <a:t>постоянного населения республики в 2002 году составила 292,4 тыс. чел., или 0,2% от общего населения Российской Федерации. Сколько чел. проживало на территории России в 2002 г.?</a:t>
            </a:r>
          </a:p>
          <a:p>
            <a:r>
              <a:rPr lang="ru-RU" dirty="0"/>
              <a:t>14</a:t>
            </a:r>
            <a:r>
              <a:rPr lang="ru-RU" dirty="0" smtClean="0"/>
              <a:t>. Население </a:t>
            </a:r>
            <a:r>
              <a:rPr lang="ru-RU" dirty="0"/>
              <a:t>Республики Калмыкия на 1 января 2012 г. составило 286689 чел., в том числе в </a:t>
            </a:r>
            <a:r>
              <a:rPr lang="ru-RU" dirty="0" err="1"/>
              <a:t>Сарпинском</a:t>
            </a:r>
            <a:r>
              <a:rPr lang="ru-RU" dirty="0"/>
              <a:t> районе проживает 13409 чел. Сколько процентов это составляет? Ответ округлите до десятых.</a:t>
            </a:r>
          </a:p>
          <a:p>
            <a:r>
              <a:rPr lang="ru-RU" dirty="0"/>
              <a:t>15</a:t>
            </a:r>
            <a:r>
              <a:rPr lang="ru-RU" dirty="0" smtClean="0"/>
              <a:t>. Согласно </a:t>
            </a:r>
            <a:r>
              <a:rPr lang="ru-RU" dirty="0"/>
              <a:t>переписи 2010 года, 57,4 % населения республики составили калмыки, 30,2 % - русские, а также: даргинцы (2,7 %), казахи (1,7 %), турки-</a:t>
            </a:r>
            <a:r>
              <a:rPr lang="ru-RU" dirty="0" err="1"/>
              <a:t>месхетинцы</a:t>
            </a:r>
            <a:r>
              <a:rPr lang="ru-RU" dirty="0"/>
              <a:t> (1,3 %), чеченцы (1,2 %), аварцы (0,8 %), украинцы и корейцы (по 0,5 %), немцы (0,4 %). Ещё 3,3 % населения указали другие национальности. Сколько человек каждой национальности проживает на территории республики, если в 2010 году численность населения Калмыкии составляла 290000 чел.?</a:t>
            </a:r>
          </a:p>
        </p:txBody>
      </p:sp>
    </p:spTree>
    <p:extLst>
      <p:ext uri="{BB962C8B-B14F-4D97-AF65-F5344CB8AC3E}">
        <p14:creationId xmlns="" xmlns:p14="http://schemas.microsoft.com/office/powerpoint/2010/main" val="31969846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764704"/>
            <a:ext cx="813690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16</a:t>
            </a:r>
            <a:r>
              <a:rPr lang="ru-RU" dirty="0" smtClean="0"/>
              <a:t>. На </a:t>
            </a:r>
            <a:r>
              <a:rPr lang="ru-RU" dirty="0"/>
              <a:t>призыв Родины «Все для фронта, все для победы!» жители Калмыкии проявили невиданный патриотизм на фронте и в тылу. За 4 месяца строительства стратегической железной дороги Кизляр-Астрахань было возведено земляное полотно протяженностью 280 км., что составляет 80,5% всей дороги. Найдите длину всей дороги.</a:t>
            </a:r>
          </a:p>
          <a:p>
            <a:r>
              <a:rPr lang="ru-RU" dirty="0"/>
              <a:t>17</a:t>
            </a:r>
            <a:r>
              <a:rPr lang="ru-RU" dirty="0" smtClean="0"/>
              <a:t>. Во </a:t>
            </a:r>
            <a:r>
              <a:rPr lang="ru-RU" dirty="0"/>
              <a:t>время оккупации фашисты закрыли и разрушили много школ. По народнохозяйственному плану республики в 1943 г. предусматривалось довести число школ до 182. Фактически было открыто 258 школ. На сколько процентов республика перевыполнила план?</a:t>
            </a:r>
          </a:p>
          <a:p>
            <a:r>
              <a:rPr lang="ru-RU" dirty="0"/>
              <a:t>18</a:t>
            </a:r>
            <a:r>
              <a:rPr lang="ru-RU" dirty="0" smtClean="0"/>
              <a:t>. Более </a:t>
            </a:r>
            <a:r>
              <a:rPr lang="ru-RU" dirty="0"/>
              <a:t>700 девушек из Калмыкии боролись с немецкими захватчиками. Это примерно составляет 0,014% от числа участников нашей республики в Великой Отечественной войне. Сколько человек из Калмыкии участвовало в войне?</a:t>
            </a:r>
          </a:p>
          <a:p>
            <a:r>
              <a:rPr lang="ru-RU" dirty="0"/>
              <a:t>19</a:t>
            </a:r>
            <a:r>
              <a:rPr lang="ru-RU" dirty="0" smtClean="0"/>
              <a:t>. В </a:t>
            </a:r>
            <a:r>
              <a:rPr lang="ru-RU" dirty="0"/>
              <a:t>дело Победы внес вклад и наш поселок. До войны на территории </a:t>
            </a:r>
            <a:r>
              <a:rPr lang="ru-RU" dirty="0" err="1"/>
              <a:t>п.Багмалан</a:t>
            </a:r>
            <a:r>
              <a:rPr lang="ru-RU" dirty="0"/>
              <a:t> проживало около 250 человек. На войну ушло 10,8% населения нашего поселка. Сколько человек ушли на фронт из </a:t>
            </a:r>
            <a:r>
              <a:rPr lang="ru-RU" dirty="0" err="1"/>
              <a:t>п.Багмалан</a:t>
            </a:r>
            <a:r>
              <a:rPr lang="ru-RU" dirty="0"/>
              <a:t>? .</a:t>
            </a:r>
          </a:p>
          <a:p>
            <a:r>
              <a:rPr lang="ru-RU" dirty="0"/>
              <a:t>20</a:t>
            </a:r>
            <a:r>
              <a:rPr lang="ru-RU" dirty="0" smtClean="0"/>
              <a:t>. Сайгак </a:t>
            </a:r>
            <a:r>
              <a:rPr lang="ru-RU" dirty="0"/>
              <a:t>является очень хорошим бегуном. За 10 минут он преодолевает расстояние в 13 км.   Определите скорость сайгака в км/ч.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1569424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32656"/>
            <a:ext cx="828092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Чтение таблиц и диаграмм</a:t>
            </a:r>
          </a:p>
          <a:p>
            <a:endParaRPr lang="ru-RU" dirty="0"/>
          </a:p>
          <a:p>
            <a:r>
              <a:rPr lang="ru-RU" dirty="0"/>
              <a:t>21</a:t>
            </a:r>
            <a:r>
              <a:rPr lang="ru-RU" dirty="0" smtClean="0"/>
              <a:t>. Во </a:t>
            </a:r>
            <a:r>
              <a:rPr lang="ru-RU" dirty="0"/>
              <a:t>второй половине 19 в. в связи с переходом к земледелию у калмыков увеличивается число постоянных построек. Используя данные таблицы 1,  ответьте на следующие вопросы: а) на сколько больше было деревянных домов в 1891 г., чем в 1875, 1886 гг. ; б) на сколько   меньше было глинобитных домов в 1875 и 1886 гг. вместе чем в 1891 г.; в) во сколько раз больше было мазанок в 1891 г. чем в 1875 г.  ; г) сколько гражданских строений было в 1875, 1886, 1891 гг.; д) сколько всего строений было в каждом из указанных годов; е) на сколько увеличилось количество домов из земляного кирпича с 1875 по 1891 г.?</a:t>
            </a:r>
          </a:p>
          <a:p>
            <a:r>
              <a:rPr lang="ru-RU" dirty="0"/>
              <a:t>                                                                                                                </a:t>
            </a:r>
            <a:r>
              <a:rPr lang="ru-RU" dirty="0" smtClean="0"/>
              <a:t>     </a:t>
            </a:r>
            <a:r>
              <a:rPr lang="ru-RU" sz="1400" i="1" dirty="0"/>
              <a:t>таблица </a:t>
            </a:r>
            <a:r>
              <a:rPr lang="ru-RU" sz="1400" i="1" dirty="0" smtClean="0"/>
              <a:t>1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65910463"/>
              </p:ext>
            </p:extLst>
          </p:nvPr>
        </p:nvGraphicFramePr>
        <p:xfrm>
          <a:off x="971600" y="3456666"/>
          <a:ext cx="6733539" cy="2734056"/>
        </p:xfrm>
        <a:graphic>
          <a:graphicData uri="http://schemas.openxmlformats.org/drawingml/2006/table">
            <a:tbl>
              <a:tblPr firstRow="1" firstCol="1" bandRow="1"/>
              <a:tblGrid>
                <a:gridCol w="338994"/>
                <a:gridCol w="2161563"/>
                <a:gridCol w="1373751"/>
                <a:gridCol w="1441042"/>
                <a:gridCol w="1418189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Название постройки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1875 г.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1886 г.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1891 г.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Каменные дома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Деревянные дома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451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665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841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Глинобитные дома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155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432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Из земляного кирпича дома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160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279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Мазанки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272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1001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1356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Мельницы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Лавки и амбары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2576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3211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Итого гражданских строений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Монастырские строения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а)  Каменные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б) Деревянные и глинобитные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133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133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116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Всего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solidFill>
                            <a:srgbClr val="242C2D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0564657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620688"/>
            <a:ext cx="856895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Единицы измерения. Площадь.</a:t>
            </a:r>
          </a:p>
          <a:p>
            <a:r>
              <a:rPr lang="ru-RU" dirty="0"/>
              <a:t>24</a:t>
            </a:r>
            <a:r>
              <a:rPr lang="ru-RU" dirty="0" smtClean="0"/>
              <a:t>.  </a:t>
            </a:r>
            <a:r>
              <a:rPr lang="ru-RU" dirty="0"/>
              <a:t>Заполните пропуски: </a:t>
            </a:r>
          </a:p>
          <a:p>
            <a:r>
              <a:rPr lang="ru-RU" dirty="0"/>
              <a:t>Наиболее значимый объект на землях особо охраняемых территорий республики – биосферный заповедник «Черные земли», общей площадью</a:t>
            </a:r>
          </a:p>
          <a:p>
            <a:r>
              <a:rPr lang="ru-RU" dirty="0"/>
              <a:t> __________м² = ________а = 121200 га = ________км². </a:t>
            </a:r>
          </a:p>
          <a:p>
            <a:r>
              <a:rPr lang="ru-RU" dirty="0"/>
              <a:t>Кроме заповедника, на территории Калмыкии действуют 14 заказников. Наиболее крупные заказники федерального значения – </a:t>
            </a:r>
            <a:r>
              <a:rPr lang="ru-RU" dirty="0" err="1"/>
              <a:t>Сарпинский</a:t>
            </a:r>
            <a:r>
              <a:rPr lang="ru-RU" dirty="0"/>
              <a:t>, площадь которого</a:t>
            </a:r>
          </a:p>
          <a:p>
            <a:r>
              <a:rPr lang="ru-RU" dirty="0"/>
              <a:t>1955000000м² = __________а = ________ га= _______км², </a:t>
            </a:r>
          </a:p>
          <a:p>
            <a:r>
              <a:rPr lang="ru-RU" dirty="0" err="1"/>
              <a:t>Харбинский</a:t>
            </a:r>
            <a:r>
              <a:rPr lang="ru-RU" dirty="0"/>
              <a:t>  площадью __________м² = 16390000а = ________ га= _______км²</a:t>
            </a:r>
          </a:p>
          <a:p>
            <a:r>
              <a:rPr lang="ru-RU" dirty="0"/>
              <a:t> и </a:t>
            </a:r>
            <a:r>
              <a:rPr lang="ru-RU" dirty="0" err="1"/>
              <a:t>Меклетинский</a:t>
            </a:r>
            <a:r>
              <a:rPr lang="ru-RU" dirty="0"/>
              <a:t>   __________м² =_________а = ________га =________1025км² </a:t>
            </a:r>
          </a:p>
          <a:p>
            <a:r>
              <a:rPr lang="ru-RU" dirty="0"/>
              <a:t>Они  главным образом сориентированы на охрану сайгаков.</a:t>
            </a:r>
          </a:p>
          <a:p>
            <a:r>
              <a:rPr lang="ru-RU" dirty="0"/>
              <a:t>На базе охотничьих промысловых участков организованы три зоологических заказника: «Южный» - на площади  _________м² = </a:t>
            </a:r>
            <a:r>
              <a:rPr lang="ru-RU" dirty="0" smtClean="0"/>
              <a:t>_______а </a:t>
            </a:r>
            <a:r>
              <a:rPr lang="ru-RU" dirty="0"/>
              <a:t>= 91200 га= ______км²</a:t>
            </a:r>
          </a:p>
          <a:p>
            <a:r>
              <a:rPr lang="ru-RU" dirty="0"/>
              <a:t> и «Зунда» – на площади ________м² = _______а =_______га = 384 км² </a:t>
            </a:r>
            <a:r>
              <a:rPr lang="ru-RU" dirty="0" smtClean="0"/>
              <a:t>                        </a:t>
            </a:r>
            <a:r>
              <a:rPr lang="ru-RU" dirty="0"/>
              <a:t>в </a:t>
            </a:r>
            <a:r>
              <a:rPr lang="ru-RU" dirty="0" err="1"/>
              <a:t>Ики-Бурульском</a:t>
            </a:r>
            <a:r>
              <a:rPr lang="ru-RU" dirty="0"/>
              <a:t> районе и «</a:t>
            </a:r>
            <a:r>
              <a:rPr lang="ru-RU" dirty="0" err="1"/>
              <a:t>Манычский</a:t>
            </a:r>
            <a:r>
              <a:rPr lang="ru-RU" dirty="0"/>
              <a:t>» на площади </a:t>
            </a:r>
            <a:r>
              <a:rPr lang="ru-RU" dirty="0" smtClean="0"/>
              <a:t>                                </a:t>
            </a:r>
            <a:r>
              <a:rPr lang="ru-RU" dirty="0"/>
              <a:t>136000000м² = ________а = ______ га=_______км²     в </a:t>
            </a:r>
            <a:r>
              <a:rPr lang="ru-RU" dirty="0" err="1"/>
              <a:t>Приютненском</a:t>
            </a:r>
            <a:r>
              <a:rPr lang="ru-RU" dirty="0"/>
              <a:t> районе.</a:t>
            </a:r>
          </a:p>
          <a:p>
            <a:r>
              <a:rPr lang="ru-RU" dirty="0"/>
              <a:t> В Целинном районе республики располагается национальный природный парк «</a:t>
            </a:r>
            <a:r>
              <a:rPr lang="ru-RU" dirty="0" err="1"/>
              <a:t>Бамб-Цецг</a:t>
            </a:r>
            <a:r>
              <a:rPr lang="ru-RU" dirty="0"/>
              <a:t>» площадью _________м² = 52920000 а = ________га = _____км².</a:t>
            </a:r>
          </a:p>
        </p:txBody>
      </p:sp>
    </p:spTree>
    <p:extLst>
      <p:ext uri="{BB962C8B-B14F-4D97-AF65-F5344CB8AC3E}">
        <p14:creationId xmlns="" xmlns:p14="http://schemas.microsoft.com/office/powerpoint/2010/main" val="18322465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04664"/>
            <a:ext cx="820891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25</a:t>
            </a:r>
            <a:r>
              <a:rPr lang="ru-RU" dirty="0" smtClean="0"/>
              <a:t>. На </a:t>
            </a:r>
            <a:r>
              <a:rPr lang="ru-RU" dirty="0"/>
              <a:t>карте </a:t>
            </a:r>
            <a:r>
              <a:rPr lang="ru-RU" dirty="0" err="1"/>
              <a:t>Сарпинского</a:t>
            </a:r>
            <a:r>
              <a:rPr lang="ru-RU" dirty="0"/>
              <a:t> района отметьте точки, соответствующие населенным пунктам: А – </a:t>
            </a:r>
            <a:r>
              <a:rPr lang="ru-RU" dirty="0" err="1"/>
              <a:t>Аршань-Зельмень</a:t>
            </a:r>
            <a:r>
              <a:rPr lang="ru-RU" dirty="0"/>
              <a:t>, В – Садовое, С – </a:t>
            </a:r>
            <a:r>
              <a:rPr lang="ru-RU" dirty="0" err="1"/>
              <a:t>Кануково</a:t>
            </a:r>
            <a:r>
              <a:rPr lang="ru-RU" dirty="0"/>
              <a:t>, D – </a:t>
            </a:r>
            <a:r>
              <a:rPr lang="ru-RU" dirty="0" err="1"/>
              <a:t>Шарнут</a:t>
            </a:r>
            <a:r>
              <a:rPr lang="ru-RU" dirty="0"/>
              <a:t>, Е – Новый. Постройте ломаную, соединив отмеченные точки. Измерьте длину каждого отрезка в сантиметрах. АВ= ___см, ВС=___см, СD=___см, DE=___см. Найдите длину всей ломаной. Выразите ответ в дециметрах.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2631" y="1988840"/>
            <a:ext cx="5138737" cy="413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1281289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566678"/>
            <a:ext cx="82809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26</a:t>
            </a:r>
            <a:r>
              <a:rPr lang="ru-RU" dirty="0" smtClean="0"/>
              <a:t>. Остов </a:t>
            </a:r>
            <a:r>
              <a:rPr lang="ru-RU" dirty="0"/>
              <a:t>кибитки состоит из следующих частей: 6-8 решеток, дверь с двумя створками, 70-80 шестов и круглый дымоход. Дымоход — деревянный круг (обод) диаметром  </a:t>
            </a:r>
            <a:r>
              <a:rPr lang="ru-RU" dirty="0" smtClean="0"/>
              <a:t>примерно </a:t>
            </a:r>
            <a:r>
              <a:rPr lang="ru-RU" dirty="0"/>
              <a:t>1,5 м, сверху — четыре полукруглых  деревянных дуги, скрепленных крест- </a:t>
            </a:r>
            <a:r>
              <a:rPr lang="ru-RU" dirty="0" smtClean="0"/>
              <a:t>накрест </a:t>
            </a:r>
            <a:r>
              <a:rPr lang="ru-RU" dirty="0"/>
              <a:t>и  упирающихся концами в круг. Найдите площадь деревянного круга и длину </a:t>
            </a:r>
            <a:r>
              <a:rPr lang="ru-RU" dirty="0" smtClean="0"/>
              <a:t>окружности</a:t>
            </a:r>
            <a:r>
              <a:rPr lang="ru-RU" dirty="0"/>
              <a:t>,   ограничивающего дымоход.</a:t>
            </a:r>
          </a:p>
        </p:txBody>
      </p:sp>
    </p:spTree>
    <p:extLst>
      <p:ext uri="{BB962C8B-B14F-4D97-AF65-F5344CB8AC3E}">
        <p14:creationId xmlns="" xmlns:p14="http://schemas.microsoft.com/office/powerpoint/2010/main" val="39454688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75</TotalTime>
  <Words>1356</Words>
  <Application>Microsoft Office PowerPoint</Application>
  <PresentationFormat>Экран (4:3)</PresentationFormat>
  <Paragraphs>177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NewsPrint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copm31</dc:creator>
  <cp:lastModifiedBy>user</cp:lastModifiedBy>
  <cp:revision>12</cp:revision>
  <dcterms:created xsi:type="dcterms:W3CDTF">2013-03-23T07:47:02Z</dcterms:created>
  <dcterms:modified xsi:type="dcterms:W3CDTF">2019-10-21T19:32:57Z</dcterms:modified>
</cp:coreProperties>
</file>