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0"/>
  </p:notesMasterIdLst>
  <p:sldIdLst>
    <p:sldId id="277" r:id="rId2"/>
    <p:sldId id="273" r:id="rId3"/>
    <p:sldId id="257" r:id="rId4"/>
    <p:sldId id="258" r:id="rId5"/>
    <p:sldId id="259" r:id="rId6"/>
    <p:sldId id="267" r:id="rId7"/>
    <p:sldId id="268" r:id="rId8"/>
    <p:sldId id="270" r:id="rId9"/>
    <p:sldId id="269" r:id="rId10"/>
    <p:sldId id="271" r:id="rId11"/>
    <p:sldId id="260" r:id="rId12"/>
    <p:sldId id="261" r:id="rId13"/>
    <p:sldId id="262" r:id="rId14"/>
    <p:sldId id="264" r:id="rId15"/>
    <p:sldId id="266" r:id="rId16"/>
    <p:sldId id="265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A9EC2-8DEF-4729-BF21-F3239905B6B8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83533-F16D-41A9-81E6-516FA4FA2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691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83533-F16D-41A9-81E6-516FA4FA288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710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60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2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95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27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19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10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37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71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72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81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9F1C0-974E-477B-AB0E-D92C8622C1BE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3AA2A-7A38-43F2-9F2A-AC07F9E5E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07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8661" y="188640"/>
            <a:ext cx="8856984" cy="152041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Муниципальное казенное общеобразовательное учреждение 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 err="1">
                <a:solidFill>
                  <a:srgbClr val="0070C0"/>
                </a:solidFill>
              </a:rPr>
              <a:t>Новохопёрского</a:t>
            </a:r>
            <a:r>
              <a:rPr lang="ru-RU" b="1" dirty="0">
                <a:solidFill>
                  <a:srgbClr val="0070C0"/>
                </a:solidFill>
              </a:rPr>
              <a:t> муниципального района Воронежской области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 «</a:t>
            </a:r>
            <a:r>
              <a:rPr lang="ru-RU" b="1" dirty="0" err="1">
                <a:solidFill>
                  <a:srgbClr val="0070C0"/>
                </a:solidFill>
              </a:rPr>
              <a:t>Ярковская</a:t>
            </a:r>
            <a:r>
              <a:rPr lang="ru-RU" b="1" dirty="0">
                <a:solidFill>
                  <a:srgbClr val="0070C0"/>
                </a:solidFill>
              </a:rPr>
              <a:t> средняя общеобразовательная школа»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885825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5301208"/>
            <a:ext cx="7381453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002060"/>
                </a:solidFill>
              </a:rPr>
              <a:t>Работу </a:t>
            </a:r>
            <a:r>
              <a:rPr lang="ru-RU" sz="1600" b="1" dirty="0" smtClean="0">
                <a:solidFill>
                  <a:srgbClr val="002060"/>
                </a:solidFill>
              </a:rPr>
              <a:t>выполнили:</a:t>
            </a:r>
          </a:p>
          <a:p>
            <a:pPr algn="r"/>
            <a:r>
              <a:rPr lang="ru-RU" sz="1600" b="1" dirty="0" smtClean="0">
                <a:solidFill>
                  <a:srgbClr val="002060"/>
                </a:solidFill>
              </a:rPr>
              <a:t>учитель </a:t>
            </a:r>
            <a:r>
              <a:rPr lang="ru-RU" sz="1600" b="1" dirty="0">
                <a:solidFill>
                  <a:srgbClr val="002060"/>
                </a:solidFill>
              </a:rPr>
              <a:t>русского языка и литературы Савинкова О.Н</a:t>
            </a:r>
            <a:r>
              <a:rPr lang="ru-RU" sz="1600" b="1" dirty="0" smtClean="0">
                <a:solidFill>
                  <a:srgbClr val="002060"/>
                </a:solidFill>
              </a:rPr>
              <a:t>.</a:t>
            </a:r>
          </a:p>
          <a:p>
            <a:pPr algn="r"/>
            <a:r>
              <a:rPr lang="ru-RU" sz="1600" b="1" dirty="0">
                <a:solidFill>
                  <a:srgbClr val="002060"/>
                </a:solidFill>
              </a:rPr>
              <a:t>учитель русского языка и литературы </a:t>
            </a:r>
            <a:r>
              <a:rPr lang="ru-RU" sz="1600" b="1" dirty="0" err="1" smtClean="0">
                <a:solidFill>
                  <a:srgbClr val="002060"/>
                </a:solidFill>
              </a:rPr>
              <a:t>Свежинцева</a:t>
            </a:r>
            <a:r>
              <a:rPr lang="ru-RU" sz="1600" b="1" dirty="0" smtClean="0">
                <a:solidFill>
                  <a:srgbClr val="002060"/>
                </a:solidFill>
              </a:rPr>
              <a:t> Г.Н</a:t>
            </a:r>
            <a:r>
              <a:rPr lang="ru-RU" sz="1600" b="1" dirty="0">
                <a:solidFill>
                  <a:srgbClr val="002060"/>
                </a:solidFill>
              </a:rPr>
              <a:t>.</a:t>
            </a:r>
          </a:p>
          <a:p>
            <a:pPr algn="r"/>
            <a:endParaRPr lang="ru-RU" sz="1600" b="1" dirty="0">
              <a:solidFill>
                <a:srgbClr val="002060"/>
              </a:solidFill>
            </a:endParaRPr>
          </a:p>
          <a:p>
            <a:pPr algn="r"/>
            <a:r>
              <a:rPr lang="ru-RU" sz="1600" b="1" dirty="0">
                <a:solidFill>
                  <a:srgbClr val="002060"/>
                </a:solidFill>
              </a:rPr>
              <a:t>с. Ярки </a:t>
            </a:r>
            <a:r>
              <a:rPr lang="ru-RU" sz="1600" b="1" dirty="0" smtClean="0">
                <a:solidFill>
                  <a:srgbClr val="002060"/>
                </a:solidFill>
              </a:rPr>
              <a:t>2022г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21160" y="2132856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II </a:t>
            </a:r>
            <a:r>
              <a:rPr lang="ru-RU" b="1" dirty="0" smtClean="0">
                <a:solidFill>
                  <a:srgbClr val="002060"/>
                </a:solidFill>
              </a:rPr>
              <a:t>Всероссийский педагогический конкурс</a:t>
            </a:r>
            <a:endParaRPr lang="ru-RU" b="1" dirty="0">
              <a:solidFill>
                <a:srgbClr val="002060"/>
              </a:solidFill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«ЭКОЛОГИЯ – ДЕЛО КАЖДОГО»</a:t>
            </a:r>
          </a:p>
        </p:txBody>
      </p:sp>
      <p:pic>
        <p:nvPicPr>
          <p:cNvPr id="5" name="klassiceskaa_muzyka_1_bezumno_krasivaa_melodia_(muzebra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6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-99392"/>
            <a:ext cx="8572560" cy="6480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</a:rPr>
              <a:t>П</a:t>
            </a:r>
            <a:r>
              <a:rPr lang="ru-RU" sz="4400" b="1" dirty="0" smtClean="0">
                <a:solidFill>
                  <a:srgbClr val="0070C0"/>
                </a:solidFill>
              </a:rPr>
              <a:t>ролеска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0" y="5445224"/>
            <a:ext cx="8912366" cy="132455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Едва сойдет снег, голубая пролеска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Укроет лесную поляну ковром.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Цветов очень много: им , кажется, тесно.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От этих пролесок так весело днем!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703" y="476672"/>
            <a:ext cx="6299641" cy="45478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54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3" t="4332" r="3293" b="3685"/>
          <a:stretch/>
        </p:blipFill>
        <p:spPr bwMode="auto">
          <a:xfrm>
            <a:off x="1676411" y="404664"/>
            <a:ext cx="6395053" cy="48817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66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Подснежник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5229200"/>
            <a:ext cx="9144000" cy="1454888"/>
          </a:xfrm>
        </p:spPr>
        <p:txBody>
          <a:bodyPr>
            <a:noAutofit/>
          </a:bodyPr>
          <a:lstStyle/>
          <a:p>
            <a:pPr lvl="6"/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О! Что за чудо! </a:t>
            </a:r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Б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елый, нежный,</a:t>
            </a:r>
          </a:p>
          <a:p>
            <a:pPr lvl="6"/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Ветрам, морозам вопреки,</a:t>
            </a:r>
          </a:p>
          <a:p>
            <a:pPr lvl="6"/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На землю выбрался подснежник,</a:t>
            </a:r>
          </a:p>
          <a:p>
            <a:pPr lvl="6"/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Расправив смело лепестки!</a:t>
            </a:r>
            <a:endParaRPr lang="ru-RU" sz="20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9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73"/>
            <a:ext cx="9144000" cy="497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Медуница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7475" y="5229200"/>
            <a:ext cx="6912768" cy="1454888"/>
          </a:xfrm>
        </p:spPr>
        <p:txBody>
          <a:bodyPr>
            <a:noAutofit/>
          </a:bodyPr>
          <a:lstStyle/>
          <a:p>
            <a:pPr lvl="3" algn="ctr"/>
            <a:r>
              <a:rPr lang="ru-RU" sz="2000" b="1" dirty="0" smtClean="0">
                <a:solidFill>
                  <a:srgbClr val="0070C0"/>
                </a:solidFill>
              </a:rPr>
              <a:t>Славянская легенда так гласит:</a:t>
            </a:r>
          </a:p>
          <a:p>
            <a:pPr lvl="3" algn="ctr"/>
            <a:r>
              <a:rPr lang="ru-RU" sz="2000" b="1" dirty="0" smtClean="0">
                <a:solidFill>
                  <a:srgbClr val="0070C0"/>
                </a:solidFill>
              </a:rPr>
              <a:t>«Коль </a:t>
            </a:r>
            <a:r>
              <a:rPr lang="ru-RU" sz="2000" b="1" dirty="0" smtClean="0">
                <a:solidFill>
                  <a:srgbClr val="0070C0"/>
                </a:solidFill>
              </a:rPr>
              <a:t>отопьешь нектар цветков ты медуницы,-</a:t>
            </a:r>
          </a:p>
          <a:p>
            <a:pPr lvl="3" algn="ctr"/>
            <a:r>
              <a:rPr lang="ru-RU" sz="2000" b="1" dirty="0" smtClean="0">
                <a:solidFill>
                  <a:srgbClr val="0070C0"/>
                </a:solidFill>
              </a:rPr>
              <a:t>Сердце твое здоровым, сильным сможет быть,</a:t>
            </a:r>
          </a:p>
          <a:p>
            <a:pPr lvl="3" algn="ctr"/>
            <a:r>
              <a:rPr lang="ru-RU" sz="2000" b="1" dirty="0" smtClean="0">
                <a:solidFill>
                  <a:srgbClr val="0070C0"/>
                </a:solidFill>
              </a:rPr>
              <a:t>А помыслы – разумны, бескорыстны, чисты!»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935" y="692696"/>
            <a:ext cx="5331308" cy="44649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192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620"/>
            <a:ext cx="9429784" cy="50405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Мать-и-мачеха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5187860"/>
            <a:ext cx="5832648" cy="1654116"/>
          </a:xfrm>
        </p:spPr>
        <p:txBody>
          <a:bodyPr>
            <a:noAutofit/>
          </a:bodyPr>
          <a:lstStyle/>
          <a:p>
            <a:pPr lvl="5"/>
            <a:endParaRPr lang="ru-RU" sz="1800" b="1" dirty="0" smtClean="0">
              <a:solidFill>
                <a:srgbClr val="0070C0"/>
              </a:solidFill>
            </a:endParaRPr>
          </a:p>
          <a:p>
            <a:pPr lvl="5" algn="ctr"/>
            <a:r>
              <a:rPr lang="ru-RU" sz="2000" b="1" dirty="0" smtClean="0">
                <a:solidFill>
                  <a:srgbClr val="0070C0"/>
                </a:solidFill>
              </a:rPr>
              <a:t>Мягко – жесткий листок—</a:t>
            </a:r>
          </a:p>
          <a:p>
            <a:pPr lvl="5" algn="ctr"/>
            <a:r>
              <a:rPr lang="ru-RU" sz="2000" b="1" dirty="0" smtClean="0">
                <a:solidFill>
                  <a:srgbClr val="0070C0"/>
                </a:solidFill>
              </a:rPr>
              <a:t>Мать - и- мачеха это.</a:t>
            </a:r>
          </a:p>
          <a:p>
            <a:pPr lvl="5" algn="ctr"/>
            <a:r>
              <a:rPr lang="ru-RU" sz="2000" b="1" dirty="0" smtClean="0">
                <a:solidFill>
                  <a:srgbClr val="0070C0"/>
                </a:solidFill>
              </a:rPr>
              <a:t>Этот желтый цветок </a:t>
            </a:r>
          </a:p>
          <a:p>
            <a:pPr lvl="5" algn="ctr"/>
            <a:r>
              <a:rPr lang="ru-RU" sz="2000" b="1" dirty="0" smtClean="0">
                <a:solidFill>
                  <a:srgbClr val="0070C0"/>
                </a:solidFill>
              </a:rPr>
              <a:t>Приближает  нам лето.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462" y="762504"/>
            <a:ext cx="4695101" cy="4425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990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6914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</a:rPr>
              <a:t>Н</a:t>
            </a:r>
            <a:r>
              <a:rPr lang="ru-RU" sz="4400" b="1" dirty="0" smtClean="0">
                <a:solidFill>
                  <a:srgbClr val="0070C0"/>
                </a:solidFill>
              </a:rPr>
              <a:t>арцисс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7" t="5464" r="6226" b="5176"/>
          <a:stretch/>
        </p:blipFill>
        <p:spPr bwMode="auto">
          <a:xfrm>
            <a:off x="1835696" y="357166"/>
            <a:ext cx="5025361" cy="4898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396552" y="5182681"/>
            <a:ext cx="77403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/>
            <a:r>
              <a:rPr lang="ru-RU" b="1" dirty="0" smtClean="0">
                <a:solidFill>
                  <a:srgbClr val="0070C0"/>
                </a:solidFill>
              </a:rPr>
              <a:t>Самовлюбленный юноша Нарцисс</a:t>
            </a:r>
          </a:p>
          <a:p>
            <a:pPr lvl="4" algn="ctr"/>
            <a:r>
              <a:rPr lang="ru-RU" b="1" dirty="0" smtClean="0">
                <a:solidFill>
                  <a:srgbClr val="0070C0"/>
                </a:solidFill>
              </a:rPr>
              <a:t>Губил своею красотой всех нимф-девиц.</a:t>
            </a:r>
          </a:p>
          <a:p>
            <a:pPr lvl="4" algn="ctr"/>
            <a:r>
              <a:rPr lang="ru-RU" b="1" dirty="0" smtClean="0">
                <a:solidFill>
                  <a:srgbClr val="0070C0"/>
                </a:solidFill>
              </a:rPr>
              <a:t>Однажды посмотрев на отражение в воде,</a:t>
            </a:r>
          </a:p>
          <a:p>
            <a:pPr lvl="4" algn="ctr"/>
            <a:r>
              <a:rPr lang="ru-RU" b="1" dirty="0" smtClean="0">
                <a:solidFill>
                  <a:srgbClr val="0070C0"/>
                </a:solidFill>
              </a:rPr>
              <a:t>В миг умер от любви он к самому себе.</a:t>
            </a:r>
          </a:p>
          <a:p>
            <a:pPr lvl="4" algn="ctr"/>
            <a:r>
              <a:rPr lang="ru-RU" b="1" dirty="0" smtClean="0">
                <a:solidFill>
                  <a:srgbClr val="0070C0"/>
                </a:solidFill>
              </a:rPr>
              <a:t>Так Бог с нарциссом был безжалостен, жесток,</a:t>
            </a:r>
          </a:p>
          <a:p>
            <a:pPr lvl="4" algn="ctr"/>
            <a:r>
              <a:rPr lang="ru-RU" b="1" dirty="0" smtClean="0">
                <a:solidFill>
                  <a:srgbClr val="0070C0"/>
                </a:solidFill>
              </a:rPr>
              <a:t>Красавца – юношу он превратил в цветок.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54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8945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Гиацинт</a:t>
            </a:r>
            <a:endParaRPr lang="ru-RU" sz="4400" b="1" dirty="0">
              <a:solidFill>
                <a:srgbClr val="7030A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250" y="548680"/>
            <a:ext cx="4952022" cy="4952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044624" y="5445224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5" algn="ctr"/>
            <a:r>
              <a:rPr lang="ru-RU" sz="2000" b="1" dirty="0" smtClean="0">
                <a:solidFill>
                  <a:srgbClr val="7030A0"/>
                </a:solidFill>
              </a:rPr>
              <a:t>С первыми весенними дождями</a:t>
            </a:r>
          </a:p>
          <a:p>
            <a:pPr lvl="5" algn="ctr"/>
            <a:r>
              <a:rPr lang="ru-RU" sz="2000" b="1" dirty="0" smtClean="0">
                <a:solidFill>
                  <a:srgbClr val="7030A0"/>
                </a:solidFill>
              </a:rPr>
              <a:t>Радужное поле зацветет.</a:t>
            </a:r>
          </a:p>
          <a:p>
            <a:pPr lvl="5" algn="ctr"/>
            <a:r>
              <a:rPr lang="ru-RU" sz="2000" b="1" dirty="0" smtClean="0">
                <a:solidFill>
                  <a:srgbClr val="7030A0"/>
                </a:solidFill>
              </a:rPr>
              <a:t>Это Аполлон, увековечив Гиацинта память,</a:t>
            </a:r>
          </a:p>
          <a:p>
            <a:pPr lvl="5" algn="ctr"/>
            <a:r>
              <a:rPr lang="ru-RU" sz="2000" b="1" dirty="0" smtClean="0">
                <a:solidFill>
                  <a:srgbClr val="7030A0"/>
                </a:solidFill>
              </a:rPr>
              <a:t>Из крови алой вырастил цветок.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96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0"/>
            <a:ext cx="9358346" cy="56207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7030A0"/>
                </a:solidFill>
              </a:rPr>
              <a:t>С</a:t>
            </a:r>
            <a:r>
              <a:rPr lang="ru-RU" sz="4400" b="1" dirty="0" smtClean="0">
                <a:solidFill>
                  <a:srgbClr val="7030A0"/>
                </a:solidFill>
              </a:rPr>
              <a:t>он -трава</a:t>
            </a:r>
            <a:endParaRPr lang="ru-RU" sz="4400" b="1" dirty="0">
              <a:solidFill>
                <a:srgbClr val="7030A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53"/>
          <a:stretch/>
        </p:blipFill>
        <p:spPr bwMode="auto">
          <a:xfrm>
            <a:off x="2214546" y="500042"/>
            <a:ext cx="4464496" cy="4910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439774" y="5410988"/>
            <a:ext cx="4071934" cy="16283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В чистом поле, средь травы,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Бархатный  цветочек .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Сон-травою назван  он,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В бессонницу - помощник.</a:t>
            </a:r>
          </a:p>
          <a:p>
            <a:endParaRPr lang="ru-RU" sz="2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85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606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Хохлатка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699792" y="5314320"/>
            <a:ext cx="4032448" cy="152041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Разноцветные хохлатки 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е сыграют с вами в прятки.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Краски пролиты с небес - </a:t>
            </a:r>
            <a:endParaRPr lang="ru-RU" b="1" dirty="0">
              <a:solidFill>
                <a:srgbClr val="7030A0"/>
              </a:solidFill>
            </a:endParaRP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От цветов пестреет лес.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20688"/>
            <a:ext cx="6163668" cy="4789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7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57192"/>
            <a:ext cx="9396536" cy="136207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Все эти первоцветы -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                         сокровища планеты!</a:t>
            </a:r>
            <a:r>
              <a:rPr lang="ru-RU" dirty="0" smtClean="0">
                <a:solidFill>
                  <a:srgbClr val="7030A0"/>
                </a:solidFill>
              </a:rPr>
              <a:t>    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47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72" y="2500305"/>
            <a:ext cx="1428728" cy="1188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0" y="5450541"/>
            <a:ext cx="1317819" cy="1220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276872"/>
            <a:ext cx="1487732" cy="1236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7264" y="5042118"/>
            <a:ext cx="72152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Пахнет медом – цветут первоцветы.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Тает снег, всюду льются ручьи…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Земля солнцем весенним согрета…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А в полях ходят важно грачи.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13016"/>
            <a:ext cx="1553966" cy="12138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0" b="10574"/>
          <a:stretch/>
        </p:blipFill>
        <p:spPr bwMode="auto">
          <a:xfrm>
            <a:off x="1835696" y="1059992"/>
            <a:ext cx="1292455" cy="1162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582" y="5513433"/>
            <a:ext cx="1585665" cy="1165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72" y="214290"/>
            <a:ext cx="1239975" cy="1180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3" y="214290"/>
            <a:ext cx="1448807" cy="1270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4" t="13739" r="14974" b="13080"/>
          <a:stretch/>
        </p:blipFill>
        <p:spPr bwMode="auto">
          <a:xfrm>
            <a:off x="6389830" y="1352283"/>
            <a:ext cx="1325442" cy="1169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5" t="5019" r="8466" b="16998"/>
          <a:stretch/>
        </p:blipFill>
        <p:spPr bwMode="auto">
          <a:xfrm>
            <a:off x="7020880" y="3786190"/>
            <a:ext cx="1202820" cy="1428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936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80"/>
            <a:ext cx="5665262" cy="4494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429684" cy="5714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Крокус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180528" y="5373216"/>
            <a:ext cx="6662544" cy="1296144"/>
          </a:xfrm>
        </p:spPr>
        <p:txBody>
          <a:bodyPr>
            <a:noAutofit/>
          </a:bodyPr>
          <a:lstStyle/>
          <a:p>
            <a:pPr lvl="5" algn="ctr"/>
            <a:r>
              <a:rPr lang="ru-RU" sz="2000" b="1" dirty="0" smtClean="0">
                <a:solidFill>
                  <a:srgbClr val="0070C0"/>
                </a:solidFill>
              </a:rPr>
              <a:t>На проталинах средь снега </a:t>
            </a:r>
          </a:p>
          <a:p>
            <a:pPr lvl="5" algn="ctr"/>
            <a:r>
              <a:rPr lang="ru-RU" sz="2000" b="1" dirty="0" smtClean="0">
                <a:solidFill>
                  <a:srgbClr val="0070C0"/>
                </a:solidFill>
              </a:rPr>
              <a:t>Первым крокус зацветет.</a:t>
            </a:r>
          </a:p>
          <a:p>
            <a:pPr lvl="5" algn="ctr"/>
            <a:r>
              <a:rPr lang="ru-RU" sz="2000" b="1" dirty="0" smtClean="0">
                <a:solidFill>
                  <a:srgbClr val="0070C0"/>
                </a:solidFill>
              </a:rPr>
              <a:t>Под весенним легким небом</a:t>
            </a:r>
          </a:p>
          <a:p>
            <a:pPr lvl="5" algn="ctr"/>
            <a:r>
              <a:rPr lang="ru-RU" sz="2000" b="1" dirty="0" smtClean="0">
                <a:solidFill>
                  <a:srgbClr val="0070C0"/>
                </a:solidFill>
              </a:rPr>
              <a:t>Вся природа оживет.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87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12493"/>
            <a:ext cx="8501122" cy="6116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Примула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sz="4900" b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67935" y="5301208"/>
            <a:ext cx="5786478" cy="13977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А этот первоцвет появится лишь там,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Куда на землю первой молния ударит.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Лада небесная рассеет примул нам.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От этих «ключиков» земля богаче станет.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92696"/>
            <a:ext cx="5306941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713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01122" cy="69269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Тюльпан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507667" y="5229200"/>
            <a:ext cx="6048672" cy="145488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Красавец тюльпан в лепестках прячет счастье.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Раскроет бутон свой он только тому,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Кто верит в любовь и в мороз, и в ненастье,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Кто ценит и множит вокруг красоту.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" t="4734" r="2486" b="3965"/>
          <a:stretch/>
        </p:blipFill>
        <p:spPr bwMode="auto">
          <a:xfrm>
            <a:off x="1395663" y="548680"/>
            <a:ext cx="6272681" cy="4469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61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709"/>
            <a:ext cx="8786842" cy="6480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Г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усиный лук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-24755" y="5229200"/>
            <a:ext cx="6849466" cy="1454888"/>
          </a:xfrm>
        </p:spPr>
        <p:txBody>
          <a:bodyPr>
            <a:noAutofit/>
          </a:bodyPr>
          <a:lstStyle/>
          <a:p>
            <a:pPr lvl="4"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У солнышка детки есть – желтые крошки-</a:t>
            </a:r>
          </a:p>
          <a:p>
            <a:pPr lvl="4"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Растут на пригорках, цветут на лугу.</a:t>
            </a:r>
          </a:p>
          <a:p>
            <a:pPr lvl="4"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И лилии желтые эти  цветут на дорожках.</a:t>
            </a:r>
          </a:p>
          <a:p>
            <a:pPr lvl="4"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В народе их луком гусиным зовут.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92696"/>
            <a:ext cx="5547542" cy="4419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37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63408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>
                <a:solidFill>
                  <a:srgbClr val="7030A0"/>
                </a:solidFill>
              </a:rPr>
              <a:t>К</a:t>
            </a:r>
            <a:r>
              <a:rPr lang="ru-RU" sz="4400" b="1" dirty="0" err="1" smtClean="0">
                <a:solidFill>
                  <a:srgbClr val="7030A0"/>
                </a:solidFill>
              </a:rPr>
              <a:t>андык</a:t>
            </a:r>
            <a:endParaRPr lang="ru-RU" sz="4400" b="1" dirty="0">
              <a:solidFill>
                <a:srgbClr val="7030A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00042"/>
            <a:ext cx="3140422" cy="4805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36" y="507102"/>
            <a:ext cx="4422346" cy="4779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79712" y="5305615"/>
            <a:ext cx="48245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В Алтае известен этот цветок: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Почти не приметен, совсем невысок.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Головкой пониклый, не ярок собой.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Но вы присмотритесь – сразит красотой.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43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-25857"/>
            <a:ext cx="8572560" cy="64109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Фиалка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331640" y="5403112"/>
            <a:ext cx="6537225" cy="145488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А этот весенний цветок вам расскажет о том,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Как преследовал нимфу герой Аполлон.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Вняв молитвам девицы, Зевс в миг превратил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Нимфу в крошку – фиалку, от зла защитив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642918"/>
            <a:ext cx="6349175" cy="45723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719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0"/>
            <a:ext cx="8429684" cy="5486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Р</a:t>
            </a:r>
            <a:r>
              <a:rPr lang="ru-RU" b="1" dirty="0" smtClean="0">
                <a:solidFill>
                  <a:srgbClr val="7030A0"/>
                </a:solidFill>
              </a:rPr>
              <a:t>ябчик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907704" y="5517232"/>
            <a:ext cx="5472608" cy="1440161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Апрель, половодье, а в поле цветет, 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П</a:t>
            </a:r>
            <a:r>
              <a:rPr lang="ru-RU" b="1" dirty="0" smtClean="0">
                <a:solidFill>
                  <a:srgbClr val="7030A0"/>
                </a:solidFill>
              </a:rPr>
              <a:t>естрея под солнцем, «лилейный народ».</a:t>
            </a:r>
          </a:p>
          <a:p>
            <a:pPr algn="ctr"/>
            <a:r>
              <a:rPr lang="ru-RU" b="1" dirty="0" err="1" smtClean="0">
                <a:solidFill>
                  <a:srgbClr val="7030A0"/>
                </a:solidFill>
              </a:rPr>
              <a:t>Толканчик</a:t>
            </a:r>
            <a:r>
              <a:rPr lang="ru-RU" b="1" dirty="0" smtClean="0">
                <a:solidFill>
                  <a:srgbClr val="7030A0"/>
                </a:solidFill>
              </a:rPr>
              <a:t> иль рябчик, еще </a:t>
            </a:r>
            <a:r>
              <a:rPr lang="ru-RU" b="1" dirty="0" err="1" smtClean="0">
                <a:solidFill>
                  <a:srgbClr val="7030A0"/>
                </a:solidFill>
              </a:rPr>
              <a:t>тараканчик</a:t>
            </a:r>
            <a:r>
              <a:rPr lang="ru-RU" b="1" dirty="0" smtClean="0">
                <a:solidFill>
                  <a:srgbClr val="7030A0"/>
                </a:solidFill>
              </a:rPr>
              <a:t> –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Так  житель деревни забавно зовет.</a:t>
            </a:r>
          </a:p>
          <a:p>
            <a:endParaRPr lang="ru-RU" sz="1800" b="1" dirty="0">
              <a:solidFill>
                <a:srgbClr val="7030A0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0" t="10333" r="9111" b="13546"/>
          <a:stretch/>
        </p:blipFill>
        <p:spPr bwMode="auto">
          <a:xfrm>
            <a:off x="2143108" y="428604"/>
            <a:ext cx="4500594" cy="4728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930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8000">
        <p:circle/>
      </p:transition>
    </mc:Choice>
    <mc:Fallback xmlns="">
      <p:transition spd="slow" advClick="0" advTm="8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</TotalTime>
  <Words>485</Words>
  <Application>Microsoft Office PowerPoint</Application>
  <PresentationFormat>Экран (4:3)</PresentationFormat>
  <Paragraphs>92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Крокус  </vt:lpstr>
      <vt:lpstr>Примула  </vt:lpstr>
      <vt:lpstr>Тюльпан</vt:lpstr>
      <vt:lpstr>Гусиный лук</vt:lpstr>
      <vt:lpstr>Кандык</vt:lpstr>
      <vt:lpstr>Фиалка</vt:lpstr>
      <vt:lpstr>Рябчик</vt:lpstr>
      <vt:lpstr>Пролеска</vt:lpstr>
      <vt:lpstr>Подснежник</vt:lpstr>
      <vt:lpstr>Медуница</vt:lpstr>
      <vt:lpstr>Мать-и-мачеха</vt:lpstr>
      <vt:lpstr>Нарцисс</vt:lpstr>
      <vt:lpstr>Гиацинт</vt:lpstr>
      <vt:lpstr>Сон -трава</vt:lpstr>
      <vt:lpstr>Хохлатка</vt:lpstr>
      <vt:lpstr>Все эти первоцветы -                          сокровища планеты!   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44</cp:revision>
  <dcterms:created xsi:type="dcterms:W3CDTF">2012-03-12T14:57:39Z</dcterms:created>
  <dcterms:modified xsi:type="dcterms:W3CDTF">2022-02-01T15:39:04Z</dcterms:modified>
</cp:coreProperties>
</file>