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6" r:id="rId2"/>
    <p:sldId id="286" r:id="rId3"/>
    <p:sldId id="257" r:id="rId4"/>
    <p:sldId id="258" r:id="rId5"/>
    <p:sldId id="259" r:id="rId6"/>
    <p:sldId id="282" r:id="rId7"/>
    <p:sldId id="260" r:id="rId8"/>
    <p:sldId id="283" r:id="rId9"/>
    <p:sldId id="284" r:id="rId10"/>
    <p:sldId id="263" r:id="rId11"/>
    <p:sldId id="287" r:id="rId12"/>
    <p:sldId id="264" r:id="rId13"/>
    <p:sldId id="274" r:id="rId14"/>
    <p:sldId id="278" r:id="rId15"/>
    <p:sldId id="288" r:id="rId16"/>
    <p:sldId id="290" r:id="rId17"/>
    <p:sldId id="291" r:id="rId18"/>
    <p:sldId id="272" r:id="rId19"/>
    <p:sldId id="277" r:id="rId20"/>
    <p:sldId id="279" r:id="rId21"/>
    <p:sldId id="271" r:id="rId22"/>
    <p:sldId id="273" r:id="rId23"/>
    <p:sldId id="281" r:id="rId24"/>
    <p:sldId id="275" r:id="rId25"/>
    <p:sldId id="293" r:id="rId26"/>
    <p:sldId id="276" r:id="rId27"/>
    <p:sldId id="292" r:id="rId28"/>
  </p:sldIdLst>
  <p:sldSz cx="10801350" cy="7200900"/>
  <p:notesSz cx="6858000" cy="9144000"/>
  <p:defaultTextStyle>
    <a:defPPr>
      <a:defRPr lang="ru-RU"/>
    </a:defPPr>
    <a:lvl1pPr marL="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330" y="72"/>
      </p:cViewPr>
      <p:guideLst>
        <p:guide orient="horz" pos="2268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50E91-B95F-4DF7-93C6-F6D2472164E2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EF823C-FFB7-4D47-90B5-10E56E0DD2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13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EF823C-FFB7-4D47-90B5-10E56E0DD2A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98523" y="1440180"/>
            <a:ext cx="9721215" cy="1920240"/>
          </a:xfrm>
        </p:spPr>
        <p:txBody>
          <a:bodyPr vert="horz" lIns="51435" tIns="0" rIns="51435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54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620203" y="3498283"/>
            <a:ext cx="756094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514350" indent="0" algn="ctr">
              <a:buNone/>
            </a:lvl2pPr>
            <a:lvl3pPr marL="1028700" indent="0" algn="ctr">
              <a:buNone/>
            </a:lvl3pPr>
            <a:lvl4pPr marL="1543050" indent="0" algn="ctr">
              <a:buNone/>
            </a:lvl4pPr>
            <a:lvl5pPr marL="2057400" indent="0" algn="ctr">
              <a:buNone/>
            </a:lvl5pPr>
            <a:lvl6pPr marL="2571750" indent="0" algn="ctr">
              <a:buNone/>
            </a:lvl6pPr>
            <a:lvl7pPr marL="3086100" indent="0" algn="ctr">
              <a:buNone/>
            </a:lvl7pPr>
            <a:lvl8pPr marL="3600450" indent="0" algn="ctr">
              <a:buNone/>
            </a:lvl8pPr>
            <a:lvl9pPr marL="41148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0236" y="640080"/>
            <a:ext cx="8371046" cy="192024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90236" y="2633175"/>
            <a:ext cx="8371046" cy="1585198"/>
          </a:xfrm>
        </p:spPr>
        <p:txBody>
          <a:bodyPr anchor="t"/>
          <a:lstStyle>
            <a:lvl1pPr marL="82296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361170" y="6737509"/>
            <a:ext cx="900113" cy="383381"/>
          </a:xfrm>
        </p:spPr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40068" y="1680211"/>
            <a:ext cx="4770596" cy="4752261"/>
          </a:xfrm>
        </p:spPr>
        <p:txBody>
          <a:bodyPr/>
          <a:lstStyle>
            <a:lvl1pPr>
              <a:defRPr sz="29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90686" y="1680211"/>
            <a:ext cx="4770596" cy="4752261"/>
          </a:xfrm>
        </p:spPr>
        <p:txBody>
          <a:bodyPr/>
          <a:lstStyle>
            <a:lvl1pPr>
              <a:defRPr sz="29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286703"/>
            <a:ext cx="9721215" cy="12001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0068" y="1611868"/>
            <a:ext cx="4772472" cy="788431"/>
          </a:xfrm>
        </p:spPr>
        <p:txBody>
          <a:bodyPr anchor="ctr"/>
          <a:lstStyle>
            <a:lvl1pPr marL="0" indent="0">
              <a:buNone/>
              <a:defRPr sz="2700" b="0" cap="all" baseline="0">
                <a:solidFill>
                  <a:schemeClr val="tx1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486936" y="1611868"/>
            <a:ext cx="4774347" cy="788431"/>
          </a:xfrm>
        </p:spPr>
        <p:txBody>
          <a:bodyPr anchor="ctr"/>
          <a:lstStyle>
            <a:lvl1pPr marL="0" indent="0">
              <a:buNone/>
              <a:defRPr sz="2700" b="0" cap="all" baseline="0">
                <a:solidFill>
                  <a:schemeClr val="tx1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40068" y="2480311"/>
            <a:ext cx="4772472" cy="3952161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86936" y="2480311"/>
            <a:ext cx="4774347" cy="3952161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286702"/>
            <a:ext cx="3553570" cy="1220153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5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40068" y="1600201"/>
            <a:ext cx="3553570" cy="4832271"/>
          </a:xfrm>
        </p:spPr>
        <p:txBody>
          <a:bodyPr/>
          <a:lstStyle>
            <a:lvl1pPr marL="0" indent="0">
              <a:buNone/>
              <a:defRPr sz="1600"/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223028" y="286703"/>
            <a:ext cx="6038255" cy="6145769"/>
          </a:xfrm>
        </p:spPr>
        <p:txBody>
          <a:bodyPr/>
          <a:lstStyle>
            <a:lvl1pPr>
              <a:defRPr sz="2900"/>
            </a:lvl1pPr>
            <a:lvl2pPr>
              <a:defRPr sz="2700"/>
            </a:lvl2pPr>
            <a:lvl3pPr>
              <a:defRPr sz="2500"/>
            </a:lvl3pPr>
            <a:lvl4pPr>
              <a:defRPr sz="23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0270" y="640080"/>
            <a:ext cx="6480810" cy="548402"/>
          </a:xfrm>
        </p:spPr>
        <p:txBody>
          <a:bodyPr lIns="51435" rIns="51435" bIns="0" anchor="b">
            <a:sp3d prstMaterial="softEdge"/>
          </a:bodyPr>
          <a:lstStyle>
            <a:lvl1pPr algn="ctr">
              <a:buNone/>
              <a:defRPr sz="23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160270" y="1923574"/>
            <a:ext cx="6480810" cy="416052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indent="0" algn="l" rtl="0" eaLnBrk="1" latinLnBrk="0" hangingPunct="1">
              <a:buNone/>
              <a:defRPr sz="36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60270" y="1225126"/>
            <a:ext cx="6480810" cy="556870"/>
          </a:xfrm>
        </p:spPr>
        <p:txBody>
          <a:bodyPr lIns="51435" tIns="51435" rIns="51435" anchor="t"/>
          <a:lstStyle>
            <a:lvl1pPr marL="0" indent="0" algn="ctr">
              <a:buNone/>
              <a:defRPr sz="16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830979" y="288371"/>
            <a:ext cx="2430304" cy="614410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40067" y="288371"/>
            <a:ext cx="7110889" cy="61441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1200150"/>
          </a:xfrm>
          <a:prstGeom prst="rect">
            <a:avLst/>
          </a:prstGeom>
        </p:spPr>
        <p:txBody>
          <a:bodyPr vert="horz" lIns="102870" tIns="51435" rIns="102870" bIns="51435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540068" y="1680210"/>
            <a:ext cx="9721215" cy="4944618"/>
          </a:xfrm>
          <a:prstGeom prst="rect">
            <a:avLst/>
          </a:prstGeom>
        </p:spPr>
        <p:txBody>
          <a:bodyPr vert="horz" lIns="102870" tIns="51435" rIns="102870" bIns="51435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40068" y="6737509"/>
            <a:ext cx="2520315" cy="383381"/>
          </a:xfrm>
          <a:prstGeom prst="rect">
            <a:avLst/>
          </a:prstGeom>
        </p:spPr>
        <p:txBody>
          <a:bodyPr vert="horz" lIns="102870" tIns="51435" rIns="102870" bIns="51435" anchor="b"/>
          <a:lstStyle>
            <a:lvl1pPr algn="l" eaLnBrk="1" latinLnBrk="0" hangingPunct="1">
              <a:defRPr kumimoji="0" sz="14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C160281-D6A9-450B-8B64-104AF412E825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690461" y="6737509"/>
            <a:ext cx="3420428" cy="383381"/>
          </a:xfrm>
          <a:prstGeom prst="rect">
            <a:avLst/>
          </a:prstGeom>
        </p:spPr>
        <p:txBody>
          <a:bodyPr vert="horz" lIns="102870" tIns="51435" rIns="102870" bIns="51435" anchor="b"/>
          <a:lstStyle>
            <a:lvl1pPr algn="ctr" eaLnBrk="1" latinLnBrk="0" hangingPunct="1">
              <a:defRPr kumimoji="0" sz="14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9361170" y="6737509"/>
            <a:ext cx="900113" cy="383381"/>
          </a:xfrm>
          <a:prstGeom prst="rect">
            <a:avLst/>
          </a:prstGeom>
        </p:spPr>
        <p:txBody>
          <a:bodyPr vert="horz" lIns="0" tIns="51435" rIns="0" bIns="51435" anchor="b"/>
          <a:lstStyle>
            <a:lvl1pPr algn="r" eaLnBrk="1" latinLnBrk="0" hangingPunct="1">
              <a:defRPr kumimoji="0" sz="14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B2F6DBF-D7E5-43DF-B2A2-A3B9A63422C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6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617220" indent="-462915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77265" indent="-318897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indent="-257175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522476" indent="-20574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738503" indent="-20574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1985391" indent="-20574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211705" indent="-20574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019" indent="-20574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664333" indent="-20574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5" Type="http://schemas.openxmlformats.org/officeDocument/2006/relationships/image" Target="../media/image56.jpeg"/><Relationship Id="rId10" Type="http://schemas.openxmlformats.org/officeDocument/2006/relationships/image" Target="../media/image61.jpeg"/><Relationship Id="rId4" Type="http://schemas.openxmlformats.org/officeDocument/2006/relationships/image" Target="../media/image55.png"/><Relationship Id="rId9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Relationship Id="rId9" Type="http://schemas.openxmlformats.org/officeDocument/2006/relationships/image" Target="../media/image9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25586" y="450034"/>
            <a:ext cx="5265663" cy="225029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100" dirty="0" smtClean="0">
                <a:solidFill>
                  <a:schemeClr val="bg1"/>
                </a:solidFill>
                <a:latin typeface="Monotype Corsiva" pitchFamily="66" charset="0"/>
              </a:rPr>
              <a:t>Патриотическое воспитание учащихся</a:t>
            </a:r>
            <a:endParaRPr lang="ru-RU" sz="4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120" y="3675460"/>
            <a:ext cx="5907030" cy="3300436"/>
          </a:xfrm>
          <a:solidFill>
            <a:schemeClr val="accent4">
              <a:lumMod val="7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Monotype Corsiva" pitchFamily="66" charset="0"/>
              </a:rPr>
              <a:t>МБОУ «ГИМНАЗИЯ №2» г.ЧИСТОПОЛЬ ЧИСТОПОЛЬСКОГО МУНЦИПАЛЬНОГО  РАЙОНА РЕСПУБЛИКИ  ТАТАРСТАН</a:t>
            </a:r>
          </a:p>
        </p:txBody>
      </p:sp>
      <p:pic>
        <p:nvPicPr>
          <p:cNvPr id="4" name="Picture 2" descr="F:\на юбилей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38"/>
          <a:stretch/>
        </p:blipFill>
        <p:spPr bwMode="auto">
          <a:xfrm>
            <a:off x="337507" y="225004"/>
            <a:ext cx="4134921" cy="322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2081" y="2850351"/>
            <a:ext cx="3797376" cy="4350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933" y="137925"/>
            <a:ext cx="9721215" cy="1413510"/>
          </a:xfrm>
          <a:solidFill>
            <a:schemeClr val="tx2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5400" dirty="0">
                <a:latin typeface="Monotype Corsiva" pitchFamily="66" charset="0"/>
              </a:rPr>
              <a:t/>
            </a:r>
            <a:br>
              <a:rPr lang="ru-RU" sz="5400" dirty="0">
                <a:latin typeface="Monotype Corsiva" pitchFamily="66" charset="0"/>
              </a:rPr>
            </a:br>
            <a:r>
              <a:rPr lang="ru-RU" sz="5400" dirty="0" smtClean="0">
                <a:latin typeface="Monotype Corsiva" pitchFamily="66" charset="0"/>
              </a:rPr>
              <a:t>Руководители</a:t>
            </a:r>
            <a:r>
              <a:rPr lang="ru-RU" sz="5400" dirty="0">
                <a:latin typeface="Monotype Corsiva" pitchFamily="66" charset="0"/>
              </a:rPr>
              <a:t/>
            </a:r>
            <a:br>
              <a:rPr lang="ru-RU" sz="5400" dirty="0">
                <a:latin typeface="Monotype Corsiva" pitchFamily="66" charset="0"/>
              </a:rPr>
            </a:br>
            <a:endParaRPr lang="ru-RU" sz="5400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6279" y="1650193"/>
            <a:ext cx="9721215" cy="5175683"/>
          </a:xfrm>
          <a:solidFill>
            <a:srgbClr val="00B0F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ru-RU" sz="3600" b="1" u="sng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>
              <a:buNone/>
            </a:pPr>
            <a:r>
              <a:rPr lang="ru-RU" sz="4400" b="1" dirty="0" err="1" smtClean="0">
                <a:solidFill>
                  <a:schemeClr val="bg1"/>
                </a:solidFill>
                <a:latin typeface="Monotype Corsiva" pitchFamily="66" charset="0"/>
              </a:rPr>
              <a:t>Гайнутдинова</a:t>
            </a:r>
            <a:r>
              <a:rPr lang="ru-RU" sz="44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>
              <a:buNone/>
            </a:pPr>
            <a:r>
              <a:rPr lang="ru-RU" sz="4400" b="1" dirty="0" smtClean="0">
                <a:solidFill>
                  <a:schemeClr val="bg1"/>
                </a:solidFill>
                <a:latin typeface="Monotype Corsiva" pitchFamily="66" charset="0"/>
              </a:rPr>
              <a:t>Равиля </a:t>
            </a:r>
            <a:r>
              <a:rPr lang="ru-RU" sz="4400" b="1" dirty="0" err="1">
                <a:solidFill>
                  <a:schemeClr val="bg1"/>
                </a:solidFill>
                <a:latin typeface="Monotype Corsiva" pitchFamily="66" charset="0"/>
              </a:rPr>
              <a:t>Хакимхановна</a:t>
            </a:r>
            <a:endParaRPr lang="ru-RU" sz="4400" b="1" dirty="0">
              <a:solidFill>
                <a:schemeClr val="bg1"/>
              </a:solidFill>
              <a:latin typeface="Monotype Corsiva" pitchFamily="66" charset="0"/>
            </a:endParaRPr>
          </a:p>
          <a:p>
            <a:pPr algn="ctr"/>
            <a:endParaRPr lang="ru-RU" sz="4400" b="1" dirty="0">
              <a:solidFill>
                <a:schemeClr val="bg1"/>
              </a:solidFill>
              <a:latin typeface="Monotype Corsiva" pitchFamily="66" charset="0"/>
            </a:endParaRPr>
          </a:p>
          <a:p>
            <a:pPr marL="154305" indent="0" algn="ctr">
              <a:buNone/>
            </a:pPr>
            <a:r>
              <a:rPr lang="ru-RU" sz="4400" b="1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4400" b="1" dirty="0" smtClean="0">
                <a:solidFill>
                  <a:schemeClr val="bg1"/>
                </a:solidFill>
                <a:latin typeface="Monotype Corsiva" pitchFamily="66" charset="0"/>
              </a:rPr>
              <a:t>   </a:t>
            </a:r>
            <a:r>
              <a:rPr lang="ru-RU" sz="4400" b="1" dirty="0" smtClean="0">
                <a:solidFill>
                  <a:schemeClr val="bg1"/>
                </a:solidFill>
                <a:latin typeface="Monotype Corsiva" pitchFamily="66" charset="0"/>
              </a:rPr>
              <a:t>Цыганова </a:t>
            </a:r>
          </a:p>
          <a:p>
            <a:pPr marL="154305" indent="0" algn="ctr">
              <a:buNone/>
            </a:pPr>
            <a:r>
              <a:rPr lang="ru-RU" sz="4400" b="1" dirty="0" smtClean="0">
                <a:solidFill>
                  <a:schemeClr val="bg1"/>
                </a:solidFill>
                <a:latin typeface="Monotype Corsiva" pitchFamily="66" charset="0"/>
              </a:rPr>
              <a:t>Елизавета </a:t>
            </a:r>
            <a:r>
              <a:rPr lang="ru-RU" sz="4400" b="1" dirty="0">
                <a:solidFill>
                  <a:schemeClr val="bg1"/>
                </a:solidFill>
                <a:latin typeface="Monotype Corsiva" pitchFamily="66" charset="0"/>
              </a:rPr>
              <a:t>Михайловна</a:t>
            </a:r>
          </a:p>
          <a:p>
            <a:endParaRPr lang="ru-RU" sz="3600" dirty="0"/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929397"/>
            <a:ext cx="1603337" cy="1275168"/>
          </a:xfrm>
          <a:prstGeom prst="rect">
            <a:avLst/>
          </a:prstGeom>
          <a:noFill/>
        </p:spPr>
      </p:pic>
      <p:pic>
        <p:nvPicPr>
          <p:cNvPr id="5" name="Рисунок 4" descr="C:\Users\Цыганова Елизавета\Documents\0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8227" y="3960490"/>
            <a:ext cx="1265792" cy="165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30870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b="1" dirty="0" smtClean="0">
                <a:latin typeface="Monotype Corsiva" pitchFamily="66" charset="0"/>
              </a:rPr>
              <a:t>ЦЕЛЬ РАБОТЫ</a:t>
            </a:r>
            <a:r>
              <a:rPr lang="ru-RU" sz="5400" dirty="0" smtClean="0">
                <a:latin typeface="Monotype Corsiva" pitchFamily="66" charset="0"/>
              </a:rPr>
              <a:t>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2952" y="3525440"/>
            <a:ext cx="6548330" cy="3375446"/>
          </a:xfrm>
          <a:solidFill>
            <a:schemeClr val="accent6"/>
          </a:solidFill>
          <a:ln>
            <a:solidFill>
              <a:srgbClr val="0070C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sz="6100" b="1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  <a:p>
            <a:pPr algn="ctr">
              <a:buNone/>
            </a:pPr>
            <a:r>
              <a:rPr lang="ru-RU" sz="6400" b="1" dirty="0">
                <a:ln>
                  <a:solidFill>
                    <a:schemeClr val="bg1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содействие формированию законопослушного поведения несовершеннолетних</a:t>
            </a:r>
          </a:p>
          <a:p>
            <a:endParaRPr lang="ru-RU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4" name="Рисунок 3" descr="C:\Users\Гим2\Documents\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0666" y="3490437"/>
            <a:ext cx="2784743" cy="326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518913" y="4727127"/>
            <a:ext cx="1772109" cy="1827423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02870" tIns="51435" rIns="102870" bIns="51435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Закон – это знание, </a:t>
            </a:r>
            <a:endParaRPr lang="ru-RU" sz="2300" b="1" dirty="0">
              <a:solidFill>
                <a:schemeClr val="bg1"/>
              </a:solidFill>
              <a:latin typeface="Monotype Corsiva" pitchFamily="66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а знание – это сила.</a:t>
            </a:r>
            <a:endParaRPr lang="ru-RU" sz="2300" b="1" dirty="0">
              <a:solidFill>
                <a:schemeClr val="bg1"/>
              </a:solidFill>
              <a:latin typeface="Monotype Corsiva" pitchFamily="66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051" y="0"/>
            <a:ext cx="9721215" cy="1500173"/>
          </a:xfr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ru-RU" sz="5400" dirty="0">
                <a:latin typeface="Monotype Corsiva" pitchFamily="66" charset="0"/>
              </a:rPr>
              <a:t/>
            </a:r>
            <a:br>
              <a:rPr lang="ru-RU" sz="5400" dirty="0">
                <a:latin typeface="Monotype Corsiva" pitchFamily="66" charset="0"/>
              </a:rPr>
            </a:br>
            <a:r>
              <a:rPr lang="ru-RU" sz="5400" dirty="0">
                <a:latin typeface="Monotype Corsiva" pitchFamily="66" charset="0"/>
              </a:rPr>
              <a:t>Задачи:</a:t>
            </a:r>
            <a:br>
              <a:rPr lang="ru-RU" sz="5400" dirty="0">
                <a:latin typeface="Monotype Corsiva" pitchFamily="66" charset="0"/>
              </a:rPr>
            </a:br>
            <a:endParaRPr lang="ru-RU" sz="5400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4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sz="4100" dirty="0">
                <a:ln>
                  <a:solidFill>
                    <a:schemeClr val="bg1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формирование у подростков системы ценностей, ориентированной на ведение образа жизни, соответствующего нормам общества;</a:t>
            </a:r>
          </a:p>
          <a:p>
            <a:r>
              <a:rPr lang="ru-RU" sz="4100" dirty="0">
                <a:ln>
                  <a:solidFill>
                    <a:schemeClr val="bg1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пропаганда правовых знаний и правового обучения среди обучающихся;</a:t>
            </a:r>
          </a:p>
          <a:p>
            <a:r>
              <a:rPr lang="ru-RU" sz="4100" dirty="0">
                <a:ln>
                  <a:solidFill>
                    <a:schemeClr val="bg1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содействие развитию добровольного участия несовершеннолетних в деятельности учебного заведения.</a:t>
            </a:r>
          </a:p>
          <a:p>
            <a:endParaRPr lang="ru-RU" dirty="0"/>
          </a:p>
        </p:txBody>
      </p:sp>
      <p:pic>
        <p:nvPicPr>
          <p:cNvPr id="4" name="Рисунок 3" descr="C:\Users\Гим2\Documents\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9794" y="-29029"/>
            <a:ext cx="6477385" cy="1500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665" y="300014"/>
            <a:ext cx="9620020" cy="1200150"/>
          </a:xfrm>
          <a:solidFill>
            <a:srgbClr val="00B0F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5000" dirty="0">
                <a:solidFill>
                  <a:schemeClr val="bg1"/>
                </a:solidFill>
                <a:effectLst/>
                <a:latin typeface="Monotype Corsiva" pitchFamily="66" charset="0"/>
              </a:rPr>
              <a:t>НАШ  ДЕВИЗ: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0068" y="1275144"/>
            <a:ext cx="9721215" cy="5157328"/>
          </a:xfrm>
          <a:solidFill>
            <a:schemeClr val="accent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5400" b="1" dirty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                </a:t>
            </a:r>
            <a:r>
              <a:rPr lang="ru-RU" sz="5400" b="1" dirty="0">
                <a:solidFill>
                  <a:schemeClr val="bg1"/>
                </a:solidFill>
                <a:latin typeface="Monotype Corsiva" pitchFamily="66" charset="0"/>
              </a:rPr>
              <a:t>СМОТРИ  В  </a:t>
            </a:r>
          </a:p>
          <a:p>
            <a:pPr algn="ctr">
              <a:buNone/>
            </a:pPr>
            <a:r>
              <a:rPr lang="ru-RU" sz="5400" b="1" dirty="0">
                <a:solidFill>
                  <a:schemeClr val="bg1"/>
                </a:solidFill>
                <a:latin typeface="Monotype Corsiva" pitchFamily="66" charset="0"/>
              </a:rPr>
              <a:t>                   БУДУЩЕЕ – </a:t>
            </a:r>
          </a:p>
          <a:p>
            <a:pPr algn="ctr">
              <a:buNone/>
            </a:pPr>
            <a:r>
              <a:rPr lang="ru-RU" sz="5400" b="1" dirty="0">
                <a:solidFill>
                  <a:schemeClr val="bg1"/>
                </a:solidFill>
                <a:latin typeface="Monotype Corsiva" pitchFamily="66" charset="0"/>
              </a:rPr>
              <a:t>      ЖИВИ   </a:t>
            </a:r>
          </a:p>
          <a:p>
            <a:pPr algn="ctr">
              <a:buNone/>
            </a:pPr>
            <a:r>
              <a:rPr lang="ru-RU" sz="5400" b="1" dirty="0">
                <a:solidFill>
                  <a:schemeClr val="bg1"/>
                </a:solidFill>
                <a:latin typeface="Monotype Corsiva" pitchFamily="66" charset="0"/>
              </a:rPr>
              <a:t>                       НАСТОЯЩИМ!</a:t>
            </a:r>
          </a:p>
          <a:p>
            <a:pPr algn="r"/>
            <a:endParaRPr lang="ru-RU" sz="4500" b="1" dirty="0">
              <a:latin typeface="Monotype Corsiva" pitchFamily="66" charset="0"/>
            </a:endParaRPr>
          </a:p>
        </p:txBody>
      </p:sp>
      <p:pic>
        <p:nvPicPr>
          <p:cNvPr id="4" name="Рисунок 3" descr="C:\Users\Гим2\Documents\1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 rot="20980116">
            <a:off x="983115" y="1563990"/>
            <a:ext cx="3235016" cy="4575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279" y="375024"/>
            <a:ext cx="9721215" cy="120015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/>
            </a:r>
            <a:b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5500" i="1" dirty="0">
                <a:solidFill>
                  <a:schemeClr val="bg1"/>
                </a:solidFill>
                <a:latin typeface="Monotype Corsiva" pitchFamily="66" charset="0"/>
              </a:rPr>
              <a:t>НАША РЕЧЁВКА:</a:t>
            </a:r>
            <a:br>
              <a:rPr lang="ru-RU" sz="5500" i="1" dirty="0">
                <a:solidFill>
                  <a:schemeClr val="bg1"/>
                </a:solidFill>
                <a:latin typeface="Monotype Corsiva" pitchFamily="66" charset="0"/>
              </a:rPr>
            </a:br>
            <a:endParaRPr lang="ru-RU" sz="55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6"/>
          </a:solidFill>
        </p:spPr>
        <p:txBody>
          <a:bodyPr/>
          <a:lstStyle/>
          <a:p>
            <a:pPr>
              <a:buNone/>
            </a:pPr>
            <a: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  <a:t>   -«Раз, два, три, четыре,</a:t>
            </a:r>
            <a:b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  <a:t>-Три, четыре, раз, два...</a:t>
            </a:r>
            <a:b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  <a:t>-Кто шагает дружно в ряд?</a:t>
            </a:r>
            <a:b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  <a:t>-«Надежда» идёт отряд!</a:t>
            </a:r>
            <a:b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  <a:t>Желание в сердцах,</a:t>
            </a:r>
            <a:b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  <a:t>Сила на груди,</a:t>
            </a:r>
            <a:b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  <a:t>«Надежда»</a:t>
            </a:r>
            <a:b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i="1" dirty="0">
                <a:solidFill>
                  <a:schemeClr val="bg1"/>
                </a:solidFill>
                <a:latin typeface="Monotype Corsiva" pitchFamily="66" charset="0"/>
              </a:rPr>
              <a:t>всегда впереди!»</a:t>
            </a:r>
          </a:p>
          <a:p>
            <a:endParaRPr lang="ru-RU" dirty="0"/>
          </a:p>
        </p:txBody>
      </p:sp>
      <p:pic>
        <p:nvPicPr>
          <p:cNvPr id="4" name="Рисунок 3" descr="C:\Users\Гим2\Documents\1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60151" y="1800213"/>
            <a:ext cx="3628605" cy="4220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F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328922" y="2625322"/>
            <a:ext cx="1687723" cy="934871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r>
              <a:rPr lang="ru-RU" sz="2700" b="1" i="1" dirty="0">
                <a:solidFill>
                  <a:srgbClr val="0070C0"/>
                </a:solidFill>
              </a:rPr>
              <a:t>Учить </a:t>
            </a:r>
            <a:r>
              <a:rPr lang="ru-RU" sz="2700" b="1" i="1" dirty="0" err="1">
                <a:solidFill>
                  <a:srgbClr val="0070C0"/>
                </a:solidFill>
              </a:rPr>
              <a:t>речёвку</a:t>
            </a:r>
            <a:r>
              <a:rPr lang="ru-RU" sz="2300" i="1" dirty="0">
                <a:solidFill>
                  <a:srgbClr val="0070C0"/>
                </a:solidFill>
              </a:rPr>
              <a:t>!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7" y="288370"/>
            <a:ext cx="7392192" cy="986773"/>
          </a:xfrm>
          <a:solidFill>
            <a:srgbClr val="92D05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b="1" dirty="0" smtClean="0">
                <a:latin typeface="Monotype Corsiva" pitchFamily="66" charset="0"/>
              </a:rPr>
              <a:t>Направления деятельности:</a:t>
            </a: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97338" y="1350153"/>
            <a:ext cx="6463944" cy="5850747"/>
          </a:xfrm>
          <a:solidFill>
            <a:srgbClr val="00B0F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п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ропаганда </a:t>
            </a:r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правовых знаний.</a:t>
            </a:r>
          </a:p>
          <a:p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р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еализация </a:t>
            </a:r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республиканских программ 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«</a:t>
            </a:r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Путь к 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успеху»,  </a:t>
            </a:r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«Детство без насилия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»;</a:t>
            </a:r>
            <a:endParaRPr lang="ru-RU" b="1" dirty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в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заимодействие </a:t>
            </a:r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по вопросам предупреждения и пресечения правонарушений среди 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несовершеннолетних;</a:t>
            </a:r>
            <a:endParaRPr lang="ru-RU" b="1" dirty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о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рганизация </a:t>
            </a:r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профилактики 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правонарушений;</a:t>
            </a:r>
            <a:endParaRPr lang="ru-RU" b="1" dirty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и</a:t>
            </a:r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нформационно  - просветительская </a:t>
            </a:r>
            <a:r>
              <a:rPr lang="ru-RU" b="1" dirty="0">
                <a:solidFill>
                  <a:schemeClr val="bg1"/>
                </a:solidFill>
                <a:latin typeface="Monotype Corsiva" pitchFamily="66" charset="0"/>
              </a:rPr>
              <a:t>деятельность.</a:t>
            </a:r>
          </a:p>
        </p:txBody>
      </p:sp>
      <p:pic>
        <p:nvPicPr>
          <p:cNvPr id="6" name="Рисунок 5" descr="D:\1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6280" y="1725202"/>
            <a:ext cx="2869129" cy="255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1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7508" y="4425559"/>
            <a:ext cx="3037900" cy="2475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Гим2\Documents\1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 rot="1134686">
            <a:off x="8337054" y="-91237"/>
            <a:ext cx="2192658" cy="1496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/>
          <a:lstStyle/>
          <a:p>
            <a:r>
              <a:rPr lang="ru-RU" b="0" dirty="0" smtClean="0">
                <a:solidFill>
                  <a:schemeClr val="bg1"/>
                </a:solidFill>
                <a:latin typeface="Monotype Corsiva" pitchFamily="66" charset="0"/>
              </a:rPr>
              <a:t>ВИДЫ МЕРОПРИЯТИЙ</a:t>
            </a:r>
            <a:endParaRPr lang="ru-RU" b="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6" name="Содержимое 5" descr="C:\Users\Гим2\Documents\1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20273191">
            <a:off x="444274" y="1676991"/>
            <a:ext cx="2339981" cy="22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53827">
            <a:off x="8018084" y="1699005"/>
            <a:ext cx="2469811" cy="1890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00917">
            <a:off x="357249" y="4895744"/>
            <a:ext cx="2520315" cy="1870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186448">
            <a:off x="5675563" y="1543832"/>
            <a:ext cx="2149041" cy="169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9" descr="C:\Users\Гим2\Documents\6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796612">
            <a:off x="8207122" y="4804913"/>
            <a:ext cx="2161158" cy="20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81725" y="5250668"/>
            <a:ext cx="3364170" cy="1680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8770883">
            <a:off x="1437568" y="2900926"/>
            <a:ext cx="1912421" cy="1772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303656" y="3300411"/>
            <a:ext cx="2385304" cy="187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732101">
            <a:off x="7205572" y="2858493"/>
            <a:ext cx="2239025" cy="156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Рисунок 16" descr="D:\16.jpg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 rot="19965917">
            <a:off x="2872781" y="1585734"/>
            <a:ext cx="2264163" cy="176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Гим2\Documents\28.png"/>
          <p:cNvPicPr/>
          <p:nvPr/>
        </p:nvPicPr>
        <p:blipFill>
          <a:blip r:embed="rId12"/>
          <a:stretch>
            <a:fillRect/>
          </a:stretch>
        </p:blipFill>
        <p:spPr bwMode="auto">
          <a:xfrm>
            <a:off x="337507" y="1425163"/>
            <a:ext cx="10041950" cy="5475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051" y="300014"/>
            <a:ext cx="9721215" cy="1200150"/>
          </a:xfrm>
          <a:solidFill>
            <a:srgbClr val="00B0F0"/>
          </a:solidFill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ПРЕДУПРЕЖДЕНИЕ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5" name="Содержимое 4" descr="C:\Users\Гим2\Documents\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535819">
            <a:off x="366638" y="2033422"/>
            <a:ext cx="3286032" cy="2595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Гим2\Documents\2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20349995">
            <a:off x="345867" y="3272275"/>
            <a:ext cx="2150408" cy="2080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Гим2\Documents\2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72884">
            <a:off x="507955" y="5077655"/>
            <a:ext cx="2362812" cy="1855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Гим2\Documents\30.jpg"/>
          <p:cNvPicPr/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97338" y="1350153"/>
            <a:ext cx="3544218" cy="232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Гим2\Documents\34.jpg"/>
          <p:cNvPicPr/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12952" y="4125520"/>
            <a:ext cx="3628605" cy="2790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Гим2\Documents\35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 rot="1024156">
            <a:off x="7628035" y="1569941"/>
            <a:ext cx="2752256" cy="2917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Гим2\Documents\31.jp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 rot="1363776">
            <a:off x="7213407" y="4069224"/>
            <a:ext cx="3122287" cy="2700356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Рисунок 14" descr="C:\Users\Гим2\Documents\36.jpg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22249" y="2265283"/>
            <a:ext cx="5147554" cy="3660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0"/>
            <a:ext cx="9721215" cy="148852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6000" b="1" dirty="0" smtClean="0">
                <a:latin typeface="Monotype Corsiva" pitchFamily="66" charset="0"/>
              </a:rPr>
              <a:t/>
            </a:r>
            <a:br>
              <a:rPr lang="ru-RU" sz="6000" b="1" dirty="0" smtClean="0">
                <a:latin typeface="Monotype Corsiva" pitchFamily="66" charset="0"/>
              </a:rPr>
            </a:br>
            <a:r>
              <a:rPr lang="ru-RU" sz="6000" b="1" dirty="0" smtClean="0">
                <a:latin typeface="Monotype Corsiva" pitchFamily="66" charset="0"/>
              </a:rPr>
              <a:t>Правовая </a:t>
            </a:r>
            <a:r>
              <a:rPr lang="ru-RU" sz="6000" b="1" dirty="0" smtClean="0">
                <a:latin typeface="Monotype Corsiva" pitchFamily="66" charset="0"/>
              </a:rPr>
              <a:t>база </a:t>
            </a:r>
            <a:br>
              <a:rPr lang="ru-RU" sz="6000" b="1" dirty="0" smtClean="0">
                <a:latin typeface="Monotype Corsiva" pitchFamily="66" charset="0"/>
              </a:rPr>
            </a:br>
            <a:endParaRPr lang="ru-RU" sz="6000" b="1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40068" y="1680210"/>
            <a:ext cx="9721215" cy="5520690"/>
          </a:xfrm>
          <a:solidFill>
            <a:schemeClr val="accent5">
              <a:lumMod val="7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Конвенция ООН о правах ребенка;</a:t>
            </a:r>
          </a:p>
          <a:p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Конституция РФ;</a:t>
            </a:r>
          </a:p>
          <a:p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Закон Российской Федерации «Об образовании» от 12.10.96 г.;</a:t>
            </a:r>
          </a:p>
          <a:p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Семейный кодекс РФ;</a:t>
            </a:r>
          </a:p>
          <a:p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Национальная доктрина образования в РФ 2000-2025 г.</a:t>
            </a:r>
          </a:p>
          <a:p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Конвенция профилактики злоупотребления </a:t>
            </a:r>
            <a:r>
              <a:rPr lang="ru-RU" sz="3400" b="1" dirty="0" err="1">
                <a:solidFill>
                  <a:schemeClr val="bg1"/>
                </a:solidFill>
                <a:latin typeface="Monotype Corsiva" pitchFamily="66" charset="0"/>
              </a:rPr>
              <a:t>психоактивных</a:t>
            </a:r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    веществ в образовательной среде от 28.02.00 г.</a:t>
            </a:r>
          </a:p>
          <a:p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ФЗ № 120 0т 24.06.1999г. «Об основах системы профилактики безнадзорности и правонарушений несовершеннолетних»;</a:t>
            </a:r>
          </a:p>
          <a:p>
            <a:r>
              <a:rPr lang="ru-RU" sz="3400" b="1" dirty="0">
                <a:solidFill>
                  <a:schemeClr val="bg1"/>
                </a:solidFill>
                <a:latin typeface="Monotype Corsiva" pitchFamily="66" charset="0"/>
              </a:rPr>
              <a:t>ФЗ от 10 июня 2001 г. №87–ФЗ «Об ограничении курения табака»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ПРАВОВАЯ  БАЗА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Гим2\Documents\41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893" y="1575183"/>
            <a:ext cx="10041950" cy="5325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Гим2\Documents\5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18" y="3975500"/>
            <a:ext cx="5907030" cy="2925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Гим2\Documents\5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06992" y="1575183"/>
            <a:ext cx="2525937" cy="2400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Гим2\Documents\74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00319" y="1575183"/>
            <a:ext cx="3116640" cy="2250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Гим2\Documents\2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779848">
            <a:off x="641592" y="286912"/>
            <a:ext cx="1731860" cy="1487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Гим2\Documents\1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14194">
            <a:off x="8243432" y="289183"/>
            <a:ext cx="1736889" cy="1463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ДОКУМЕНТЫ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4" name="Содержимое 3" descr="C:\Users\Лиза\Downloads\Slide1от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92712" y="1680210"/>
            <a:ext cx="8771132" cy="507065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pic>
        <p:nvPicPr>
          <p:cNvPr id="5" name="Рисунок 4" descr="D:\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62167">
            <a:off x="481591" y="1524570"/>
            <a:ext cx="2566409" cy="5044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СОЦИАЛЬНОЕ ПАРТНЁРСТВО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893" y="1800212"/>
            <a:ext cx="9721215" cy="5175683"/>
          </a:xfrm>
          <a:solidFill>
            <a:srgbClr val="FFC000"/>
          </a:solidFill>
        </p:spPr>
        <p:txBody>
          <a:bodyPr/>
          <a:lstStyle/>
          <a:p>
            <a:pPr>
              <a:buNone/>
            </a:pPr>
            <a:r>
              <a:rPr lang="tt-RU" b="1" dirty="0" smtClean="0">
                <a:solidFill>
                  <a:srgbClr val="C00000"/>
                </a:solidFill>
                <a:latin typeface="Arial Narrow" pitchFamily="34" charset="0"/>
              </a:rPr>
              <a:t> </a:t>
            </a:r>
            <a:endParaRPr lang="ru-RU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4388042" y="3900490"/>
            <a:ext cx="54006" cy="48005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 flipH="1">
            <a:off x="3628566" y="3375420"/>
            <a:ext cx="3966147" cy="127516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Monotype Corsiva" pitchFamily="66" charset="0"/>
              </a:rPr>
              <a:t>Совет по профилактике правонарушений</a:t>
            </a:r>
          </a:p>
        </p:txBody>
      </p:sp>
      <p:sp>
        <p:nvSpPr>
          <p:cNvPr id="8" name="Овал 7"/>
          <p:cNvSpPr/>
          <p:nvPr/>
        </p:nvSpPr>
        <p:spPr>
          <a:xfrm rot="2049136">
            <a:off x="7877496" y="2264856"/>
            <a:ext cx="2194040" cy="960120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ru-RU" sz="2300" dirty="0">
                <a:solidFill>
                  <a:schemeClr val="bg1"/>
                </a:solidFill>
                <a:latin typeface="Monotype Corsiva" pitchFamily="66" charset="0"/>
              </a:rPr>
              <a:t>Детский дом</a:t>
            </a:r>
          </a:p>
        </p:txBody>
      </p:sp>
      <p:sp>
        <p:nvSpPr>
          <p:cNvPr id="9" name="Овал 8"/>
          <p:cNvSpPr/>
          <p:nvPr/>
        </p:nvSpPr>
        <p:spPr>
          <a:xfrm rot="20323340">
            <a:off x="7510328" y="4725599"/>
            <a:ext cx="2447198" cy="96012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ru-RU" sz="2300" dirty="0">
                <a:solidFill>
                  <a:schemeClr val="bg1"/>
                </a:solidFill>
                <a:latin typeface="Monotype Corsiva" pitchFamily="66" charset="0"/>
              </a:rPr>
              <a:t>Центр детского творчества</a:t>
            </a:r>
          </a:p>
        </p:txBody>
      </p:sp>
      <p:sp>
        <p:nvSpPr>
          <p:cNvPr id="10" name="Овал 9"/>
          <p:cNvSpPr/>
          <p:nvPr/>
        </p:nvSpPr>
        <p:spPr>
          <a:xfrm>
            <a:off x="3544180" y="5325678"/>
            <a:ext cx="3881762" cy="96012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ru-RU" sz="2300" dirty="0">
                <a:solidFill>
                  <a:schemeClr val="bg1"/>
                </a:solidFill>
                <a:latin typeface="Monotype Corsiva" pitchFamily="66" charset="0"/>
              </a:rPr>
              <a:t>Комиссия по делам несовершеннолетних</a:t>
            </a:r>
          </a:p>
        </p:txBody>
      </p:sp>
      <p:sp>
        <p:nvSpPr>
          <p:cNvPr id="11" name="Овал 10"/>
          <p:cNvSpPr/>
          <p:nvPr/>
        </p:nvSpPr>
        <p:spPr>
          <a:xfrm rot="1165115">
            <a:off x="928210" y="4350549"/>
            <a:ext cx="2531584" cy="96012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ru-RU" sz="2300" i="1" dirty="0">
                <a:solidFill>
                  <a:schemeClr val="bg1"/>
                </a:solidFill>
                <a:latin typeface="Monotype Corsiva" pitchFamily="66" charset="0"/>
              </a:rPr>
              <a:t>ДЮСШ «Батыр</a:t>
            </a:r>
            <a:r>
              <a:rPr lang="ru-RU" dirty="0" smtClean="0">
                <a:solidFill>
                  <a:schemeClr val="bg1"/>
                </a:solidFill>
              </a:rPr>
              <a:t>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 rot="20063609">
            <a:off x="928210" y="2250272"/>
            <a:ext cx="2447198" cy="960120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ru-RU" sz="2300" b="1" dirty="0">
                <a:ln>
                  <a:solidFill>
                    <a:schemeClr val="bg1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Дом </a:t>
            </a:r>
            <a:r>
              <a:rPr lang="ru-RU" sz="2300" b="1" dirty="0" err="1">
                <a:ln>
                  <a:solidFill>
                    <a:schemeClr val="bg1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Monotype Corsiva" pitchFamily="66" charset="0"/>
              </a:rPr>
              <a:t>пристарелых</a:t>
            </a:r>
            <a:endParaRPr lang="ru-RU" sz="2300" b="1" dirty="0">
              <a:ln>
                <a:solidFill>
                  <a:schemeClr val="bg1"/>
                </a:solidFill>
              </a:ln>
              <a:solidFill>
                <a:schemeClr val="bg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303655" y="1875222"/>
            <a:ext cx="2531584" cy="96012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ru-RU" sz="2300" dirty="0">
                <a:solidFill>
                  <a:schemeClr val="bg1"/>
                </a:solidFill>
                <a:latin typeface="Monotype Corsiva" pitchFamily="66" charset="0"/>
              </a:rPr>
              <a:t>Управление образования</a:t>
            </a: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2700319" y="2925361"/>
            <a:ext cx="2573775" cy="375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3" idx="4"/>
            <a:endCxn id="7" idx="0"/>
          </p:cNvCxnSpPr>
          <p:nvPr/>
        </p:nvCxnSpPr>
        <p:spPr>
          <a:xfrm rot="16200000" flipH="1">
            <a:off x="5320503" y="3084286"/>
            <a:ext cx="540078" cy="421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615933" y="4200533"/>
            <a:ext cx="928251" cy="3000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7594715" y="4125519"/>
            <a:ext cx="1181406" cy="5250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rot="16200000" flipH="1">
            <a:off x="5320504" y="3099296"/>
            <a:ext cx="540078" cy="421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10800000" flipV="1">
            <a:off x="6328923" y="3000371"/>
            <a:ext cx="2109653" cy="30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7" idx="2"/>
          </p:cNvCxnSpPr>
          <p:nvPr/>
        </p:nvCxnSpPr>
        <p:spPr>
          <a:xfrm rot="5400000">
            <a:off x="5290504" y="4929536"/>
            <a:ext cx="600081" cy="421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ЦЕПЬ РАБОТЫ С ТРУДНЫМ РЕБЕНКОМ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5" name="Содержимое 4" descr="D:\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3121" y="1425165"/>
            <a:ext cx="1940881" cy="3525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:\17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8388" y="1575182"/>
            <a:ext cx="8061667" cy="487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5232791"/>
            <a:ext cx="2278388" cy="811761"/>
          </a:xfrm>
          <a:prstGeom prst="rect">
            <a:avLst/>
          </a:prstGeom>
          <a:solidFill>
            <a:srgbClr val="FFFF00"/>
          </a:solidFill>
        </p:spPr>
        <p:txBody>
          <a:bodyPr wrap="square" lIns="102870" tIns="51435" rIns="102870" bIns="51435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300" dirty="0" err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У-у-ух</a:t>
            </a:r>
            <a:r>
              <a:rPr lang="ru-RU" sz="2300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 Какая сложная работа!</a:t>
            </a:r>
            <a:endParaRPr lang="ru-RU" sz="23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Гим2\Documents\7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90666" y="149995"/>
            <a:ext cx="9788791" cy="6750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665" y="0"/>
            <a:ext cx="9721215" cy="165019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100" dirty="0">
                <a:latin typeface="Monotype Corsiva" pitchFamily="66" charset="0"/>
                <a:ea typeface="Cambria Math" pitchFamily="18" charset="0"/>
              </a:rPr>
              <a:t>СОТРУДНИЧЕСТВО С ПРАВООХРАНИТЕЛЬНЫИМ ОРГАНАМИ</a:t>
            </a:r>
          </a:p>
        </p:txBody>
      </p:sp>
      <p:pic>
        <p:nvPicPr>
          <p:cNvPr id="4" name="Рисунок 3" descr="Изображение 00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44" t="55931" b="1421"/>
          <a:stretch>
            <a:fillRect/>
          </a:stretch>
        </p:blipFill>
        <p:spPr bwMode="auto">
          <a:xfrm rot="20929106">
            <a:off x="775056" y="1902536"/>
            <a:ext cx="1720179" cy="18687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" name="Рисунок 6" descr="http://grabovo2shool.okis.ru/img/grabovo2shool/DSC0226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735" y="4275539"/>
            <a:ext cx="3493567" cy="2475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zvezda-r.ru/images/stories/082013/shkolnik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57170" y="4200529"/>
            <a:ext cx="3206673" cy="255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506314" y="178829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2870" tIns="51435" rIns="102870" bIns="51435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defTabSz="10287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66112" y="3075380"/>
            <a:ext cx="3037901" cy="4043415"/>
          </a:xfrm>
          <a:prstGeom prst="rect">
            <a:avLst/>
          </a:prstGeom>
          <a:solidFill>
            <a:srgbClr val="002060"/>
          </a:solidFill>
        </p:spPr>
        <p:txBody>
          <a:bodyPr wrap="square" lIns="102870" tIns="51435" rIns="102870" bIns="51435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dirty="0">
                <a:solidFill>
                  <a:srgbClr val="00B0F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Полицейский защищает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>
                <a:solidFill>
                  <a:srgbClr val="00B0F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Нашу честь и наш покой,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>
                <a:solidFill>
                  <a:srgbClr val="00B0F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И на службу заступает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>
                <a:solidFill>
                  <a:srgbClr val="00B0F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 час дневной и в час ночной</a:t>
            </a:r>
            <a:endParaRPr lang="ru-RU" sz="3200" dirty="0">
              <a:solidFill>
                <a:srgbClr val="00B0F0"/>
              </a:solidFill>
              <a:latin typeface="Monotype Corsiva" pitchFamily="66" charset="0"/>
            </a:endParaRPr>
          </a:p>
        </p:txBody>
      </p:sp>
      <p:pic>
        <p:nvPicPr>
          <p:cNvPr id="10" name="Рисунок 9" descr="D:\Мероприятия с Воляковым\DSCN783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300428">
            <a:off x="2480307" y="1891796"/>
            <a:ext cx="2220664" cy="1350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static.mvd.ru/upload/site59/document_images/voOelaz4YS-800x60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303420">
            <a:off x="7958103" y="2054453"/>
            <a:ext cx="2207070" cy="162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pp.userapi.com/c840729/v840729556/1182c/04WRu5l2J3Q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80844">
            <a:off x="5857140" y="1849565"/>
            <a:ext cx="2376656" cy="140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ПАТРИОТИЧЕСКОЕ </a:t>
            </a:r>
            <a:b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ВОСПИТАНИЕ</a:t>
            </a: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170874">
            <a:off x="2" y="1725202"/>
            <a:ext cx="3797337" cy="2400317"/>
          </a:xfrm>
          <a:prstGeom prst="rect">
            <a:avLst/>
          </a:prstGeom>
          <a:ln w="9525" cap="flat" cmpd="sng" algn="ctr">
            <a:solidFill>
              <a:schemeClr val="accent2">
                <a:shade val="95000"/>
                <a:satMod val="105000"/>
              </a:schemeClr>
            </a:solidFill>
            <a:prstDash val="solid"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pic>
        <p:nvPicPr>
          <p:cNvPr id="5" name="Рисунок 4" descr="D:\Встреча с ветераном Хайруллиным Н.М\DSCN744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53745">
            <a:off x="7148299" y="1697913"/>
            <a:ext cx="3364170" cy="235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Встреча с ветераном Хайруллиным Н.М\DSCN741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94663">
            <a:off x="1" y="4425560"/>
            <a:ext cx="3724215" cy="2305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DSCN095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09702">
            <a:off x="7454886" y="4314038"/>
            <a:ext cx="3169152" cy="2361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544180" y="1650193"/>
            <a:ext cx="4303693" cy="5782352"/>
          </a:xfrm>
          <a:prstGeom prst="rect">
            <a:avLst/>
          </a:prstGeom>
          <a:solidFill>
            <a:srgbClr val="00B0F0"/>
          </a:solidFill>
        </p:spPr>
        <p:txBody>
          <a:bodyPr wrap="square" lIns="102870" tIns="51435" rIns="102870" bIns="51435">
            <a:spAutoFit/>
          </a:bodyPr>
          <a:lstStyle/>
          <a:p>
            <a:r>
              <a:rPr lang="ru-RU" sz="4100" dirty="0">
                <a:solidFill>
                  <a:srgbClr val="002060"/>
                </a:solidFill>
                <a:latin typeface="Monotype Corsiva" pitchFamily="66" charset="0"/>
              </a:rPr>
              <a:t>Наши ветераны, вы полны отваги!</a:t>
            </a:r>
            <a:br>
              <a:rPr lang="ru-RU" sz="4100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4100" dirty="0">
                <a:solidFill>
                  <a:srgbClr val="002060"/>
                </a:solidFill>
                <a:latin typeface="Monotype Corsiva" pitchFamily="66" charset="0"/>
              </a:rPr>
              <a:t>Наши ветераны, вы достойны славы!</a:t>
            </a:r>
            <a:br>
              <a:rPr lang="ru-RU" sz="4100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4100" dirty="0">
                <a:solidFill>
                  <a:srgbClr val="002060"/>
                </a:solidFill>
                <a:latin typeface="Monotype Corsiva" pitchFamily="66" charset="0"/>
              </a:rPr>
              <a:t>Наши ветераны, мы гордимся вами!</a:t>
            </a:r>
            <a:br>
              <a:rPr lang="ru-RU" sz="4100" dirty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4100" dirty="0">
                <a:solidFill>
                  <a:srgbClr val="002060"/>
                </a:solidFill>
                <a:latin typeface="Monotype Corsiva" pitchFamily="66" charset="0"/>
              </a:rPr>
              <a:t>Наши ветераны, будьте всегда с нами!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893" y="225005"/>
            <a:ext cx="9721215" cy="1200150"/>
          </a:xfrm>
          <a:solidFill>
            <a:schemeClr val="accent3">
              <a:lumMod val="7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t-RU" sz="3000" dirty="0">
                <a:solidFill>
                  <a:srgbClr val="C00000"/>
                </a:solidFill>
                <a:latin typeface="Arial Narrow" pitchFamily="34" charset="0"/>
              </a:rPr>
              <a:t/>
            </a:r>
            <a:br>
              <a:rPr lang="tt-RU" sz="3000" dirty="0">
                <a:solidFill>
                  <a:srgbClr val="C00000"/>
                </a:solidFill>
                <a:latin typeface="Arial Narrow" pitchFamily="34" charset="0"/>
              </a:rPr>
            </a:br>
            <a:r>
              <a:rPr lang="tt-RU" sz="3200" dirty="0">
                <a:solidFill>
                  <a:srgbClr val="C00000"/>
                </a:solidFill>
                <a:latin typeface="Monotype Corsiva" pitchFamily="66" charset="0"/>
              </a:rPr>
              <a:t>,  </a:t>
            </a:r>
            <a:br>
              <a:rPr lang="tt-RU" sz="3200" dirty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tt-RU" sz="3200" dirty="0">
                <a:solidFill>
                  <a:srgbClr val="C00000"/>
                </a:solidFill>
                <a:latin typeface="Monotype Corsiva" pitchFamily="66" charset="0"/>
              </a:rPr>
              <a:t>                            </a:t>
            </a:r>
            <a:r>
              <a:rPr lang="ru-RU" sz="3200" dirty="0">
                <a:solidFill>
                  <a:srgbClr val="C00000"/>
                </a:solidFill>
                <a:latin typeface="Monotype Corsiva" pitchFamily="66" charset="0"/>
              </a:rPr>
              <a:t>Не трать на алкоголь     </a:t>
            </a:r>
            <a:r>
              <a:rPr lang="tt-RU" sz="3200" dirty="0">
                <a:solidFill>
                  <a:srgbClr val="C00000"/>
                </a:solidFill>
                <a:latin typeface="Monotype Corsiva" pitchFamily="66" charset="0"/>
              </a:rPr>
              <a:t>Красный, желтый,</a:t>
            </a:r>
            <a:r>
              <a:rPr lang="ru-RU" sz="3200" dirty="0">
                <a:solidFill>
                  <a:srgbClr val="C00000"/>
                </a:solidFill>
                <a:latin typeface="Monotype Corsiva" pitchFamily="66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3200" dirty="0">
                <a:solidFill>
                  <a:srgbClr val="C00000"/>
                </a:solidFill>
                <a:latin typeface="Monotype Corsiva" pitchFamily="66" charset="0"/>
              </a:rPr>
              <a:t>                                              и табак</a:t>
            </a:r>
            <a:r>
              <a:rPr lang="tt-RU" sz="3200" dirty="0">
                <a:solidFill>
                  <a:srgbClr val="C00000"/>
                </a:solidFill>
                <a:latin typeface="Monotype Corsiva" pitchFamily="66" charset="0"/>
              </a:rPr>
              <a:t>                                   зеленый</a:t>
            </a:r>
            <a:r>
              <a:rPr lang="ru-RU" sz="3000" dirty="0">
                <a:solidFill>
                  <a:srgbClr val="C00000"/>
                </a:solidFill>
                <a:latin typeface="Monotype Corsiva" pitchFamily="66" charset="0"/>
              </a:rPr>
              <a:t/>
            </a:r>
            <a:br>
              <a:rPr lang="ru-RU" sz="3000" dirty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tt-RU" sz="3000" dirty="0">
                <a:solidFill>
                  <a:srgbClr val="C00000"/>
                </a:solidFill>
                <a:latin typeface="Arial Narrow" pitchFamily="34" charset="0"/>
              </a:rPr>
              <a:t> </a:t>
            </a:r>
            <a:r>
              <a:rPr lang="tt-RU" sz="1800" dirty="0">
                <a:solidFill>
                  <a:srgbClr val="C00000"/>
                </a:solidFill>
                <a:latin typeface="Arial Narrow" pitchFamily="34" charset="0"/>
              </a:rPr>
              <a:t/>
            </a:r>
            <a:br>
              <a:rPr lang="tt-RU" sz="1800" dirty="0">
                <a:solidFill>
                  <a:srgbClr val="C00000"/>
                </a:solidFill>
                <a:latin typeface="Arial Narrow" pitchFamily="34" charset="0"/>
              </a:rPr>
            </a:br>
            <a:r>
              <a:rPr lang="tt-RU" sz="1800" dirty="0">
                <a:solidFill>
                  <a:srgbClr val="C00000"/>
                </a:solidFill>
                <a:latin typeface="Arial Narrow" pitchFamily="34" charset="0"/>
              </a:rPr>
              <a:t>   </a:t>
            </a:r>
            <a:r>
              <a:rPr lang="ru-RU" sz="1800" dirty="0"/>
              <a:t/>
            </a:r>
            <a:br>
              <a:rPr lang="ru-RU" sz="1800" dirty="0"/>
            </a:br>
            <a:endParaRPr lang="ru-RU" sz="2300" dirty="0">
              <a:solidFill>
                <a:schemeClr val="accent2"/>
              </a:solidFill>
              <a:latin typeface="Monotype Corsiva" pitchFamily="66" charset="0"/>
            </a:endParaRPr>
          </a:p>
        </p:txBody>
      </p:sp>
      <p:pic>
        <p:nvPicPr>
          <p:cNvPr id="8" name="Picture 4" descr="F:\101MSDCF\Акция\h2wYTWOHI-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723827">
            <a:off x="535464" y="4557175"/>
            <a:ext cx="2196934" cy="21139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 rot="9354376" flipV="1">
            <a:off x="155957" y="966384"/>
            <a:ext cx="2775593" cy="719428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Скажем </a:t>
            </a:r>
            <a:r>
              <a:rPr lang="ru-RU" b="1" dirty="0" err="1" smtClean="0">
                <a:solidFill>
                  <a:srgbClr val="C00000"/>
                </a:solidFill>
                <a:latin typeface="Monotype Corsiva" pitchFamily="66" charset="0"/>
              </a:rPr>
              <a:t>корруп</a:t>
            </a: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-</a:t>
            </a:r>
          </a:p>
          <a:p>
            <a:r>
              <a:rPr lang="ru-RU" b="1" dirty="0" err="1" smtClean="0">
                <a:solidFill>
                  <a:srgbClr val="C00000"/>
                </a:solidFill>
                <a:latin typeface="Monotype Corsiva" pitchFamily="66" charset="0"/>
              </a:rPr>
              <a:t>ции</a:t>
            </a: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  - НЕТ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7" name="Содержимое 8" descr="DSCN1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421871">
            <a:off x="439598" y="1808278"/>
            <a:ext cx="2901167" cy="172812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11861659" flipV="1">
            <a:off x="2637791" y="3442263"/>
            <a:ext cx="2149167" cy="1027204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Monotype Corsiva" pitchFamily="66" charset="0"/>
              </a:rPr>
              <a:t>А</a:t>
            </a: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кция против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экстремизма и </a:t>
            </a:r>
            <a:b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терроризма                                      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0252711" y="-17552342"/>
            <a:ext cx="5103000" cy="34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Рисунок 12" descr="E:\акции\СПИДУ-НЕТ\DSCN939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41074" y="4885257"/>
            <a:ext cx="1838968" cy="2252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E:\акции\DSCN903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586979">
            <a:off x="8456749" y="1817501"/>
            <a:ext cx="1956084" cy="195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E:\акции\СПИДУ-НЕТ\DSCN939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248477">
            <a:off x="6626068" y="4918950"/>
            <a:ext cx="1671333" cy="21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E:\акции\Поздравление пожилых в парке акция\DSCN911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59480">
            <a:off x="2709209" y="4874872"/>
            <a:ext cx="2109744" cy="2269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Наш пикет\IMG_325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28566" y="1425163"/>
            <a:ext cx="1940881" cy="1650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 rot="20999555">
            <a:off x="7064283" y="3441868"/>
            <a:ext cx="1940881" cy="657872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r>
              <a:rPr lang="ru-RU" sz="1800" b="1" dirty="0">
                <a:solidFill>
                  <a:srgbClr val="C00000"/>
                </a:solidFill>
                <a:latin typeface="Monotype Corsiva" pitchFamily="66" charset="0"/>
              </a:rPr>
              <a:t>Скажем </a:t>
            </a:r>
            <a:r>
              <a:rPr lang="ru-RU" sz="1800" b="1" dirty="0" err="1">
                <a:solidFill>
                  <a:srgbClr val="C00000"/>
                </a:solidFill>
                <a:latin typeface="Monotype Corsiva" pitchFamily="66" charset="0"/>
              </a:rPr>
              <a:t>СПИДу</a:t>
            </a:r>
            <a:r>
              <a:rPr lang="ru-RU" sz="1800" b="1" dirty="0">
                <a:solidFill>
                  <a:srgbClr val="C00000"/>
                </a:solidFill>
                <a:latin typeface="Monotype Corsiva" pitchFamily="66" charset="0"/>
              </a:rPr>
              <a:t>  - НЕТ</a:t>
            </a:r>
            <a:endParaRPr lang="ru-RU" sz="1800" dirty="0">
              <a:latin typeface="Monotype Corsiva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28992" y="3406551"/>
            <a:ext cx="2057615" cy="934871"/>
          </a:xfrm>
          <a:prstGeom prst="rect">
            <a:avLst/>
          </a:prstGeom>
          <a:solidFill>
            <a:srgbClr val="C00000"/>
          </a:solidFill>
        </p:spPr>
        <p:txBody>
          <a:bodyPr wrap="none" lIns="102870" tIns="51435" rIns="102870" bIns="51435">
            <a:spAutoFit/>
          </a:bodyPr>
          <a:lstStyle/>
          <a:p>
            <a:r>
              <a:rPr lang="tt-RU" sz="5400" b="1" dirty="0">
                <a:solidFill>
                  <a:srgbClr val="002060"/>
                </a:solidFill>
                <a:latin typeface="Monotype Corsiva" pitchFamily="66" charset="0"/>
              </a:rPr>
              <a:t>А</a:t>
            </a:r>
            <a:r>
              <a:rPr lang="tt-RU" sz="5400" b="1" dirty="0">
                <a:solidFill>
                  <a:srgbClr val="00B050"/>
                </a:solidFill>
                <a:latin typeface="Monotype Corsiva" pitchFamily="66" charset="0"/>
              </a:rPr>
              <a:t>к</a:t>
            </a:r>
            <a:r>
              <a:rPr lang="tt-RU" sz="5400" b="1" dirty="0">
                <a:solidFill>
                  <a:srgbClr val="0070C0"/>
                </a:solidFill>
                <a:latin typeface="Monotype Corsiva" pitchFamily="66" charset="0"/>
              </a:rPr>
              <a:t>ц</a:t>
            </a:r>
            <a:r>
              <a:rPr lang="tt-RU" sz="5400" b="1" dirty="0">
                <a:solidFill>
                  <a:srgbClr val="00B0F0"/>
                </a:solidFill>
                <a:latin typeface="Monotype Corsiva" pitchFamily="66" charset="0"/>
              </a:rPr>
              <a:t>и</a:t>
            </a:r>
            <a:r>
              <a:rPr lang="tt-RU" sz="5400" b="1" dirty="0">
                <a:solidFill>
                  <a:srgbClr val="002060"/>
                </a:solidFill>
                <a:latin typeface="Monotype Corsiva" pitchFamily="66" charset="0"/>
              </a:rPr>
              <a:t>и</a:t>
            </a:r>
            <a:r>
              <a:rPr lang="tt-RU" sz="5400" b="1" dirty="0">
                <a:solidFill>
                  <a:srgbClr val="C00000"/>
                </a:solidFill>
                <a:latin typeface="Arial Narrow" pitchFamily="34" charset="0"/>
              </a:rPr>
              <a:t> </a:t>
            </a:r>
            <a:endParaRPr lang="ru-RU" sz="5400" dirty="0"/>
          </a:p>
        </p:txBody>
      </p:sp>
      <p:pic>
        <p:nvPicPr>
          <p:cNvPr id="17" name="Рисунок 16" descr="D:\Мой толерантный мир\IMG-20170922-WA0035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899996">
            <a:off x="6117935" y="1611600"/>
            <a:ext cx="1867733" cy="1667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C:\Users\Гим2\Desktop\ФОТОГРАФИИ\Неделя бдительности\3.jpg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 rot="20861770">
            <a:off x="8343388" y="4561050"/>
            <a:ext cx="2107272" cy="222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 rot="20659554" flipH="1">
            <a:off x="7251616" y="4086803"/>
            <a:ext cx="2531584" cy="657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870" tIns="51435" rIns="102870" bIns="51435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t-RU" sz="1800" b="1" dirty="0">
                <a:solidFill>
                  <a:srgbClr val="C0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НЕДЕЛЯ </a:t>
            </a:r>
            <a:endParaRPr lang="ru-RU" sz="1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t-RU" sz="1800" b="1" dirty="0">
                <a:solidFill>
                  <a:srgbClr val="C0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БДИТЕЛНОСТИ</a:t>
            </a:r>
            <a:endParaRPr lang="tt-RU" sz="1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11814021" y="2625321"/>
            <a:ext cx="1080135" cy="96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986773"/>
          </a:xfrm>
        </p:spPr>
        <p:txBody>
          <a:bodyPr>
            <a:normAutofit/>
          </a:bodyPr>
          <a:lstStyle/>
          <a:p>
            <a:r>
              <a:rPr lang="tt-RU" dirty="0" smtClean="0"/>
              <a:t>КРАСНЫЙ, </a:t>
            </a:r>
            <a:r>
              <a:rPr lang="ru-RU" dirty="0" smtClean="0"/>
              <a:t>Ж</a:t>
            </a:r>
            <a:r>
              <a:rPr lang="tt-RU" dirty="0" smtClean="0"/>
              <a:t>ЕЛТЫЙ, ЗЕЛЕНЫЙ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D:\1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893" y="1255157"/>
            <a:ext cx="9366861" cy="5645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1136793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АКЦИЯ «МЫ ПРОТИВ КОРРУПЦИИ»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893" y="1800213"/>
            <a:ext cx="9721215" cy="4752261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Рисунок 3" descr="D:\2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437" y="1575183"/>
            <a:ext cx="9788792" cy="540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3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4180" y="4800608"/>
            <a:ext cx="5063168" cy="1050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36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437" y="1125123"/>
            <a:ext cx="9535634" cy="1350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279" y="225005"/>
            <a:ext cx="9721215" cy="1200150"/>
          </a:xfrm>
          <a:solidFill>
            <a:srgbClr val="00B0F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Monotype Corsiva" pitchFamily="66" charset="0"/>
              </a:rPr>
              <a:t>ЗДОРОВЫЙ ОБРАЗ ЖИЗНИ</a:t>
            </a:r>
            <a:endParaRPr lang="ru-RU" b="1" dirty="0">
              <a:latin typeface="Monotype Corsiva" pitchFamily="66" charset="0"/>
            </a:endParaRPr>
          </a:p>
        </p:txBody>
      </p:sp>
      <p:pic>
        <p:nvPicPr>
          <p:cNvPr id="4" name="Содержимое 3" descr="http://www.riakchr.ru/wp-content/uploads/2014/07/1289290755_bor_banapoyasah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 rot="1129667">
            <a:off x="7033221" y="3277917"/>
            <a:ext cx="3501616" cy="2799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7" descr="DSCN01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30948">
            <a:off x="359013" y="2912917"/>
            <a:ext cx="2822226" cy="30022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 rot="20816365">
            <a:off x="252510" y="1598403"/>
            <a:ext cx="2893122" cy="1027204"/>
          </a:xfrm>
          <a:prstGeom prst="rect">
            <a:avLst/>
          </a:prstGeom>
          <a:solidFill>
            <a:srgbClr val="00B0F0"/>
          </a:solidFill>
        </p:spPr>
        <p:txBody>
          <a:bodyPr wrap="square" lIns="102870" tIns="51435" rIns="102870" bIns="51435">
            <a:spAutoFit/>
          </a:bodyPr>
          <a:lstStyle/>
          <a:p>
            <a:pPr lvl="0"/>
            <a:r>
              <a:rPr lang="ru-RU" b="1" dirty="0" err="1" smtClean="0">
                <a:solidFill>
                  <a:srgbClr val="C00000"/>
                </a:solidFill>
                <a:latin typeface="Monotype Corsiva" pitchFamily="66" charset="0"/>
              </a:rPr>
              <a:t>Ежедневая</a:t>
            </a: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 утренняя зарядка с учащимися </a:t>
            </a:r>
          </a:p>
          <a:p>
            <a:pPr lvl="0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 младших классов </a:t>
            </a:r>
            <a:endParaRPr lang="ru-RU" b="1" dirty="0">
              <a:latin typeface="Monotype Corsiva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960698">
            <a:off x="8094122" y="2114105"/>
            <a:ext cx="2362812" cy="1027204"/>
          </a:xfrm>
          <a:prstGeom prst="rect">
            <a:avLst/>
          </a:prstGeom>
          <a:solidFill>
            <a:srgbClr val="00B0F0"/>
          </a:solidFill>
        </p:spPr>
        <p:txBody>
          <a:bodyPr wrap="square" lIns="102870" tIns="51435" rIns="102870" bIns="51435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Республиканский турнир по национальной борьбе</a:t>
            </a:r>
            <a:endParaRPr lang="ru-RU" b="1" dirty="0">
              <a:latin typeface="Monotype Corsiva" pitchFamily="66" charset="0"/>
            </a:endParaRPr>
          </a:p>
        </p:txBody>
      </p:sp>
      <p:pic>
        <p:nvPicPr>
          <p:cNvPr id="9" name="Рисунок 8" descr="C:\Users\Гим2\Documents\нурлат\20160109_13332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2250" y="2625321"/>
            <a:ext cx="3966148" cy="2353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375408" y="1725204"/>
            <a:ext cx="4050535" cy="811761"/>
          </a:xfrm>
          <a:prstGeom prst="rect">
            <a:avLst/>
          </a:prstGeom>
          <a:solidFill>
            <a:srgbClr val="00B0F0"/>
          </a:solidFill>
        </p:spPr>
        <p:txBody>
          <a:bodyPr wrap="square" lIns="102870" tIns="51435" rIns="102870" bIns="51435">
            <a:spAutoFit/>
          </a:bodyPr>
          <a:lstStyle/>
          <a:p>
            <a:r>
              <a:rPr lang="ru-RU" sz="2300" b="1" dirty="0">
                <a:solidFill>
                  <a:srgbClr val="C00000"/>
                </a:solidFill>
                <a:latin typeface="Monotype Corsiva" pitchFamily="66" charset="0"/>
              </a:rPr>
              <a:t>Республиканские соревнования </a:t>
            </a:r>
          </a:p>
          <a:p>
            <a:r>
              <a:rPr lang="ru-RU" sz="2300" b="1" dirty="0">
                <a:solidFill>
                  <a:srgbClr val="C00000"/>
                </a:solidFill>
                <a:latin typeface="Monotype Corsiva" pitchFamily="66" charset="0"/>
              </a:rPr>
              <a:t>по национальной борьб</a:t>
            </a:r>
            <a:r>
              <a:rPr lang="ru-RU" sz="2300" b="1" dirty="0">
                <a:solidFill>
                  <a:srgbClr val="C00000"/>
                </a:solidFill>
              </a:rPr>
              <a:t>е</a:t>
            </a:r>
            <a:endParaRPr lang="ru-RU" sz="2300" b="1" dirty="0"/>
          </a:p>
        </p:txBody>
      </p:sp>
      <p:pic>
        <p:nvPicPr>
          <p:cNvPr id="11" name="Рисунок 10" descr="C:\Users\Гим2\Documents\БОРЬБА КЕРӘШ 22.04.2012\DSC0136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724131">
            <a:off x="1096982" y="5325678"/>
            <a:ext cx="2869129" cy="1875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Весенняя неделя добра фото\DSCN463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50498" y="5100649"/>
            <a:ext cx="2891611" cy="2100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7172784" y="5801118"/>
            <a:ext cx="2278426" cy="1165704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02870" tIns="51435" rIns="102870" bIns="51435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t-RU" sz="2300" b="1" dirty="0">
                <a:solidFill>
                  <a:srgbClr val="C0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Круглый стол</a:t>
            </a:r>
            <a:endParaRPr lang="ru-RU" sz="2300" b="1" dirty="0">
              <a:solidFill>
                <a:srgbClr val="C00000"/>
              </a:solidFill>
              <a:latin typeface="Monotype Corsiva" pitchFamily="66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t-RU" sz="2300" b="1" dirty="0">
                <a:solidFill>
                  <a:srgbClr val="C0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 “Мы задоровый</a:t>
            </a:r>
            <a:endParaRPr lang="ru-RU" sz="2300" b="1" dirty="0">
              <a:solidFill>
                <a:srgbClr val="C00000"/>
              </a:solidFill>
              <a:latin typeface="Monotype Corsiva" pitchFamily="66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t-RU" sz="2300" b="1" dirty="0">
                <a:solidFill>
                  <a:srgbClr val="C00000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 образ жизни!”</a:t>
            </a:r>
            <a:endParaRPr lang="tt-RU" sz="2300" b="1" dirty="0">
              <a:solidFill>
                <a:srgbClr val="C00000"/>
              </a:solidFill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468742">
            <a:off x="7660704" y="968882"/>
            <a:ext cx="2582182" cy="689216"/>
          </a:xfrm>
        </p:spPr>
        <p:txBody>
          <a:bodyPr>
            <a:normAutofit fontScale="90000"/>
          </a:bodyPr>
          <a:lstStyle/>
          <a:p>
            <a:pPr>
              <a:spcBef>
                <a:spcPts val="675"/>
              </a:spcBef>
            </a:pPr>
            <a:r>
              <a:rPr lang="ru-RU" sz="2000" i="1" dirty="0">
                <a:solidFill>
                  <a:srgbClr val="C00000"/>
                </a:solidFill>
                <a:latin typeface="Monotype Corsiva" pitchFamily="66" charset="0"/>
              </a:rPr>
              <a:t>Совершение добра делает человека  </a:t>
            </a:r>
            <a:r>
              <a:rPr lang="ru-RU" sz="3600" i="1" dirty="0">
                <a:solidFill>
                  <a:srgbClr val="C00000"/>
                </a:solidFill>
                <a:latin typeface="Monotype Corsiva" pitchFamily="66" charset="0"/>
              </a:rPr>
              <a:t> </a:t>
            </a:r>
            <a:r>
              <a:rPr lang="ru-RU" sz="1800" i="1" dirty="0">
                <a:solidFill>
                  <a:srgbClr val="C00000"/>
                </a:solidFill>
                <a:latin typeface="Monotype Corsiva" pitchFamily="66" charset="0"/>
              </a:rPr>
              <a:t>счастливым</a:t>
            </a:r>
            <a:endParaRPr lang="ru-RU" sz="1800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4" r="2010"/>
          <a:stretch>
            <a:fillRect/>
          </a:stretch>
        </p:blipFill>
        <p:spPr bwMode="auto">
          <a:xfrm rot="20996497">
            <a:off x="590667" y="2025243"/>
            <a:ext cx="2362811" cy="1875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SERVER\Desktop\DSC01002 - копия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758" y="2275285"/>
            <a:ext cx="2677835" cy="265033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050497" y="1125125"/>
            <a:ext cx="2953515" cy="1334981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pPr algn="ctr"/>
            <a:r>
              <a:rPr lang="tt-RU" b="1" dirty="0" smtClean="0">
                <a:solidFill>
                  <a:srgbClr val="C00000"/>
                </a:solidFill>
                <a:latin typeface="Monotype Corsiva" pitchFamily="66" charset="0"/>
              </a:rPr>
              <a:t>Благотворительные</a:t>
            </a: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мероприятия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 с воспитанниками  </a:t>
            </a:r>
            <a:r>
              <a:rPr lang="en-US" b="1" dirty="0" smtClean="0">
                <a:solidFill>
                  <a:srgbClr val="C00000"/>
                </a:solidFill>
                <a:latin typeface="Monotype Corsiva" pitchFamily="66" charset="0"/>
              </a:rPr>
              <a:t/>
            </a:r>
            <a:br>
              <a:rPr lang="en-US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детского дома</a:t>
            </a:r>
            <a:r>
              <a:rPr lang="ru-RU" sz="1800" b="1" dirty="0">
                <a:solidFill>
                  <a:srgbClr val="C00000"/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 rot="21067316">
            <a:off x="421894" y="1096270"/>
            <a:ext cx="2869129" cy="1027204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Встречи в Доме-интернате для престарелых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764">
            <a:off x="7594715" y="1800212"/>
            <a:ext cx="2700356" cy="217528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772071" y="149996"/>
            <a:ext cx="8101069" cy="73481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102870" tIns="51435" rIns="102870" bIns="51435">
            <a:spAutoFit/>
          </a:bodyPr>
          <a:lstStyle/>
          <a:p>
            <a:r>
              <a:rPr lang="ru-RU" sz="4100" b="1" i="1" dirty="0">
                <a:latin typeface="Monotype Corsiva" pitchFamily="66" charset="0"/>
              </a:rPr>
              <a:t>Духовно – нравственное воспитание</a:t>
            </a:r>
            <a:endParaRPr lang="ru-RU" sz="4100" dirty="0">
              <a:latin typeface="Monotype Corsiva" pitchFamily="66" charset="0"/>
            </a:endParaRPr>
          </a:p>
        </p:txBody>
      </p:sp>
      <p:pic>
        <p:nvPicPr>
          <p:cNvPr id="11" name="Picture 8" descr="Изображение 0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2" t="26462" r="27055" b="30894"/>
          <a:stretch>
            <a:fillRect/>
          </a:stretch>
        </p:blipFill>
        <p:spPr bwMode="auto">
          <a:xfrm rot="20465866">
            <a:off x="711377" y="4683124"/>
            <a:ext cx="3375446" cy="208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 rot="20437128">
            <a:off x="-62237" y="3781576"/>
            <a:ext cx="4030208" cy="811761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pPr algn="ctr">
              <a:defRPr/>
            </a:pPr>
            <a:r>
              <a:rPr lang="ru-RU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Встречи в Доме-интернате для престарелых</a:t>
            </a:r>
            <a:r>
              <a:rPr lang="ru-RU" sz="2300" dirty="0">
                <a:solidFill>
                  <a:srgbClr val="FF0000"/>
                </a:solidFill>
                <a:latin typeface="Monotype Corsiva" pitchFamily="66" charset="0"/>
              </a:rPr>
              <a:t> </a:t>
            </a:r>
          </a:p>
        </p:txBody>
      </p:sp>
      <p:pic>
        <p:nvPicPr>
          <p:cNvPr id="13" name="Содержимое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4" r="2010"/>
          <a:stretch>
            <a:fillRect/>
          </a:stretch>
        </p:blipFill>
        <p:spPr bwMode="auto">
          <a:xfrm rot="20996497">
            <a:off x="587962" y="1969210"/>
            <a:ext cx="2362811" cy="1875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4" r="2010"/>
          <a:stretch>
            <a:fillRect/>
          </a:stretch>
        </p:blipFill>
        <p:spPr bwMode="auto">
          <a:xfrm rot="741211">
            <a:off x="6883793" y="4719867"/>
            <a:ext cx="3470822" cy="209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 rot="747984">
            <a:off x="6879012" y="3879137"/>
            <a:ext cx="3606385" cy="719428"/>
          </a:xfrm>
          <a:prstGeom prst="rect">
            <a:avLst/>
          </a:prstGeom>
        </p:spPr>
        <p:txBody>
          <a:bodyPr wrap="square" lIns="102870" tIns="51435" rIns="102870" bIns="51435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Встречи в Доме-интернате для престарелых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83675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E:\день пожилых\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21008545">
            <a:off x="6242427" y="203261"/>
            <a:ext cx="4167540" cy="337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день пожилых\5089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970013">
            <a:off x="283231" y="363559"/>
            <a:ext cx="3176224" cy="3007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день пожилых\10046319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 rot="949262" flipH="1">
            <a:off x="8070757" y="3847484"/>
            <a:ext cx="2462305" cy="3450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день пожилых\15269573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 rot="19745312">
            <a:off x="978084" y="4590682"/>
            <a:ext cx="2952308" cy="23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600475" y="3750470"/>
            <a:ext cx="4248471" cy="2920030"/>
          </a:xfrm>
          <a:prstGeom prst="rect">
            <a:avLst/>
          </a:prstGeom>
          <a:solidFill>
            <a:srgbClr val="00B0F0"/>
          </a:solidFill>
        </p:spPr>
        <p:txBody>
          <a:bodyPr wrap="square" lIns="102870" tIns="51435" rIns="102870" bIns="51435">
            <a:spAutoFit/>
          </a:bodyPr>
          <a:lstStyle/>
          <a:p>
            <a:pPr algn="ctr"/>
            <a:endParaRPr lang="ru-RU" sz="2300" dirty="0">
              <a:solidFill>
                <a:schemeClr val="bg1"/>
              </a:solidFill>
            </a:endParaRPr>
          </a:p>
          <a:p>
            <a:r>
              <a:rPr lang="ru-RU" sz="3200" dirty="0">
                <a:solidFill>
                  <a:schemeClr val="bg1"/>
                </a:solidFill>
                <a:latin typeface="Monotype Corsiva" pitchFamily="66" charset="0"/>
              </a:rPr>
              <a:t>СОЗДАНИЕ ПОЗДРАВИТЕЛЬНЫХ</a:t>
            </a:r>
          </a:p>
          <a:p>
            <a:pPr algn="ctr"/>
            <a:r>
              <a:rPr lang="ru-RU" sz="3200" dirty="0">
                <a:solidFill>
                  <a:schemeClr val="bg1"/>
                </a:solidFill>
                <a:latin typeface="Monotype Corsiva" pitchFamily="66" charset="0"/>
              </a:rPr>
              <a:t> ОТКРЫТОК  НА ДЕНЬ ПОЖИЛОГО </a:t>
            </a:r>
          </a:p>
          <a:p>
            <a:pPr algn="ctr"/>
            <a:r>
              <a:rPr lang="ru-RU" sz="3200" dirty="0">
                <a:solidFill>
                  <a:schemeClr val="bg1"/>
                </a:solidFill>
                <a:latin typeface="Monotype Corsiva" pitchFamily="66" charset="0"/>
              </a:rPr>
              <a:t>ЧЕЛОВЕКА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Рисунок 8" descr="D:\Мой толерантный мир\IMG-20170922-WA005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59794" y="675064"/>
            <a:ext cx="396614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oushev.mosk.obr55.ru/files/2016/10/%D0%BF%D0%BE%D0%B6%D0%B8%D0%BB%D1%8B%D0%B5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3121" y="3150391"/>
            <a:ext cx="2835354" cy="1990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afisha.mosreg.ru/sites/default/files/events_photo/bez-imeni-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4715" y="3075381"/>
            <a:ext cx="2891616" cy="1835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-23468"/>
            <a:ext cx="10548229" cy="59631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02870" tIns="51435" rIns="102870" bIns="51435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>
                <a:solidFill>
                  <a:schemeClr val="bg1"/>
                </a:solidFill>
                <a:latin typeface="Monotype Corsiva" pitchFamily="66" charset="0"/>
                <a:ea typeface="Times New Roman" pitchFamily="18" charset="0"/>
                <a:cs typeface="Arial" pitchFamily="34" charset="0"/>
              </a:rPr>
              <a:t>      ПОДГОТОВКА К АКЦИИ«ДЕНЬ ПОЖИЛЫХ ЛЮДЕЙ»</a:t>
            </a:r>
            <a:endParaRPr lang="ru-RU" sz="3200" dirty="0">
              <a:solidFill>
                <a:schemeClr val="bg1"/>
              </a:solidFill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  <a:cs typeface="Times New Roman" pitchFamily="18" charset="0"/>
              </a:rPr>
              <a:t>Готовимся к военной службе</a:t>
            </a:r>
            <a:endParaRPr lang="ru-RU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94" y="1425164"/>
            <a:ext cx="2700356" cy="2700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0797">
            <a:off x="337508" y="4950628"/>
            <a:ext cx="3291059" cy="2250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Прямоугольник 5"/>
          <p:cNvSpPr/>
          <p:nvPr/>
        </p:nvSpPr>
        <p:spPr>
          <a:xfrm rot="20025375">
            <a:off x="506278" y="4019348"/>
            <a:ext cx="2700358" cy="93487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102870" tIns="51435" rIns="102870" bIns="51435">
            <a:spAutoFit/>
          </a:bodyPr>
          <a:lstStyle/>
          <a:p>
            <a:pPr algn="ctr"/>
            <a:r>
              <a:rPr lang="ru-RU" sz="2700" b="1" dirty="0">
                <a:solidFill>
                  <a:schemeClr val="bg1"/>
                </a:solidFill>
                <a:latin typeface="Monotype Corsiva" pitchFamily="66" charset="0"/>
                <a:cs typeface="Times New Roman" pitchFamily="18" charset="0"/>
              </a:rPr>
              <a:t>Посещение Парка  </a:t>
            </a:r>
          </a:p>
          <a:p>
            <a:pPr algn="ctr"/>
            <a:r>
              <a:rPr lang="ru-RU" sz="2700" b="1" dirty="0">
                <a:solidFill>
                  <a:schemeClr val="bg1"/>
                </a:solidFill>
                <a:latin typeface="Monotype Corsiva" pitchFamily="66" charset="0"/>
                <a:cs typeface="Times New Roman" pitchFamily="18" charset="0"/>
              </a:rPr>
              <a:t>Победы </a:t>
            </a:r>
          </a:p>
        </p:txBody>
      </p:sp>
      <p:pic>
        <p:nvPicPr>
          <p:cNvPr id="8" name="Рисунок 7" descr="E:\Выпускной\смотр\DSCN978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20532">
            <a:off x="8269804" y="5630704"/>
            <a:ext cx="2250281" cy="1570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E:\Выпускной\IMG_29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44181" y="5325678"/>
            <a:ext cx="2194038" cy="1875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966110" y="4575579"/>
            <a:ext cx="4050535" cy="51937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102870" tIns="51435" rIns="102870" bIns="51435">
            <a:spAutoFit/>
          </a:bodyPr>
          <a:lstStyle/>
          <a:p>
            <a:pPr algn="ctr"/>
            <a:r>
              <a:rPr lang="ru-RU" sz="2700" b="1" dirty="0">
                <a:solidFill>
                  <a:schemeClr val="bg1"/>
                </a:solidFill>
                <a:latin typeface="Monotype Corsiva" pitchFamily="66" charset="0"/>
                <a:cs typeface="Times New Roman" pitchFamily="18" charset="0"/>
              </a:rPr>
              <a:t>Смотр строя и песни </a:t>
            </a:r>
          </a:p>
        </p:txBody>
      </p:sp>
      <p:pic>
        <p:nvPicPr>
          <p:cNvPr id="11" name="Рисунок 10" descr="D:\Смотр строя 2017\DSCN474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6635" y="1500173"/>
            <a:ext cx="2767846" cy="307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Смотр строя 2017\DSCN475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970547">
            <a:off x="6757370" y="1504324"/>
            <a:ext cx="3396121" cy="2086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 rot="1054244">
            <a:off x="6189050" y="3346579"/>
            <a:ext cx="2829117" cy="4578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02870" tIns="51435" rIns="102870" bIns="51435">
            <a:spAutoFit/>
          </a:bodyPr>
          <a:lstStyle/>
          <a:p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</a:rPr>
              <a:t>СТРОГИЕ СУДЬИ</a:t>
            </a:r>
          </a:p>
        </p:txBody>
      </p:sp>
      <p:pic>
        <p:nvPicPr>
          <p:cNvPr id="14" name="Рисунок 13" descr="D:\Смотр строя 2017\DSCN476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136252">
            <a:off x="8364110" y="4072647"/>
            <a:ext cx="2239030" cy="1404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D:\Смотр строя 2017\DSCN4793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394412">
            <a:off x="5611562" y="5380296"/>
            <a:ext cx="2205265" cy="1875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37508" y="225005"/>
            <a:ext cx="10041950" cy="66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C:\Users\Гим2\Documents\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75737"/>
            <a:ext cx="10379457" cy="1125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Ожидаемые результаты:</a:t>
            </a:r>
            <a:endParaRPr lang="ru-RU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6279" y="1650192"/>
            <a:ext cx="9721215" cy="5145666"/>
          </a:xfrm>
          <a:solidFill>
            <a:srgbClr val="7030A0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/>
              <a:t>    </a:t>
            </a:r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</a:rPr>
              <a:t>Уменьшение факторов риска, приводящих к правонарушениям несовершеннолетних.</a:t>
            </a:r>
          </a:p>
          <a:p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</a:rPr>
              <a:t> Формирование у подростков нравственных качеств, чувства толерантности, четких представлений об общечеловеческих ценностях, здоровом образе жизни.</a:t>
            </a:r>
          </a:p>
          <a:p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</a:rPr>
              <a:t> Обучение навыкам социально поддерживающего и развивающего поведения в семье и во взаимоотношениях со сверстниками и окружающим миром.</a:t>
            </a:r>
          </a:p>
          <a:p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</a:rPr>
              <a:t> Внедрение норм толерантности в социальную практику учащихся, противодействие экстремизму, нетерпимости к любому проявлению жестокости, и агрессивности к людям некоренных национальностей, других вероисповеданий.</a:t>
            </a:r>
          </a:p>
          <a:p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</a:rPr>
              <a:t> Выработка устойчивых навыков безопасного поведения учащихся в экстремальной обстановке, особенно при угрозе совершения террористического акта.</a:t>
            </a:r>
          </a:p>
          <a:p>
            <a:r>
              <a:rPr lang="ru-RU" sz="2300" b="1" dirty="0">
                <a:solidFill>
                  <a:schemeClr val="bg1"/>
                </a:solidFill>
                <a:latin typeface="Monotype Corsiva" pitchFamily="66" charset="0"/>
              </a:rPr>
              <a:t> Формирование устойчивых установок к здоровому образу жизни.</a:t>
            </a:r>
          </a:p>
          <a:p>
            <a:endParaRPr lang="ru-RU" sz="20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C:\Users\Гим2\Documents\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991379" y="3600450"/>
            <a:ext cx="4472466" cy="3300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Гим2\Documents\9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0665" y="300014"/>
            <a:ext cx="5231941" cy="367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Гим2\Documents\26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0665" y="3975499"/>
            <a:ext cx="5063168" cy="2940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Гим2\Documents\27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5764" y="300014"/>
            <a:ext cx="4725586" cy="2925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1331</TotalTime>
  <Words>511</Words>
  <Application>Microsoft Office PowerPoint</Application>
  <PresentationFormat>Произвольный</PresentationFormat>
  <Paragraphs>109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9" baseType="lpstr">
      <vt:lpstr>Arial</vt:lpstr>
      <vt:lpstr>Arial Narrow</vt:lpstr>
      <vt:lpstr>Book Antiqua</vt:lpstr>
      <vt:lpstr>Calibri</vt:lpstr>
      <vt:lpstr>Cambria Math</vt:lpstr>
      <vt:lpstr>Lucida Sans</vt:lpstr>
      <vt:lpstr>Monotype Corsiva</vt:lpstr>
      <vt:lpstr>Times New Roman</vt:lpstr>
      <vt:lpstr>Wingdings</vt:lpstr>
      <vt:lpstr>Wingdings 2</vt:lpstr>
      <vt:lpstr>Wingdings 3</vt:lpstr>
      <vt:lpstr>Апекс</vt:lpstr>
      <vt:lpstr>Патриотическое воспитание учащихся</vt:lpstr>
      <vt:lpstr> Руководители </vt:lpstr>
      <vt:lpstr>ЦЕЛЬ РАБОТЫ:</vt:lpstr>
      <vt:lpstr> Задачи: </vt:lpstr>
      <vt:lpstr>НАШ  ДЕВИЗ:</vt:lpstr>
      <vt:lpstr> НАША РЕЧЁВКА: </vt:lpstr>
      <vt:lpstr> Направления деятельности: </vt:lpstr>
      <vt:lpstr>ВИДЫ МЕРОПРИЯТИЙ</vt:lpstr>
      <vt:lpstr>ПРЕДУПРЕЖДЕНИЕ</vt:lpstr>
      <vt:lpstr> Правовая база  </vt:lpstr>
      <vt:lpstr>ПРАВОВАЯ  БАЗА</vt:lpstr>
      <vt:lpstr>ДОКУМЕНТЫ</vt:lpstr>
      <vt:lpstr>СОЦИАЛЬНОЕ ПАРТНЁРСТВО</vt:lpstr>
      <vt:lpstr>ЦЕПЬ РАБОТЫ С ТРУДНЫМ РЕБЕНКОМ</vt:lpstr>
      <vt:lpstr>Презентация PowerPoint</vt:lpstr>
      <vt:lpstr>СОТРУДНИЧЕСТВО С ПРАВООХРАНИТЕЛЬНЫИМ ОРГАНАМИ</vt:lpstr>
      <vt:lpstr> ПАТРИОТИЧЕСКОЕ  ВОСПИТАНИЕ </vt:lpstr>
      <vt:lpstr> ,                               Не трать на алкоголь     Красный, желтый,                                               и табак                                   зеленый       </vt:lpstr>
      <vt:lpstr>КРАСНЫЙ, ЖЕЛТЫЙ, ЗЕЛЕНЫЙ</vt:lpstr>
      <vt:lpstr>АКЦИЯ «МЫ ПРОТИВ КОРРУПЦИИ»</vt:lpstr>
      <vt:lpstr>ЗДОРОВЫЙ ОБРАЗ ЖИЗНИ</vt:lpstr>
      <vt:lpstr>Совершение добра делает человека   счастливым</vt:lpstr>
      <vt:lpstr>Презентация PowerPoint</vt:lpstr>
      <vt:lpstr>Готовимся к военной службе</vt:lpstr>
      <vt:lpstr>Презентация PowerPoint</vt:lpstr>
      <vt:lpstr>Ожидаемые результаты: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ОТРЯД ПРОФИЛАКТИКИ ПРАВОНАРУШЕНИЙ «НАДЕЖДА»</dc:title>
  <dc:creator>Гим2</dc:creator>
  <cp:lastModifiedBy>Елизавета</cp:lastModifiedBy>
  <cp:revision>163</cp:revision>
  <dcterms:created xsi:type="dcterms:W3CDTF">2017-03-21T09:18:45Z</dcterms:created>
  <dcterms:modified xsi:type="dcterms:W3CDTF">2021-01-12T08:44:50Z</dcterms:modified>
</cp:coreProperties>
</file>