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docMetadata/LabelInfo.xml" ContentType="application/vnd.ms-office.classificationlabel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authors.xml" ContentType="application/vnd.ms-powerpoint.author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300" r:id="rId6"/>
    <p:sldId id="286" r:id="rId7"/>
    <p:sldId id="301" r:id="rId8"/>
    <p:sldId id="289" r:id="rId9"/>
    <p:sldId id="299" r:id="rId10"/>
    <p:sldId id="292" r:id="rId11"/>
    <p:sldId id="290" r:id="rId12"/>
    <p:sldId id="305" r:id="rId13"/>
    <p:sldId id="297" r:id="rId14"/>
    <p:sldId id="288" r:id="rId15"/>
    <p:sldId id="304" r:id="rId16"/>
    <p:sldId id="257" r:id="rId17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Автор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651" autoAdjust="0"/>
    <p:restoredTop sz="95646" autoAdjust="0"/>
  </p:normalViewPr>
  <p:slideViewPr>
    <p:cSldViewPr snapToGrid="0">
      <p:cViewPr varScale="1">
        <p:scale>
          <a:sx n="70" d="100"/>
          <a:sy n="70" d="100"/>
        </p:scale>
        <p:origin x="-882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576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325"/>
    </p:cViewPr>
  </p:sorterViewPr>
  <p:notesViewPr>
    <p:cSldViewPr snapToGrid="0">
      <p:cViewPr varScale="1">
        <p:scale>
          <a:sx n="82" d="100"/>
          <a:sy n="82" d="100"/>
        </p:scale>
        <p:origin x="3936" y="8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7FB8B65A-D69F-C26C-B67E-036EF77BF1F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652B9064-AE57-427F-E5AF-71DE7D52FE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RU" sz="1200"/>
            </a:lvl1pPr>
          </a:lstStyle>
          <a:p>
            <a:pPr rtl="0"/>
            <a:fld id="{8DCB03DF-958A-419E-93C9-F4DD4206164B}" type="datetime1">
              <a:rPr lang="ru-RU" smtClean="0"/>
              <a:pPr rtl="0"/>
              <a:t>28.12.2024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8186157A-CEB9-B0FC-3A49-BE950AEAD6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E0819CA0-A57D-42D7-A625-56C22D0FA7C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RU" sz="1200"/>
            </a:lvl1pPr>
          </a:lstStyle>
          <a:p>
            <a:pPr rtl="0"/>
            <a:fld id="{EAFF3A6F-DEFA-45E0-9496-BEE7C2C6F3D0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060022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RU" sz="1200"/>
            </a:lvl1pPr>
          </a:lstStyle>
          <a:p>
            <a:fld id="{C3C04E87-AB6C-43AD-B5E7-BB59ED96ADF8}" type="datetime1">
              <a:rPr lang="ru-RU" smtClean="0"/>
              <a:pPr/>
              <a:t>28.12.2024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ru-RU"/>
            </a:defPPr>
          </a:lstStyle>
          <a:p>
            <a:pPr lvl="0" rtl="0"/>
            <a:r>
              <a:rPr lang="ru-RU"/>
              <a:t>Щелкните, чтобы изменить стили текста образца слайда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RU" sz="1200"/>
            </a:lvl1pPr>
          </a:lstStyle>
          <a:p>
            <a:pPr rtl="0"/>
            <a:fld id="{F97DC217-DF71-1A49-B3EA-559F1F43B0FF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1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693858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2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38948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3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389489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4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389489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5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94793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6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947933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7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168571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8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39086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9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39086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10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25159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11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627438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12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627438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pPr rtl="0"/>
              <a:t>13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15247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9AC79249-FDC0-364D-A734-AE1DE1605D2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>
              <a:latin typeface="Arial" panose="020B0604020202020204" pitchFamily="34" charset="0"/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="" xmlns:a16="http://schemas.microsoft.com/office/drawing/2014/main" id="{13537B6D-42A5-F449-2691-321A167F7C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3419"/>
            <a:ext cx="12192000" cy="6861419"/>
            <a:chOff x="0" y="-3419"/>
            <a:chExt cx="12192000" cy="6861419"/>
          </a:xfrm>
        </p:grpSpPr>
        <p:sp>
          <p:nvSpPr>
            <p:cNvPr id="5" name="Овал 4">
              <a:extLst>
                <a:ext uri="{FF2B5EF4-FFF2-40B4-BE49-F238E27FC236}">
                  <a16:creationId xmlns="" xmlns:a16="http://schemas.microsoft.com/office/drawing/2014/main" id="{902465C8-266D-104C-9C49-323DF4A8277E}"/>
                </a:ext>
              </a:extLst>
            </p:cNvPr>
            <p:cNvSpPr/>
            <p:nvPr userDrawn="1"/>
          </p:nvSpPr>
          <p:spPr>
            <a:xfrm>
              <a:off x="583746" y="4960030"/>
              <a:ext cx="1551214" cy="1551214"/>
            </a:xfrm>
            <a:prstGeom prst="ellipse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1" name="Полилиния 10">
              <a:extLst>
                <a:ext uri="{FF2B5EF4-FFF2-40B4-BE49-F238E27FC236}">
                  <a16:creationId xmlns="" xmlns:a16="http://schemas.microsoft.com/office/drawing/2014/main" id="{37979A1C-BF60-B345-A664-2E4F7A3461EB}"/>
                </a:ext>
              </a:extLst>
            </p:cNvPr>
            <p:cNvSpPr/>
            <p:nvPr userDrawn="1"/>
          </p:nvSpPr>
          <p:spPr>
            <a:xfrm>
              <a:off x="1" y="4571999"/>
              <a:ext cx="1118508" cy="1118508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9" name="Полилиния 8">
              <a:extLst>
                <a:ext uri="{FF2B5EF4-FFF2-40B4-BE49-F238E27FC236}">
                  <a16:creationId xmlns="" xmlns:a16="http://schemas.microsoft.com/office/drawing/2014/main" id="{58080B3E-915C-2D4C-8608-596E1BFD6387}"/>
                </a:ext>
              </a:extLst>
            </p:cNvPr>
            <p:cNvSpPr/>
            <p:nvPr userDrawn="1"/>
          </p:nvSpPr>
          <p:spPr>
            <a:xfrm>
              <a:off x="1" y="5739492"/>
              <a:ext cx="1118508" cy="1118508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6" name="Группа 5">
              <a:extLst>
                <a:ext uri="{FF2B5EF4-FFF2-40B4-BE49-F238E27FC236}">
                  <a16:creationId xmlns="" xmlns:a16="http://schemas.microsoft.com/office/drawing/2014/main" id="{F15FBB50-09C8-B64E-AE57-67C5E70810CB}"/>
                </a:ext>
              </a:extLst>
            </p:cNvPr>
            <p:cNvGrpSpPr/>
            <p:nvPr userDrawn="1"/>
          </p:nvGrpSpPr>
          <p:grpSpPr>
            <a:xfrm>
              <a:off x="8264427" y="-3419"/>
              <a:ext cx="3927573" cy="3165022"/>
              <a:chOff x="9857014" y="13834"/>
              <a:chExt cx="2334986" cy="1881641"/>
            </a:xfrm>
          </p:grpSpPr>
          <p:sp>
            <p:nvSpPr>
              <p:cNvPr id="15" name="Полилиния 14">
                <a:extLst>
                  <a:ext uri="{FF2B5EF4-FFF2-40B4-BE49-F238E27FC236}">
                    <a16:creationId xmlns=""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6" name="Полилиния 15">
                <a:extLst>
                  <a:ext uri="{FF2B5EF4-FFF2-40B4-BE49-F238E27FC236}">
                    <a16:creationId xmlns=""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2" name="Полилиния 21">
              <a:extLst>
                <a:ext uri="{FF2B5EF4-FFF2-40B4-BE49-F238E27FC236}">
                  <a16:creationId xmlns="" xmlns:a16="http://schemas.microsoft.com/office/drawing/2014/main" id="{BC68F289-2744-2F48-893A-3F17911625C8}"/>
                </a:ext>
              </a:extLst>
            </p:cNvPr>
            <p:cNvSpPr/>
            <p:nvPr userDrawn="1"/>
          </p:nvSpPr>
          <p:spPr>
            <a:xfrm>
              <a:off x="0" y="-1"/>
              <a:ext cx="1167493" cy="1167493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28" name="Полилиния 27">
              <a:extLst>
                <a:ext uri="{FF2B5EF4-FFF2-40B4-BE49-F238E27FC236}">
                  <a16:creationId xmlns="" xmlns:a16="http://schemas.microsoft.com/office/drawing/2014/main" id="{9E240E8A-950E-7946-826C-415CB5DACA43}"/>
                </a:ext>
              </a:extLst>
            </p:cNvPr>
            <p:cNvSpPr/>
            <p:nvPr userDrawn="1"/>
          </p:nvSpPr>
          <p:spPr>
            <a:xfrm>
              <a:off x="11024507" y="4580708"/>
              <a:ext cx="1167493" cy="2277292"/>
            </a:xfrm>
            <a:custGeom>
              <a:avLst/>
              <a:gdLst>
                <a:gd name="connsiteX0" fmla="*/ 1167473 w 1167493"/>
                <a:gd name="connsiteY0" fmla="*/ 0 h 2272167"/>
                <a:gd name="connsiteX1" fmla="*/ 1167493 w 1167493"/>
                <a:gd name="connsiteY1" fmla="*/ 0 h 2272167"/>
                <a:gd name="connsiteX2" fmla="*/ 1167493 w 1167493"/>
                <a:gd name="connsiteY2" fmla="*/ 492960 h 2272167"/>
                <a:gd name="connsiteX3" fmla="*/ 1167493 w 1167493"/>
                <a:gd name="connsiteY3" fmla="*/ 720385 h 2272167"/>
                <a:gd name="connsiteX4" fmla="*/ 1167493 w 1167493"/>
                <a:gd name="connsiteY4" fmla="*/ 2272167 h 2272167"/>
                <a:gd name="connsiteX5" fmla="*/ 0 w 1167493"/>
                <a:gd name="connsiteY5" fmla="*/ 2272167 h 2272167"/>
                <a:gd name="connsiteX6" fmla="*/ 0 w 1167493"/>
                <a:gd name="connsiteY6" fmla="*/ 1898074 h 2272167"/>
                <a:gd name="connsiteX7" fmla="*/ 0 w 1167493"/>
                <a:gd name="connsiteY7" fmla="*/ 1271597 h 2272167"/>
                <a:gd name="connsiteX8" fmla="*/ 0 w 1167493"/>
                <a:gd name="connsiteY8" fmla="*/ 1177688 h 2272167"/>
                <a:gd name="connsiteX9" fmla="*/ 1048124 w 1167493"/>
                <a:gd name="connsiteY9" fmla="*/ 6080 h 2272167"/>
                <a:gd name="connsiteX10" fmla="*/ 1167473 w 1167493"/>
                <a:gd name="connsiteY10" fmla="*/ 0 h 2272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67493" h="2272167">
                  <a:moveTo>
                    <a:pt x="1167473" y="0"/>
                  </a:moveTo>
                  <a:lnTo>
                    <a:pt x="1167493" y="0"/>
                  </a:lnTo>
                  <a:lnTo>
                    <a:pt x="1167493" y="492960"/>
                  </a:lnTo>
                  <a:lnTo>
                    <a:pt x="1167493" y="720385"/>
                  </a:lnTo>
                  <a:lnTo>
                    <a:pt x="1167493" y="2272167"/>
                  </a:lnTo>
                  <a:lnTo>
                    <a:pt x="0" y="2272167"/>
                  </a:lnTo>
                  <a:lnTo>
                    <a:pt x="0" y="1898074"/>
                  </a:lnTo>
                  <a:lnTo>
                    <a:pt x="0" y="1271597"/>
                  </a:lnTo>
                  <a:lnTo>
                    <a:pt x="0" y="1177688"/>
                  </a:lnTo>
                  <a:cubicBezTo>
                    <a:pt x="0" y="567919"/>
                    <a:pt x="459408" y="66389"/>
                    <a:pt x="1048124" y="6080"/>
                  </a:cubicBezTo>
                  <a:lnTo>
                    <a:pt x="116747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3" y="232913"/>
            <a:ext cx="7096933" cy="3830130"/>
          </a:xfrm>
        </p:spPr>
        <p:txBody>
          <a:bodyPr rtlCol="0" anchor="b">
            <a:noAutofit/>
          </a:bodyPr>
          <a:lstStyle>
            <a:lvl1pPr algn="l">
              <a:defRPr lang="ru-RU" sz="60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</p:spTree>
    <p:extLst>
      <p:ext uri="{BB962C8B-B14F-4D97-AF65-F5344CB8AC3E}">
        <p14:creationId xmlns=""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AC10D125-AB73-D276-4947-94204736A3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Полилиния 3">
              <a:extLst>
                <a:ext uri="{FF2B5EF4-FFF2-40B4-BE49-F238E27FC236}">
                  <a16:creationId xmlns="" xmlns:a16="http://schemas.microsoft.com/office/drawing/2014/main" id="{6A7F6A3F-E1DD-A246-9A6D-5F9B18BA258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="" xmlns:a16="http://schemas.microsoft.com/office/drawing/2014/main" id="{055FD0FC-C8FF-6741-A364-A29CDC6F949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="" xmlns:a16="http://schemas.microsoft.com/office/drawing/2014/main" id="{D11C9832-A021-954E-A34F-2988D1189AE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9" name="Группа 8">
              <a:extLst>
                <a:ext uri="{FF2B5EF4-FFF2-40B4-BE49-F238E27FC236}">
                  <a16:creationId xmlns="" xmlns:a16="http://schemas.microsoft.com/office/drawing/2014/main" id="{9861BC34-DFBF-2D4F-B463-FCFBC08391F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Полилиния 6">
                <a:extLst>
                  <a:ext uri="{FF2B5EF4-FFF2-40B4-BE49-F238E27FC236}">
                    <a16:creationId xmlns=""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8" name="Полилиния 7">
                <a:extLst>
                  <a:ext uri="{FF2B5EF4-FFF2-40B4-BE49-F238E27FC236}">
                    <a16:creationId xmlns=""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8864" y="102021"/>
            <a:ext cx="9779183" cy="1744415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58865" y="2017467"/>
            <a:ext cx="9779182" cy="3366815"/>
          </a:xfrm>
        </p:spPr>
        <p:txBody>
          <a:bodyPr rtlCol="0">
            <a:normAutofit/>
          </a:bodyPr>
          <a:lstStyle>
            <a:lvl1pPr marL="0" indent="0">
              <a:buNone/>
              <a:defRPr lang="ru-RU">
                <a:latin typeface="Arial" panose="020B0604020202020204" pitchFamily="34" charset="0"/>
                <a:cs typeface="+mn-cs"/>
              </a:defRPr>
            </a:lvl1pPr>
            <a:lvl2pPr marL="457200" indent="0">
              <a:buNone/>
              <a:defRPr lang="ru-RU">
                <a:latin typeface="Arial" panose="020B0604020202020204" pitchFamily="34" charset="0"/>
                <a:cs typeface="+mn-cs"/>
              </a:defRPr>
            </a:lvl2pPr>
            <a:lvl3pPr marL="914400" indent="0">
              <a:buNone/>
              <a:defRPr lang="ru-RU">
                <a:latin typeface="Arial" panose="020B0604020202020204" pitchFamily="34" charset="0"/>
                <a:cs typeface="+mn-cs"/>
              </a:defRPr>
            </a:lvl3pPr>
            <a:lvl4pPr marL="1371600" indent="0">
              <a:buNone/>
              <a:defRPr lang="ru-RU">
                <a:latin typeface="Arial" panose="020B0604020202020204" pitchFamily="34" charset="0"/>
                <a:cs typeface="+mn-cs"/>
              </a:defRPr>
            </a:lvl4pPr>
            <a:lvl5pPr marL="1828800" indent="0">
              <a:buNone/>
              <a:defRPr lang="ru-RU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=""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=""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=""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изображение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AC10D125-AB73-D276-4947-94204736A3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1" y="0"/>
            <a:ext cx="12191999" cy="6858000"/>
            <a:chOff x="1" y="0"/>
            <a:chExt cx="12191999" cy="6858000"/>
          </a:xfrm>
        </p:grpSpPr>
        <p:sp>
          <p:nvSpPr>
            <p:cNvPr id="4" name="Полилиния 3">
              <a:extLst>
                <a:ext uri="{FF2B5EF4-FFF2-40B4-BE49-F238E27FC236}">
                  <a16:creationId xmlns="" xmlns:a16="http://schemas.microsoft.com/office/drawing/2014/main" id="{6A7F6A3F-E1DD-A246-9A6D-5F9B18BA258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="" xmlns:a16="http://schemas.microsoft.com/office/drawing/2014/main" id="{055FD0FC-C8FF-6741-A364-A29CDC6F949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="" xmlns:a16="http://schemas.microsoft.com/office/drawing/2014/main" id="{D11C9832-A021-954E-A34F-2988D1189AE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9" name="Группа 8">
              <a:extLst>
                <a:ext uri="{FF2B5EF4-FFF2-40B4-BE49-F238E27FC236}">
                  <a16:creationId xmlns="" xmlns:a16="http://schemas.microsoft.com/office/drawing/2014/main" id="{9861BC34-DFBF-2D4F-B463-FCFBC08391F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Полилиния 6">
                <a:extLst>
                  <a:ext uri="{FF2B5EF4-FFF2-40B4-BE49-F238E27FC236}">
                    <a16:creationId xmlns=""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8" name="Полилиния 7">
                <a:extLst>
                  <a:ext uri="{FF2B5EF4-FFF2-40B4-BE49-F238E27FC236}">
                    <a16:creationId xmlns=""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71600"/>
            <a:ext cx="5486400" cy="4114800"/>
          </a:xfrm>
        </p:spPr>
        <p:txBody>
          <a:bodyPr rtlCol="0" anchor="ctr" anchorCtr="0">
            <a:noAutofit/>
          </a:bodyPr>
          <a:lstStyle>
            <a:lvl1pPr>
              <a:defRPr lang="ru-RU" sz="60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15" name="Рисунок 14">
            <a:extLst>
              <a:ext uri="{FF2B5EF4-FFF2-40B4-BE49-F238E27FC236}">
                <a16:creationId xmlns="" xmlns:a16="http://schemas.microsoft.com/office/drawing/2014/main" id="{3124234B-E1C4-2616-9993-A23142AA69B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83438" y="1168400"/>
            <a:ext cx="4500562" cy="4521200"/>
          </a:xfrm>
          <a:prstGeom prst="ellipse">
            <a:avLst/>
          </a:prstGeom>
          <a:solidFill>
            <a:schemeClr val="accent2"/>
          </a:solidFill>
        </p:spPr>
        <p:txBody>
          <a:bodyPr rtlCol="0"/>
          <a:lstStyle>
            <a:lvl1pPr marL="0" indent="0" algn="ctr">
              <a:buNone/>
              <a:defRPr lang="ru-RU" sz="2000"/>
            </a:lvl1pPr>
          </a:lstStyle>
          <a:p>
            <a:pPr rtl="0"/>
            <a:r>
              <a:rPr lang="ru-RU"/>
              <a:t>Щелкните значок, чтобы добавить фото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=""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=""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=""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91266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изображение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AC10D125-AB73-D276-4947-94204736A3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Полилиния 3">
              <a:extLst>
                <a:ext uri="{FF2B5EF4-FFF2-40B4-BE49-F238E27FC236}">
                  <a16:creationId xmlns="" xmlns:a16="http://schemas.microsoft.com/office/drawing/2014/main" id="{6A7F6A3F-E1DD-A246-9A6D-5F9B18BA258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="" xmlns:a16="http://schemas.microsoft.com/office/drawing/2014/main" id="{055FD0FC-C8FF-6741-A364-A29CDC6F949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="" xmlns:a16="http://schemas.microsoft.com/office/drawing/2014/main" id="{D11C9832-A021-954E-A34F-2988D1189AE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9" name="Группа 8">
              <a:extLst>
                <a:ext uri="{FF2B5EF4-FFF2-40B4-BE49-F238E27FC236}">
                  <a16:creationId xmlns="" xmlns:a16="http://schemas.microsoft.com/office/drawing/2014/main" id="{9861BC34-DFBF-2D4F-B463-FCFBC08391F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Полилиния 6">
                <a:extLst>
                  <a:ext uri="{FF2B5EF4-FFF2-40B4-BE49-F238E27FC236}">
                    <a16:creationId xmlns=""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8" name="Полилиния 7">
                <a:extLst>
                  <a:ext uri="{FF2B5EF4-FFF2-40B4-BE49-F238E27FC236}">
                    <a16:creationId xmlns=""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0" y="457200"/>
            <a:ext cx="5120640" cy="3200400"/>
          </a:xfrm>
        </p:spPr>
        <p:txBody>
          <a:bodyPr rtlCol="0" anchor="b" anchorCtr="0">
            <a:noAutofit/>
          </a:bodyPr>
          <a:lstStyle>
            <a:lvl1pPr>
              <a:defRPr lang="ru-RU" sz="60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8763DBBF-E63D-81E5-E7CE-32F6F2C2F9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943598" y="3657600"/>
            <a:ext cx="5120640" cy="1828800"/>
          </a:xfrm>
        </p:spPr>
        <p:txBody>
          <a:bodyPr rtlCol="0" anchor="t" anchorCtr="0">
            <a:noAutofit/>
          </a:bodyPr>
          <a:lstStyle>
            <a:lvl1pPr marL="0" indent="0" algn="l">
              <a:buNone/>
              <a:defRPr lang="ru-RU" sz="3200">
                <a:latin typeface="Arial" panose="020B0604020202020204" pitchFamily="34" charset="0"/>
                <a:cs typeface="+mn-cs"/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 dirty="0"/>
              <a:t>Подзаголовок слайда</a:t>
            </a:r>
          </a:p>
        </p:txBody>
      </p:sp>
      <p:sp>
        <p:nvSpPr>
          <p:cNvPr id="15" name="Рисунок 14">
            <a:extLst>
              <a:ext uri="{FF2B5EF4-FFF2-40B4-BE49-F238E27FC236}">
                <a16:creationId xmlns="" xmlns:a16="http://schemas.microsoft.com/office/drawing/2014/main" id="{64033732-ADA1-C540-7276-3FF5CDEF2C5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04238" y="1157224"/>
            <a:ext cx="4500562" cy="4521200"/>
          </a:xfrm>
          <a:prstGeom prst="ellipse">
            <a:avLst/>
          </a:prstGeom>
          <a:solidFill>
            <a:schemeClr val="accent2"/>
          </a:solidFill>
        </p:spPr>
        <p:txBody>
          <a:bodyPr rtlCol="0"/>
          <a:lstStyle>
            <a:lvl1pPr marL="0" indent="0" algn="ctr">
              <a:buNone/>
              <a:defRPr lang="ru-RU" sz="2000"/>
            </a:lvl1pPr>
          </a:lstStyle>
          <a:p>
            <a:pPr rtl="0"/>
            <a:r>
              <a:rPr lang="ru-RU"/>
              <a:t>Щелкните значок, чтобы добавить фото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=""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=""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=""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23856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CCEDB282-8288-C81F-52B5-048A3E80C93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1"/>
            <a:ext cx="12208822" cy="6858003"/>
            <a:chOff x="0" y="-1"/>
            <a:chExt cx="12208822" cy="6858003"/>
          </a:xfrm>
        </p:grpSpPr>
        <p:sp>
          <p:nvSpPr>
            <p:cNvPr id="7" name="Прямоугольник 6">
              <a:extLst>
                <a:ext uri="{FF2B5EF4-FFF2-40B4-BE49-F238E27FC236}">
                  <a16:creationId xmlns="" xmlns:a16="http://schemas.microsoft.com/office/drawing/2014/main" id="{2A62587F-7496-384A-AF40-18FC8CF0709D}"/>
                </a:ext>
              </a:extLst>
            </p:cNvPr>
            <p:cNvSpPr/>
            <p:nvPr userDrawn="1"/>
          </p:nvSpPr>
          <p:spPr>
            <a:xfrm>
              <a:off x="0" y="2286002"/>
              <a:ext cx="12208822" cy="457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2" name="Полилиния 11">
              <a:extLst>
                <a:ext uri="{FF2B5EF4-FFF2-40B4-BE49-F238E27FC236}">
                  <a16:creationId xmlns="" xmlns:a16="http://schemas.microsoft.com/office/drawing/2014/main" id="{84DB028B-A475-224B-B675-A15A56CAD0BF}"/>
                </a:ext>
              </a:extLst>
            </p:cNvPr>
            <p:cNvSpPr/>
            <p:nvPr userDrawn="1"/>
          </p:nvSpPr>
          <p:spPr>
            <a:xfrm flipH="1">
              <a:off x="8597718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4" name="Полилиния 13">
              <a:extLst>
                <a:ext uri="{FF2B5EF4-FFF2-40B4-BE49-F238E27FC236}">
                  <a16:creationId xmlns="" xmlns:a16="http://schemas.microsoft.com/office/drawing/2014/main" id="{61C34955-105B-4D4D-B51D-754C5D38A85D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5" name="Полилиния 14">
              <a:extLst>
                <a:ext uri="{FF2B5EF4-FFF2-40B4-BE49-F238E27FC236}">
                  <a16:creationId xmlns="" xmlns:a16="http://schemas.microsoft.com/office/drawing/2014/main" id="{2734DEB1-EC02-2E42-9292-4ADD115060A5}"/>
                </a:ext>
              </a:extLst>
            </p:cNvPr>
            <p:cNvSpPr/>
            <p:nvPr userDrawn="1"/>
          </p:nvSpPr>
          <p:spPr>
            <a:xfrm rot="5400000" flipH="1" flipV="1">
              <a:off x="10344100" y="438098"/>
              <a:ext cx="2285999" cy="1409801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45085"/>
            <a:ext cx="9779183" cy="1600835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A1EED44-783E-8705-4119-D7E9F7D4F2B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1166087" y="2652713"/>
            <a:ext cx="9780587" cy="3436936"/>
          </a:xfrm>
        </p:spPr>
        <p:txBody>
          <a:bodyPr rtlCol="0">
            <a:normAutofit/>
          </a:bodyPr>
          <a:lstStyle>
            <a:lvl1pPr marL="342900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1pPr>
            <a:lvl2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2pPr>
            <a:lvl3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3pPr>
            <a:lvl4pPr marL="1097280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4pPr>
            <a:lvl5pPr marL="1371600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 lang="ru-RU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 lang="ru-RU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 lang="ru-RU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83176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95FBCE6F-2AA9-31FE-8148-33B4807355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3" name="Полилиния 22">
              <a:extLst>
                <a:ext uri="{FF2B5EF4-FFF2-40B4-BE49-F238E27FC236}">
                  <a16:creationId xmlns="" xmlns:a16="http://schemas.microsoft.com/office/drawing/2014/main" id="{067EACEC-C2DD-EA42-8504-176673AD1F20}"/>
                </a:ext>
              </a:extLst>
            </p:cNvPr>
            <p:cNvSpPr/>
            <p:nvPr userDrawn="1"/>
          </p:nvSpPr>
          <p:spPr>
            <a:xfrm>
              <a:off x="0" y="0"/>
              <a:ext cx="8025490" cy="6858000"/>
            </a:xfrm>
            <a:custGeom>
              <a:avLst/>
              <a:gdLst>
                <a:gd name="connsiteX0" fmla="*/ 0 w 8025490"/>
                <a:gd name="connsiteY0" fmla="*/ 0 h 6858000"/>
                <a:gd name="connsiteX1" fmla="*/ 4596490 w 8025490"/>
                <a:gd name="connsiteY1" fmla="*/ 0 h 6858000"/>
                <a:gd name="connsiteX2" fmla="*/ 8025490 w 8025490"/>
                <a:gd name="connsiteY2" fmla="*/ 3429000 h 6858000"/>
                <a:gd name="connsiteX3" fmla="*/ 4596490 w 8025490"/>
                <a:gd name="connsiteY3" fmla="*/ 6858000 h 6858000"/>
                <a:gd name="connsiteX4" fmla="*/ 0 w 8025490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25490" h="6858000">
                  <a:moveTo>
                    <a:pt x="0" y="0"/>
                  </a:moveTo>
                  <a:lnTo>
                    <a:pt x="4596490" y="0"/>
                  </a:lnTo>
                  <a:cubicBezTo>
                    <a:pt x="6490274" y="0"/>
                    <a:pt x="8025490" y="1535216"/>
                    <a:pt x="8025490" y="3429000"/>
                  </a:cubicBezTo>
                  <a:cubicBezTo>
                    <a:pt x="8025490" y="5322784"/>
                    <a:pt x="6490274" y="6858000"/>
                    <a:pt x="4596490" y="6858000"/>
                  </a:cubicBezTo>
                  <a:lnTo>
                    <a:pt x="0" y="685800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6" name="Группа 5">
              <a:extLst>
                <a:ext uri="{FF2B5EF4-FFF2-40B4-BE49-F238E27FC236}">
                  <a16:creationId xmlns="" xmlns:a16="http://schemas.microsoft.com/office/drawing/2014/main" id="{89843C7E-5704-7A46-8974-F3BFA42E7310}"/>
                </a:ext>
              </a:extLst>
            </p:cNvPr>
            <p:cNvGrpSpPr/>
            <p:nvPr userDrawn="1"/>
          </p:nvGrpSpPr>
          <p:grpSpPr>
            <a:xfrm rot="16200000">
              <a:off x="8286528" y="2207195"/>
              <a:ext cx="3032351" cy="2443610"/>
              <a:chOff x="9857014" y="13834"/>
              <a:chExt cx="2334986" cy="1881641"/>
            </a:xfrm>
          </p:grpSpPr>
          <p:sp>
            <p:nvSpPr>
              <p:cNvPr id="15" name="Полилиния 14">
                <a:extLst>
                  <a:ext uri="{FF2B5EF4-FFF2-40B4-BE49-F238E27FC236}">
                    <a16:creationId xmlns=""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6" name="Полилиния 15">
                <a:extLst>
                  <a:ext uri="{FF2B5EF4-FFF2-40B4-BE49-F238E27FC236}">
                    <a16:creationId xmlns=""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7" name="Полилиния 16">
              <a:extLst>
                <a:ext uri="{FF2B5EF4-FFF2-40B4-BE49-F238E27FC236}">
                  <a16:creationId xmlns="" xmlns:a16="http://schemas.microsoft.com/office/drawing/2014/main" id="{0B179973-08D2-EF40-B516-35E75E906394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8" name="Полилиния 17">
              <a:extLst>
                <a:ext uri="{FF2B5EF4-FFF2-40B4-BE49-F238E27FC236}">
                  <a16:creationId xmlns="" xmlns:a16="http://schemas.microsoft.com/office/drawing/2014/main" id="{6C811FF3-E48A-194D-8022-65F8C3A17449}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4" y="177553"/>
            <a:ext cx="6245912" cy="3269447"/>
          </a:xfrm>
        </p:spPr>
        <p:txBody>
          <a:bodyPr bIns="0" rtlCol="0" anchor="b">
            <a:noAutofit/>
          </a:bodyPr>
          <a:lstStyle>
            <a:lvl1pPr algn="l">
              <a:defRPr lang="ru-RU" sz="6000" b="1">
                <a:solidFill>
                  <a:schemeClr val="bg1"/>
                </a:solidFill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67494" y="3492896"/>
            <a:ext cx="6245912" cy="912850"/>
          </a:xfrm>
        </p:spPr>
        <p:txBody>
          <a:bodyPr rtlCol="0" anchor="ctr" anchorCtr="0">
            <a:noAutofit/>
          </a:bodyPr>
          <a:lstStyle>
            <a:lvl1pPr marL="0" indent="0" algn="l">
              <a:buNone/>
              <a:defRPr lang="ru-RU" sz="32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 dirty="0"/>
              <a:t>Подзаголовок слайда</a:t>
            </a:r>
          </a:p>
        </p:txBody>
      </p:sp>
    </p:spTree>
    <p:extLst>
      <p:ext uri="{BB962C8B-B14F-4D97-AF65-F5344CB8AC3E}">
        <p14:creationId xmlns="" xmlns:p14="http://schemas.microsoft.com/office/powerpoint/2010/main" val="986529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2 столбца с содержимы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>
            <a:extLst>
              <a:ext uri="{FF2B5EF4-FFF2-40B4-BE49-F238E27FC236}">
                <a16:creationId xmlns="" xmlns:a16="http://schemas.microsoft.com/office/drawing/2014/main" id="{14DB56B5-5DD7-95E3-52B2-EDC4B3F1305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Полилиния 3">
              <a:extLst>
                <a:ext uri="{FF2B5EF4-FFF2-40B4-BE49-F238E27FC236}">
                  <a16:creationId xmlns=""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=""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="" xmlns:a16="http://schemas.microsoft.com/office/drawing/2014/main" id="{D11C9832-A021-954E-A34F-2988D1189AE9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9" name="Группа 8">
              <a:extLst>
                <a:ext uri="{FF2B5EF4-FFF2-40B4-BE49-F238E27FC236}">
                  <a16:creationId xmlns="" xmlns:a16="http://schemas.microsoft.com/office/drawing/2014/main" id="{9861BC34-DFBF-2D4F-B463-FCFBC08391FF}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Полилиния 6">
                <a:extLst>
                  <a:ext uri="{FF2B5EF4-FFF2-40B4-BE49-F238E27FC236}">
                    <a16:creationId xmlns=""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8" name="Полилиния 7">
                <a:extLst>
                  <a:ext uri="{FF2B5EF4-FFF2-40B4-BE49-F238E27FC236}">
                    <a16:creationId xmlns=""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6526"/>
            <a:ext cx="9601200" cy="1653371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67493" y="2023984"/>
            <a:ext cx="4663440" cy="3332832"/>
          </a:xfrm>
        </p:spPr>
        <p:txBody>
          <a:bodyPr rtlCol="0"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lang="ru-RU" sz="2000">
                <a:latin typeface="Arial" panose="020B0604020202020204" pitchFamily="34" charset="0"/>
                <a:cs typeface="+mn-cs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=""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283235" y="2023984"/>
            <a:ext cx="4663440" cy="3332832"/>
          </a:xfrm>
        </p:spPr>
        <p:txBody>
          <a:bodyPr rtlCol="0"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lang="ru-RU" sz="2000">
                <a:latin typeface="Arial" panose="020B0604020202020204" pitchFamily="34" charset="0"/>
                <a:cs typeface="+mn-cs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=""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=""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=""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67843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2 объект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1A0E8D4A-B13C-C7EE-5E27-278124A1276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1"/>
            <a:ext cx="12191999" cy="6857999"/>
            <a:chOff x="1" y="1"/>
            <a:chExt cx="12191999" cy="6857999"/>
          </a:xfrm>
        </p:grpSpPr>
        <p:sp>
          <p:nvSpPr>
            <p:cNvPr id="4" name="Полилиния 3">
              <a:extLst>
                <a:ext uri="{FF2B5EF4-FFF2-40B4-BE49-F238E27FC236}">
                  <a16:creationId xmlns=""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=""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 rot="5400000" flipH="1">
              <a:off x="1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69008"/>
            <a:ext cx="9779183" cy="1706563"/>
          </a:xfrm>
        </p:spPr>
        <p:txBody>
          <a:bodyPr rtlCol="0" anchor="b">
            <a:noAutofit/>
          </a:bodyPr>
          <a:lstStyle>
            <a:lvl1pPr>
              <a:defRPr lang="ru-RU" sz="4200" b="1">
                <a:solidFill>
                  <a:schemeClr val="bg1"/>
                </a:solidFill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14" name="Объект 2">
            <a:extLst>
              <a:ext uri="{FF2B5EF4-FFF2-40B4-BE49-F238E27FC236}">
                <a16:creationId xmlns="" xmlns:a16="http://schemas.microsoft.com/office/drawing/2014/main" id="{926B296A-EB6A-9BE9-E813-B15C46524F4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1167493" y="2023984"/>
            <a:ext cx="4663440" cy="3332832"/>
          </a:xfrm>
        </p:spPr>
        <p:txBody>
          <a:bodyPr rtlCol="0">
            <a:normAutofit/>
          </a:bodyPr>
          <a:lstStyle>
            <a:lvl1pPr marL="530352" indent="-530352">
              <a:spcBef>
                <a:spcPts val="1000"/>
              </a:spcBef>
              <a:buFont typeface="+mj-lt"/>
              <a:buAutoNum type="arabicPeriod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1pPr>
            <a:lvl2pPr marL="1097280" indent="-530352">
              <a:spcBef>
                <a:spcPts val="1000"/>
              </a:spcBef>
              <a:buFont typeface="+mj-lt"/>
              <a:buAutoNum type="alphaLcPeriod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2pPr>
            <a:lvl3pPr marL="1645920" indent="-530352">
              <a:spcBef>
                <a:spcPts val="1000"/>
              </a:spcBef>
              <a:buFont typeface="+mj-lt"/>
              <a:buAutoNum type="arabicParenR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3pPr>
            <a:lvl4pPr marL="1920240" indent="-530352">
              <a:spcBef>
                <a:spcPts val="1000"/>
              </a:spcBef>
              <a:buFont typeface="+mj-lt"/>
              <a:buAutoNum type="alphaLcParenR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4pPr>
            <a:lvl5pPr marL="2560320" indent="-514350">
              <a:spcBef>
                <a:spcPts val="1000"/>
              </a:spcBef>
              <a:buFont typeface="+mj-lt"/>
              <a:buAutoNum type="romanLcPeriod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="" xmlns:a16="http://schemas.microsoft.com/office/drawing/2014/main" id="{9435B7D5-E7F8-1267-8942-3C97BE836B98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283235" y="2023984"/>
            <a:ext cx="4663440" cy="3332832"/>
          </a:xfrm>
        </p:spPr>
        <p:txBody>
          <a:bodyPr rtlCol="0"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=""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=""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=""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20426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, содержимое и изображение 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CCEDB282-8288-C81F-52B5-048A3E80C93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2208822" cy="6858002"/>
            <a:chOff x="0" y="0"/>
            <a:chExt cx="12208822" cy="6858002"/>
          </a:xfrm>
        </p:grpSpPr>
        <p:sp>
          <p:nvSpPr>
            <p:cNvPr id="7" name="Прямоугольник 6">
              <a:extLst>
                <a:ext uri="{FF2B5EF4-FFF2-40B4-BE49-F238E27FC236}">
                  <a16:creationId xmlns="" xmlns:a16="http://schemas.microsoft.com/office/drawing/2014/main" id="{2A62587F-7496-384A-AF40-18FC8CF0709D}"/>
                </a:ext>
              </a:extLst>
            </p:cNvPr>
            <p:cNvSpPr/>
            <p:nvPr userDrawn="1"/>
          </p:nvSpPr>
          <p:spPr>
            <a:xfrm>
              <a:off x="0" y="2286002"/>
              <a:ext cx="12208822" cy="457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2" name="Полилиния 11">
              <a:extLst>
                <a:ext uri="{FF2B5EF4-FFF2-40B4-BE49-F238E27FC236}">
                  <a16:creationId xmlns="" xmlns:a16="http://schemas.microsoft.com/office/drawing/2014/main" id="{84DB028B-A475-224B-B675-A15A56CAD0BF}"/>
                </a:ext>
              </a:extLst>
            </p:cNvPr>
            <p:cNvSpPr/>
            <p:nvPr userDrawn="1"/>
          </p:nvSpPr>
          <p:spPr>
            <a:xfrm flipH="1">
              <a:off x="8597718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4" name="Полилиния 13">
              <a:extLst>
                <a:ext uri="{FF2B5EF4-FFF2-40B4-BE49-F238E27FC236}">
                  <a16:creationId xmlns="" xmlns:a16="http://schemas.microsoft.com/office/drawing/2014/main" id="{61C34955-105B-4D4D-B51D-754C5D38A85D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457200"/>
            <a:ext cx="10643508" cy="1371600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="" xmlns:a16="http://schemas.microsoft.com/office/drawing/2014/main" id="{B07A1CF7-9B3B-E43E-830E-DAB65B608249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1166088" y="2652713"/>
            <a:ext cx="5394959" cy="3436936"/>
          </a:xfrm>
        </p:spPr>
        <p:txBody>
          <a:bodyPr rtlCol="0"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8" name="Рисунок 14">
            <a:extLst>
              <a:ext uri="{FF2B5EF4-FFF2-40B4-BE49-F238E27FC236}">
                <a16:creationId xmlns="" xmlns:a16="http://schemas.microsoft.com/office/drawing/2014/main" id="{D976D8D6-3BDC-1908-3425-FEE3EEF51A2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317920" y="1447800"/>
            <a:ext cx="4214010" cy="4214010"/>
          </a:xfrm>
          <a:prstGeom prst="ellipse">
            <a:avLst/>
          </a:prstGeom>
          <a:solidFill>
            <a:schemeClr val="accent2"/>
          </a:solidFill>
        </p:spPr>
        <p:txBody>
          <a:bodyPr rtlCol="0"/>
          <a:lstStyle>
            <a:lvl1pPr marL="0" indent="0" algn="ctr">
              <a:buNone/>
              <a:defRPr lang="ru-RU" sz="2000"/>
            </a:lvl1pPr>
          </a:lstStyle>
          <a:p>
            <a:pPr rtl="0"/>
            <a:r>
              <a:rPr lang="ru-RU"/>
              <a:t>Щелкните значок, чтобы добавить фото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 lang="ru-RU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 lang="ru-RU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 lang="ru-RU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93030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Диаграмма 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ABA2A58C-57B7-834C-8F5C-3299322411B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Полилиния 12">
              <a:extLst>
                <a:ext uri="{FF2B5EF4-FFF2-40B4-BE49-F238E27FC236}">
                  <a16:creationId xmlns=""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4" name="Полилиния 13">
              <a:extLst>
                <a:ext uri="{FF2B5EF4-FFF2-40B4-BE49-F238E27FC236}">
                  <a16:creationId xmlns=""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6526"/>
            <a:ext cx="9779183" cy="1570038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67493" y="2084832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 lang="ru-RU">
                <a:latin typeface="Arial" panose="020B0604020202020204" pitchFamily="34" charset="0"/>
                <a:cs typeface="+mn-cs"/>
              </a:defRPr>
            </a:lvl1pPr>
            <a:lvl2pPr marL="457200" indent="0">
              <a:buNone/>
              <a:defRPr lang="ru-RU">
                <a:latin typeface="Arial" panose="020B0604020202020204" pitchFamily="34" charset="0"/>
                <a:cs typeface="+mn-cs"/>
              </a:defRPr>
            </a:lvl2pPr>
            <a:lvl3pPr marL="914400" indent="0">
              <a:buNone/>
              <a:defRPr lang="ru-RU">
                <a:latin typeface="Arial" panose="020B0604020202020204" pitchFamily="34" charset="0"/>
                <a:cs typeface="+mn-cs"/>
              </a:defRPr>
            </a:lvl3pPr>
            <a:lvl4pPr marL="1371600" indent="0">
              <a:buNone/>
              <a:defRPr lang="ru-RU">
                <a:latin typeface="Arial" panose="020B0604020202020204" pitchFamily="34" charset="0"/>
                <a:cs typeface="+mn-cs"/>
              </a:defRPr>
            </a:lvl4pPr>
            <a:lvl5pPr marL="1828800" indent="0">
              <a:buNone/>
              <a:defRPr lang="ru-RU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=""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=""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=""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90945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вершающ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="" xmlns:a16="http://schemas.microsoft.com/office/drawing/2014/main" id="{78AD52EA-B01E-8D38-D87A-BF7EB5B58A8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1"/>
            <a:ext cx="12192001" cy="6864796"/>
            <a:chOff x="0" y="-1"/>
            <a:chExt cx="12192001" cy="6864796"/>
          </a:xfrm>
        </p:grpSpPr>
        <p:sp>
          <p:nvSpPr>
            <p:cNvPr id="4" name="Прямоугольник 3">
              <a:extLst>
                <a:ext uri="{FF2B5EF4-FFF2-40B4-BE49-F238E27FC236}">
                  <a16:creationId xmlns="" xmlns:a16="http://schemas.microsoft.com/office/drawing/2014/main" id="{9AC79249-FDC0-364D-A734-AE1DE1605D28}"/>
                </a:ext>
              </a:extLst>
            </p:cNvPr>
            <p:cNvSpPr/>
            <p:nvPr userDrawn="1"/>
          </p:nvSpPr>
          <p:spPr>
            <a:xfrm>
              <a:off x="8264426" y="0"/>
              <a:ext cx="3927574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6" name="Группа 5">
              <a:extLst>
                <a:ext uri="{FF2B5EF4-FFF2-40B4-BE49-F238E27FC236}">
                  <a16:creationId xmlns="" xmlns:a16="http://schemas.microsoft.com/office/drawing/2014/main" id="{F15FBB50-09C8-B64E-AE57-67C5E70810CB}"/>
                </a:ext>
              </a:extLst>
            </p:cNvPr>
            <p:cNvGrpSpPr/>
            <p:nvPr userDrawn="1"/>
          </p:nvGrpSpPr>
          <p:grpSpPr>
            <a:xfrm>
              <a:off x="8264427" y="3685939"/>
              <a:ext cx="3927573" cy="3178856"/>
              <a:chOff x="9857014" y="13834"/>
              <a:chExt cx="2334986" cy="1881641"/>
            </a:xfrm>
          </p:grpSpPr>
          <p:sp>
            <p:nvSpPr>
              <p:cNvPr id="15" name="Полилиния 14">
                <a:extLst>
                  <a:ext uri="{FF2B5EF4-FFF2-40B4-BE49-F238E27FC236}">
                    <a16:creationId xmlns=""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6" name="Полилиния 15">
                <a:extLst>
                  <a:ext uri="{FF2B5EF4-FFF2-40B4-BE49-F238E27FC236}">
                    <a16:creationId xmlns=""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2" name="Полилиния 21">
              <a:extLst>
                <a:ext uri="{FF2B5EF4-FFF2-40B4-BE49-F238E27FC236}">
                  <a16:creationId xmlns="" xmlns:a16="http://schemas.microsoft.com/office/drawing/2014/main" id="{BC68F289-2744-2F48-893A-3F17911625C8}"/>
                </a:ext>
              </a:extLst>
            </p:cNvPr>
            <p:cNvSpPr/>
            <p:nvPr userDrawn="1"/>
          </p:nvSpPr>
          <p:spPr>
            <a:xfrm>
              <a:off x="0" y="-1"/>
              <a:ext cx="1167493" cy="1167493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7" name="Полилиния 16">
              <a:extLst>
                <a:ext uri="{FF2B5EF4-FFF2-40B4-BE49-F238E27FC236}">
                  <a16:creationId xmlns="" xmlns:a16="http://schemas.microsoft.com/office/drawing/2014/main" id="{39563C76-BC00-DE47-88F5-C24D3CE3325A}"/>
                </a:ext>
              </a:extLst>
            </p:cNvPr>
            <p:cNvSpPr/>
            <p:nvPr userDrawn="1"/>
          </p:nvSpPr>
          <p:spPr>
            <a:xfrm>
              <a:off x="10228214" y="-1"/>
              <a:ext cx="1963787" cy="3178856"/>
            </a:xfrm>
            <a:custGeom>
              <a:avLst/>
              <a:gdLst>
                <a:gd name="connsiteX0" fmla="*/ 0 w 1963787"/>
                <a:gd name="connsiteY0" fmla="*/ 0 h 3178856"/>
                <a:gd name="connsiteX1" fmla="*/ 1963787 w 1963787"/>
                <a:gd name="connsiteY1" fmla="*/ 0 h 3178856"/>
                <a:gd name="connsiteX2" fmla="*/ 1963787 w 1963787"/>
                <a:gd name="connsiteY2" fmla="*/ 1967129 h 3178856"/>
                <a:gd name="connsiteX3" fmla="*/ 1963787 w 1963787"/>
                <a:gd name="connsiteY3" fmla="*/ 2349671 h 3178856"/>
                <a:gd name="connsiteX4" fmla="*/ 1963787 w 1963787"/>
                <a:gd name="connsiteY4" fmla="*/ 3178856 h 3178856"/>
                <a:gd name="connsiteX5" fmla="*/ 1963753 w 1963787"/>
                <a:gd name="connsiteY5" fmla="*/ 3178856 h 3178856"/>
                <a:gd name="connsiteX6" fmla="*/ 1763002 w 1963787"/>
                <a:gd name="connsiteY6" fmla="*/ 3168629 h 3178856"/>
                <a:gd name="connsiteX7" fmla="*/ 0 w 1963787"/>
                <a:gd name="connsiteY7" fmla="*/ 1197921 h 3178856"/>
                <a:gd name="connsiteX8" fmla="*/ 0 w 1963787"/>
                <a:gd name="connsiteY8" fmla="*/ 1039961 h 3178856"/>
                <a:gd name="connsiteX9" fmla="*/ 0 w 1963787"/>
                <a:gd name="connsiteY9" fmla="*/ 0 h 3178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63787" h="3178856">
                  <a:moveTo>
                    <a:pt x="0" y="0"/>
                  </a:moveTo>
                  <a:lnTo>
                    <a:pt x="1963787" y="0"/>
                  </a:lnTo>
                  <a:lnTo>
                    <a:pt x="1963787" y="1967129"/>
                  </a:lnTo>
                  <a:lnTo>
                    <a:pt x="1963787" y="2349671"/>
                  </a:lnTo>
                  <a:lnTo>
                    <a:pt x="1963787" y="3178856"/>
                  </a:lnTo>
                  <a:lnTo>
                    <a:pt x="1963753" y="3178856"/>
                  </a:lnTo>
                  <a:lnTo>
                    <a:pt x="1763002" y="3168629"/>
                  </a:lnTo>
                  <a:cubicBezTo>
                    <a:pt x="772749" y="3067186"/>
                    <a:pt x="0" y="2223585"/>
                    <a:pt x="0" y="1197921"/>
                  </a:cubicBezTo>
                  <a:lnTo>
                    <a:pt x="0" y="1039961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4" y="252549"/>
            <a:ext cx="6220278" cy="3262811"/>
          </a:xfrm>
        </p:spPr>
        <p:txBody>
          <a:bodyPr rtlCol="0" anchor="b">
            <a:noAutofit/>
          </a:bodyPr>
          <a:lstStyle>
            <a:lvl1pPr algn="l">
              <a:defRPr lang="ru-RU" sz="60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67493" y="3685939"/>
            <a:ext cx="6220277" cy="2919512"/>
          </a:xfrm>
        </p:spPr>
        <p:txBody>
          <a:bodyPr rtlCol="0" anchor="t" anchorCtr="0">
            <a:normAutofit/>
          </a:bodyPr>
          <a:lstStyle>
            <a:lvl1pPr marL="0" indent="0" algn="l">
              <a:buNone/>
              <a:defRPr lang="ru-RU" sz="2800">
                <a:latin typeface="Arial" panose="020B0604020202020204" pitchFamily="34" charset="0"/>
                <a:cs typeface="+mn-cs"/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lvl="0" rtl="0"/>
            <a:r>
              <a:rPr lang="ru-RU" dirty="0"/>
              <a:t>Текст слайда</a:t>
            </a:r>
          </a:p>
        </p:txBody>
      </p:sp>
    </p:spTree>
    <p:extLst>
      <p:ext uri="{BB962C8B-B14F-4D97-AF65-F5344CB8AC3E}">
        <p14:creationId xmlns=""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ru-RU"/>
            </a:defPPr>
          </a:lstStyle>
          <a:p>
            <a:pPr lvl="0" rtl="0"/>
            <a:r>
              <a:rPr lang="ru-RU" dirty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tx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tx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tx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74" r:id="rId4"/>
    <p:sldLayoutId id="2147483671" r:id="rId5"/>
    <p:sldLayoutId id="2147483659" r:id="rId6"/>
    <p:sldLayoutId id="2147483668" r:id="rId7"/>
    <p:sldLayoutId id="2147483669" r:id="rId8"/>
    <p:sldLayoutId id="2147483675" r:id="rId9"/>
    <p:sldLayoutId id="2147483661" r:id="rId10"/>
    <p:sldLayoutId id="2147483666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lang="ru-RU"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ru-RU"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6173" y="301151"/>
            <a:ext cx="9887194" cy="831613"/>
          </a:xfrm>
        </p:spPr>
        <p:txBody>
          <a:bodyPr rtlCol="0"/>
          <a:lstStyle>
            <a:defPPr>
              <a:defRPr lang="ru-RU"/>
            </a:defPPr>
          </a:lstStyle>
          <a:p>
            <a:pPr algn="ctr" rt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ГБПОУ ВО «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Россошанский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колледж мясной и молочной промышленности»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6" descr="Воспитание гражданственности и патриотизма"/>
          <p:cNvPicPr>
            <a:picLocks noChangeAspect="1" noChangeArrowheads="1"/>
          </p:cNvPicPr>
          <p:nvPr/>
        </p:nvPicPr>
        <p:blipFill>
          <a:blip r:embed="rId3"/>
          <a:srcRect l="14907" r="14907"/>
          <a:stretch>
            <a:fillRect/>
          </a:stretch>
        </p:blipFill>
        <p:spPr bwMode="auto">
          <a:xfrm>
            <a:off x="4010734" y="1255595"/>
            <a:ext cx="3768489" cy="3349768"/>
          </a:xfrm>
          <a:prstGeom prst="rect">
            <a:avLst/>
          </a:prstGeom>
          <a:noFill/>
        </p:spPr>
      </p:pic>
      <p:pic>
        <p:nvPicPr>
          <p:cNvPr id="31746" name="Picture 2" descr="КСВО: Тема патриотизма станет основной в ходе будущих выборов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02057" y="1187355"/>
            <a:ext cx="4876800" cy="45339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6237026" y="6045959"/>
            <a:ext cx="4708477" cy="6414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 Медко Л.В.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F148DD4-4828-CE87-0C5C-42BE175E8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957" y="1972101"/>
            <a:ext cx="6015946" cy="4114800"/>
          </a:xfrm>
        </p:spPr>
        <p:txBody>
          <a:bodyPr rtlCol="0"/>
          <a:lstStyle>
            <a:defPPr>
              <a:defRPr lang="ru-RU"/>
            </a:defPPr>
          </a:lstStyle>
          <a:p>
            <a:pPr algn="just"/>
            <a:r>
              <a:rPr sz="2800" b="0" smtClean="0">
                <a:latin typeface="Times New Roman" pitchFamily="18" charset="0"/>
                <a:cs typeface="Times New Roman" pitchFamily="18" charset="0"/>
              </a:rPr>
              <a:t>На одном из своих выступлений президент Российской Федерации В.В. Путин, сказал: «Патриотизм является основой фундамента нашей страны. И от того, насколько много в нашей стране будет патриотов, зависит будущее России».</a:t>
            </a:r>
            <a:endParaRPr lang="ru-RU" sz="28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Скачать картинки Президент россии, стоковые фото Президент ...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/>
          <a:srcRect t="12183" b="12183"/>
          <a:stretch>
            <a:fillRect/>
          </a:stretch>
        </p:blipFill>
        <p:spPr bwMode="auto">
          <a:xfrm>
            <a:off x="7524632" y="1714310"/>
            <a:ext cx="4500562" cy="4521200"/>
          </a:xfrm>
          <a:prstGeom prst="rect">
            <a:avLst/>
          </a:prstGeom>
          <a:noFill/>
        </p:spPr>
      </p:pic>
      <p:pic>
        <p:nvPicPr>
          <p:cNvPr id="5" name="Picture 4" descr="Проблемы воспитания чувства патриотизма и гражданственности у современного  подрастающего поколения ⋆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80410" y="204716"/>
            <a:ext cx="4225357" cy="23474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62677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F148DD4-4828-CE87-0C5C-42BE175E8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3707" y="832513"/>
            <a:ext cx="5923129" cy="3998794"/>
          </a:xfrm>
          <a:solidFill>
            <a:schemeClr val="bg2"/>
          </a:solidFill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sz="3200" b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 кто же это такой – </a:t>
            </a:r>
            <a:r>
              <a:rPr sz="3200" b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патриот</a:t>
            </a:r>
            <a:r>
              <a:rPr sz="3200" b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sz="3600" b="0" smtClean="0">
                <a:solidFill>
                  <a:srgbClr val="000000"/>
                </a:solidFill>
                <a:latin typeface="Arial"/>
              </a:rPr>
              <a:t/>
            </a:r>
            <a:br>
              <a:rPr sz="3600" b="0" smtClean="0">
                <a:solidFill>
                  <a:srgbClr val="000000"/>
                </a:solidFill>
                <a:latin typeface="Arial"/>
              </a:rPr>
            </a:br>
            <a:r>
              <a:rPr sz="3600" b="0" smtClean="0">
                <a:latin typeface="Times New Roman" pitchFamily="18" charset="0"/>
                <a:cs typeface="Times New Roman" pitchFamily="18" charset="0"/>
              </a:rPr>
              <a:t>С.И</a:t>
            </a:r>
            <a:r>
              <a:rPr sz="3600" b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sz="3600" b="0" smtClean="0">
                <a:latin typeface="Times New Roman" pitchFamily="18" charset="0"/>
                <a:cs typeface="Times New Roman" pitchFamily="18" charset="0"/>
              </a:rPr>
              <a:t>Ожегов </a:t>
            </a:r>
            <a:r>
              <a:rPr sz="3600" b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sz="3600" b="0" smtClean="0">
                <a:latin typeface="Times New Roman" pitchFamily="18" charset="0"/>
                <a:cs typeface="Times New Roman" pitchFamily="18" charset="0"/>
              </a:rPr>
            </a:br>
            <a:r>
              <a:rPr sz="3600" b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sz="3600" b="0" smtClean="0">
                <a:latin typeface="Times New Roman" pitchFamily="18" charset="0"/>
                <a:cs typeface="Times New Roman" pitchFamily="18" charset="0"/>
              </a:rPr>
              <a:t>«Словаре русского языка» трактует «патриотизм» как «преданность и любовь к своему отечеству, к своему </a:t>
            </a:r>
            <a:r>
              <a:rPr sz="3600" b="0" smtClean="0">
                <a:latin typeface="Times New Roman" pitchFamily="18" charset="0"/>
                <a:cs typeface="Times New Roman" pitchFamily="18" charset="0"/>
              </a:rPr>
              <a:t>народу</a:t>
            </a:r>
            <a:r>
              <a:rPr sz="3600" b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36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2" name="Picture 4" descr="Книга &quot;Толковый словарь русского языка. Около 100 000 слов, терминов и  фразеологических выражений. 27-е издание&quot; Ожегов С И - купить книгу в  интернет-магазине «Москва» ISBN: 978-5-488-02732-9, 541811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/>
          <a:srcRect t="13689" b="13689"/>
          <a:stretch>
            <a:fillRect/>
          </a:stretch>
        </p:blipFill>
        <p:spPr bwMode="auto">
          <a:xfrm>
            <a:off x="7115199" y="335887"/>
            <a:ext cx="4500562" cy="4521200"/>
          </a:xfrm>
          <a:prstGeom prst="rect">
            <a:avLst/>
          </a:prstGeom>
          <a:noFill/>
        </p:spPr>
      </p:pic>
      <p:sp>
        <p:nvSpPr>
          <p:cNvPr id="27654" name="AutoShape 6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6" name="Picture 8" descr="КСВО: Тема патриотизма станет основной в ходе будущих выборов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76948" y="3724133"/>
            <a:ext cx="4876800" cy="37411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62677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F148DD4-4828-CE87-0C5C-42BE175E8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445" y="1378424"/>
            <a:ext cx="6569289" cy="5090615"/>
          </a:xfrm>
        </p:spPr>
        <p:txBody>
          <a:bodyPr rtlCol="0"/>
          <a:lstStyle>
            <a:defPPr>
              <a:defRPr lang="ru-RU"/>
            </a:defPPr>
          </a:lstStyle>
          <a:p>
            <a:pPr algn="just"/>
            <a:r>
              <a:rPr sz="2000" b="0" smtClean="0">
                <a:latin typeface="Times New Roman" pitchFamily="18" charset="0"/>
                <a:cs typeface="Times New Roman" pitchFamily="18" charset="0"/>
              </a:rPr>
              <a:t>Нормативный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фундамент патриотического воспитания составляет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Конституция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Федерации как высший правовой акт, который утверждает общность многонационального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народа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оссии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sz="2000" b="0" smtClean="0">
                <a:latin typeface="Times New Roman" pitchFamily="18" charset="0"/>
                <a:cs typeface="Times New Roman" pitchFamily="18" charset="0"/>
              </a:rPr>
            </a:br>
            <a:r>
              <a:rPr sz="2000" b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sz="2000" b="0" smtClean="0">
                <a:latin typeface="Times New Roman" pitchFamily="18" charset="0"/>
                <a:cs typeface="Times New Roman" pitchFamily="18" charset="0"/>
              </a:rPr>
            </a:br>
            <a:r>
              <a:rPr sz="2000" b="0" smtClean="0">
                <a:latin typeface="Times New Roman" pitchFamily="18" charset="0"/>
                <a:cs typeface="Times New Roman" pitchFamily="18" charset="0"/>
              </a:rPr>
              <a:t>Важнейшими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документами в области патриотического воспитания выступают Федеральный закон от 29 декабря 2012 г. №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273‑ФЗ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«Об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образовании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Федерации» и Федеральный закон от 30 декабря 2020 г. №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489-ФЗ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«О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молодежной политике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Федерации», где воспитание патриотизма и гражданственности обозначены в качестве ключевого компонента воспитания в целом, основного принципа государственной политики в сфере образования и стержневого направления молодежной политики. 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9156" name="Picture 4" descr="Конституция Российской Федерации с изменениями, внесенными федеральными  конституционными законами от 4 октября 2022 г. об образовании новых  субъектов ...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/>
          <a:srcRect t="18631" b="18631"/>
          <a:stretch>
            <a:fillRect/>
          </a:stretch>
        </p:blipFill>
        <p:spPr bwMode="auto">
          <a:xfrm>
            <a:off x="7691438" y="1905070"/>
            <a:ext cx="4500562" cy="4775509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2361063" y="354842"/>
            <a:ext cx="8679976" cy="118735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НОРМАТИВНАЯ ДОКУМЕНТАЦИЯ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На патриотическое воспитание, краеведческое и правовое обучение школьников  Тверской области направят почти 15 млн рублей | Край справедливост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0799" y="5758271"/>
            <a:ext cx="2136854" cy="10997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62677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7FF5EE67-DE83-C00F-F31C-58A2B4623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7851" y="208858"/>
            <a:ext cx="6579391" cy="1600835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sz="3600" smtClean="0">
                <a:solidFill>
                  <a:srgbClr val="C00000"/>
                </a:solidFill>
              </a:rPr>
              <a:t>Целью патриотического </a:t>
            </a:r>
            <a:r>
              <a:rPr sz="3600" smtClean="0">
                <a:solidFill>
                  <a:srgbClr val="C00000"/>
                </a:solidFill>
              </a:rPr>
              <a:t>воспитания </a:t>
            </a:r>
            <a:r>
              <a:rPr sz="3600" smtClean="0">
                <a:solidFill>
                  <a:srgbClr val="C00000"/>
                </a:solidFill>
              </a:rPr>
              <a:t>является: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AF7743C-9A64-6DD7-26EC-7870E2484D2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43482" y="2543531"/>
            <a:ext cx="10788625" cy="3436937"/>
          </a:xfrm>
        </p:spPr>
        <p:txBody>
          <a:bodyPr rtlCol="0">
            <a:normAutofit/>
          </a:bodyPr>
          <a:lstStyle>
            <a:defPPr>
              <a:defRPr lang="ru-RU"/>
            </a:defPPr>
          </a:lstStyle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ормирование у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населения патриотического сознания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гражданской ответственности; </a:t>
            </a:r>
          </a:p>
          <a:p>
            <a:r>
              <a:rPr sz="2400" smtClean="0">
                <a:latin typeface="Times New Roman" pitchFamily="18" charset="0"/>
                <a:cs typeface="Times New Roman" pitchFamily="18" charset="0"/>
              </a:rPr>
              <a:t>Л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юбви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и уважения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Родине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на основе единых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патриотических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ценностей;</a:t>
            </a:r>
          </a:p>
          <a:p>
            <a:r>
              <a:rPr sz="2400" smtClean="0">
                <a:latin typeface="Times New Roman" pitchFamily="18" charset="0"/>
                <a:cs typeface="Times New Roman" pitchFamily="18" charset="0"/>
              </a:rPr>
              <a:t>Гордости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за собственную страну, ее историю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культуру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sz="240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остижения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в экономике, науке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спорте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;</a:t>
            </a:r>
            <a:endParaRPr sz="2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sz="2400" smtClean="0">
                <a:latin typeface="Times New Roman" pitchFamily="18" charset="0"/>
                <a:cs typeface="Times New Roman" pitchFamily="18" charset="0"/>
              </a:rPr>
              <a:t> Готовности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служению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отечеству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и созидательной защите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интересов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Федерации.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Патриотическое воспитание в СПО - Патриотическое воспитание в  профессиональном образовании - Всероссийский фестиваль Профобразование XXI  века - Методичекие материлы - ПрофОбразова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548419" cy="2156158"/>
          </a:xfrm>
          <a:prstGeom prst="rect">
            <a:avLst/>
          </a:prstGeom>
          <a:noFill/>
        </p:spPr>
      </p:pic>
      <p:pic>
        <p:nvPicPr>
          <p:cNvPr id="23556" name="Picture 4" descr="На патриотическое воспитание, краеведческое и правовое обучение школьников  Тверской области направят почти 15 млн рублей | Край справедливост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18584" y="5636525"/>
            <a:ext cx="2373416" cy="1221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29338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7FF5EE67-DE83-C00F-F31C-58A2B4623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5463" y="45085"/>
            <a:ext cx="7671212" cy="1600835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sz="3600" smtClean="0">
                <a:solidFill>
                  <a:srgbClr val="C00000"/>
                </a:solidFill>
              </a:rPr>
              <a:t>Достижение указанной цели осуществляется через решение следующих задач: 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AF7743C-9A64-6DD7-26EC-7870E2484D2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293358" y="2251881"/>
            <a:ext cx="10215420" cy="3169029"/>
          </a:xfrm>
        </p:spPr>
        <p:txBody>
          <a:bodyPr rtlCol="0">
            <a:noAutofit/>
          </a:bodyPr>
          <a:lstStyle>
            <a:defPPr>
              <a:defRPr lang="ru-RU"/>
            </a:defPPr>
          </a:lstStyle>
          <a:p>
            <a:r>
              <a:rPr smtClean="0">
                <a:latin typeface="Times New Roman" pitchFamily="18" charset="0"/>
                <a:cs typeface="Times New Roman" pitchFamily="18" charset="0"/>
              </a:rPr>
              <a:t>содействие изучению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истории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Федерации, истории малой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родины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прославление подвигов героев и видных деятелей российской истории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; </a:t>
            </a:r>
            <a:endParaRPr smtClean="0">
              <a:latin typeface="Times New Roman" pitchFamily="18" charset="0"/>
              <a:cs typeface="Times New Roman" pitchFamily="18" charset="0"/>
            </a:endParaRPr>
          </a:p>
          <a:p>
            <a:r>
              <a:rPr smtClean="0">
                <a:latin typeface="Times New Roman" pitchFamily="18" charset="0"/>
                <a:cs typeface="Times New Roman" pitchFamily="18" charset="0"/>
              </a:rPr>
              <a:t>пропаганда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достижений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России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и ее народа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; </a:t>
            </a:r>
            <a:endParaRPr smtClean="0">
              <a:latin typeface="Times New Roman" pitchFamily="18" charset="0"/>
              <a:cs typeface="Times New Roman" pitchFamily="18" charset="0"/>
            </a:endParaRPr>
          </a:p>
          <a:p>
            <a:r>
              <a:rPr smtClean="0">
                <a:latin typeface="Times New Roman" pitchFamily="18" charset="0"/>
                <a:cs typeface="Times New Roman" pitchFamily="18" charset="0"/>
              </a:rPr>
              <a:t>продвижение и сохранение семейных ценностей, бережного отношения к материнству и детству, уважения к старшим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; </a:t>
            </a:r>
            <a:endParaRPr smtClean="0">
              <a:latin typeface="Times New Roman" pitchFamily="18" charset="0"/>
              <a:cs typeface="Times New Roman" pitchFamily="18" charset="0"/>
            </a:endParaRPr>
          </a:p>
          <a:p>
            <a:r>
              <a:rPr smtClean="0">
                <a:latin typeface="Times New Roman" pitchFamily="18" charset="0"/>
                <a:cs typeface="Times New Roman" pitchFamily="18" charset="0"/>
              </a:rPr>
              <a:t>развитие у личности чувства любви к семье, родному дому, соседям, родной улице, природе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; </a:t>
            </a:r>
            <a:endParaRPr smtClean="0">
              <a:latin typeface="Times New Roman" pitchFamily="18" charset="0"/>
              <a:cs typeface="Times New Roman" pitchFamily="18" charset="0"/>
            </a:endParaRPr>
          </a:p>
          <a:p>
            <a:r>
              <a:rPr smtClean="0">
                <a:latin typeface="Times New Roman" pitchFamily="18" charset="0"/>
                <a:cs typeface="Times New Roman" pitchFamily="18" charset="0"/>
              </a:rPr>
              <a:t>формирование положительного отношения к труду как важнейшей ценности жизни, потребности трудиться на благо общества, государства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; </a:t>
            </a:r>
            <a:endParaRPr smtClean="0">
              <a:latin typeface="Times New Roman" pitchFamily="18" charset="0"/>
              <a:cs typeface="Times New Roman" pitchFamily="18" charset="0"/>
            </a:endParaRPr>
          </a:p>
          <a:p>
            <a:r>
              <a:rPr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престижа честного и профессионального отношения к своему делу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; </a:t>
            </a:r>
            <a:endParaRPr smtClean="0">
              <a:latin typeface="Times New Roman" pitchFamily="18" charset="0"/>
              <a:cs typeface="Times New Roman" pitchFamily="18" charset="0"/>
            </a:endParaRPr>
          </a:p>
          <a:p>
            <a:r>
              <a:rPr smtClean="0"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уважения к законности и правопорядку, нормам общественной и коллективной жизни, личной и общественной безопасности, популяризация службы в вооруженных силах,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Гражданско-патриотическое воспитание — ГБОУ СОШ № 7 &quot;ОЦ&quot; г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07224" cy="23201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29338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7EF58C-138C-55F4-DA77-4C3F06C81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47" y="484495"/>
            <a:ext cx="6434311" cy="825690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sz="3600" smtClean="0">
                <a:solidFill>
                  <a:srgbClr val="C00000"/>
                </a:solidFill>
              </a:rPr>
              <a:t>П</a:t>
            </a:r>
            <a:r>
              <a:rPr sz="3600" smtClean="0">
                <a:solidFill>
                  <a:srgbClr val="C00000"/>
                </a:solidFill>
              </a:rPr>
              <a:t>атриотические ценности: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B5DDE7C-335B-FD23-E1E6-CDCB99B7878C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368489" y="2243280"/>
            <a:ext cx="11027391" cy="3436937"/>
          </a:xfrm>
        </p:spPr>
        <p:txBody>
          <a:bodyPr rtlCol="0">
            <a:noAutofit/>
          </a:bodyPr>
          <a:lstStyle>
            <a:defPPr>
              <a:defRPr lang="ru-RU"/>
            </a:defPPr>
          </a:lstStyle>
          <a:p>
            <a:r>
              <a:rPr sz="2400" smtClean="0">
                <a:latin typeface="Times New Roman" pitchFamily="18" charset="0"/>
                <a:cs typeface="Times New Roman" pitchFamily="18" charset="0"/>
              </a:rPr>
              <a:t>1.  Любовь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Родине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Отечеству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, родному краю, дому, улице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. </a:t>
            </a:r>
            <a:endParaRPr sz="2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sz="2400" smtClean="0">
                <a:latin typeface="Times New Roman" pitchFamily="18" charset="0"/>
                <a:cs typeface="Times New Roman" pitchFamily="18" charset="0"/>
              </a:rPr>
              <a:t>2. Любовь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к семье, соседям, своему народу, предкам и потомкам, признание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семейных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    ценностей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и важности преемственности поколений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. </a:t>
            </a:r>
            <a:endParaRPr sz="2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sz="2400" smtClean="0">
                <a:latin typeface="Times New Roman" pitchFamily="18" charset="0"/>
                <a:cs typeface="Times New Roman" pitchFamily="18" charset="0"/>
              </a:rPr>
              <a:t>3. Уважение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к государственным символам (флаг, герб, гимн) и праздничным датам (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День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России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День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Победы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и др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.). </a:t>
            </a:r>
            <a:endParaRPr sz="2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sz="2400" smtClean="0">
                <a:latin typeface="Times New Roman" pitchFamily="18" charset="0"/>
                <a:cs typeface="Times New Roman" pitchFamily="18" charset="0"/>
              </a:rPr>
              <a:t>4. Уважение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к закону, нормам общества, уважительное отношение к представителям различных конфессий, национальностей, социальных групп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. </a:t>
            </a:r>
            <a:endParaRPr sz="2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sz="2400" smtClean="0">
                <a:latin typeface="Times New Roman" pitchFamily="18" charset="0"/>
                <a:cs typeface="Times New Roman" pitchFamily="18" charset="0"/>
              </a:rPr>
              <a:t>5. Сохранение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исторической памяти, знание истории страны, гордость за ее победы и героев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. </a:t>
            </a:r>
            <a:endParaRPr sz="2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sz="2400" smtClean="0">
                <a:latin typeface="Times New Roman" pitchFamily="18" charset="0"/>
                <a:cs typeface="Times New Roman" pitchFamily="18" charset="0"/>
              </a:rPr>
              <a:t>6. Гордость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за российскую культуру, почтение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традициям.</a:t>
            </a:r>
          </a:p>
          <a:p>
            <a:r>
              <a:rPr sz="2400" smtClean="0">
                <a:latin typeface="Times New Roman" pitchFamily="18" charset="0"/>
                <a:cs typeface="Times New Roman" pitchFamily="18" charset="0"/>
              </a:rPr>
              <a:t>7. Забота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об окружающей среде, восхищение родной природой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На патриотическое воспитание, краеведческое и правовое обучение школьников  Тверской области направят почти 15 млн рублей | Край справедливост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159" y="0"/>
            <a:ext cx="4905841" cy="22791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2649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="" xmlns:a16="http://schemas.microsoft.com/office/drawing/2014/main" id="{EDF9E134-98AA-3ECE-E40A-180C85ACD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601200" cy="1596740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sz="28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sz="2800" smtClean="0">
                <a:latin typeface="Times New Roman" pitchFamily="18" charset="0"/>
                <a:cs typeface="Times New Roman" pitchFamily="18" charset="0"/>
              </a:rPr>
            </a:br>
            <a:r>
              <a:rPr sz="3200" smtClean="0">
                <a:latin typeface="Times New Roman" pitchFamily="18" charset="0"/>
                <a:cs typeface="Times New Roman" pitchFamily="18" charset="0"/>
              </a:rPr>
              <a:t>Волонтерство </a:t>
            </a:r>
            <a:r>
              <a:rPr sz="3200" b="0" smtClean="0">
                <a:latin typeface="Times New Roman" pitchFamily="18" charset="0"/>
                <a:cs typeface="Times New Roman" pitchFamily="18" charset="0"/>
              </a:rPr>
              <a:t>– это деятельность, совершаемая добровольно на благо общества или отдельных социальных групп, без расчета на вознаграждение</a:t>
            </a:r>
            <a:r>
              <a:rPr b="0" smtClean="0">
                <a:solidFill>
                  <a:srgbClr val="000000"/>
                </a:solidFill>
                <a:latin typeface="Arial"/>
              </a:rPr>
              <a:t>.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DBA34351-9D9C-8C32-5CC0-3F19A1CAC0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023984"/>
            <a:ext cx="4663440" cy="3332832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pic>
        <p:nvPicPr>
          <p:cNvPr id="5" name="Picture 17" descr="Волонтерское движение: бескорыстие молодых добровольцев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22448" r="22448"/>
          <a:stretch>
            <a:fillRect/>
          </a:stretch>
        </p:blipFill>
        <p:spPr bwMode="auto">
          <a:xfrm>
            <a:off x="612090" y="2024063"/>
            <a:ext cx="3932614" cy="3950680"/>
          </a:xfrm>
          <a:prstGeom prst="rect">
            <a:avLst/>
          </a:prstGeom>
          <a:noFill/>
        </p:spPr>
      </p:pic>
      <p:pic>
        <p:nvPicPr>
          <p:cNvPr id="7" name="Picture 2" descr="C:\Users\lmedk\Downloads\17353622468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37027" y="1897039"/>
            <a:ext cx="4713216" cy="35349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65939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="" xmlns:a16="http://schemas.microsoft.com/office/drawing/2014/main" id="{EDF9E134-98AA-3ECE-E40A-180C85ACD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601200" cy="2401958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sz="24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sz="2400" smtClean="0">
                <a:latin typeface="Times New Roman" pitchFamily="18" charset="0"/>
                <a:cs typeface="Times New Roman" pitchFamily="18" charset="0"/>
              </a:rPr>
            </a:br>
            <a:r>
              <a:rPr sz="2400" b="0" smtClean="0">
                <a:latin typeface="Times New Roman" pitchFamily="18" charset="0"/>
                <a:cs typeface="Times New Roman" pitchFamily="18" charset="0"/>
              </a:rPr>
              <a:t> Быть волонтером - это круто! Ведь если силы есть- нельзя им пропадать. А лучше тратить их во благо - людям помогать. Через участие в волонтерской деятельности ты по-другому начинаешь относиться к людям, к стране, к государству. Ты начинаешь чувствовать себя частичкой одной большой страны, ощущаешь свою сопричастность к общему делу. Быть волонтером и не быть патриотом своей страны нельзя. Волонтерство и патриотизм – это два звена одной цепи.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4" descr="C:\Users\lmedk\Pictures\1735362215323.jpg"/>
          <p:cNvPicPr>
            <a:picLocks noChangeAspect="1" noChangeArrowheads="1"/>
          </p:cNvPicPr>
          <p:nvPr/>
        </p:nvPicPr>
        <p:blipFill>
          <a:blip r:embed="rId3"/>
          <a:srcRect l="12671" r="12671"/>
          <a:stretch>
            <a:fillRect/>
          </a:stretch>
        </p:blipFill>
        <p:spPr bwMode="auto">
          <a:xfrm>
            <a:off x="504969" y="2689952"/>
            <a:ext cx="5191134" cy="3983803"/>
          </a:xfrm>
          <a:prstGeom prst="rect">
            <a:avLst/>
          </a:prstGeom>
          <a:noFill/>
        </p:spPr>
      </p:pic>
      <p:pic>
        <p:nvPicPr>
          <p:cNvPr id="56322" name="Picture 2" descr="День добровольца (волонтера) в России – Портал &quot;ЭКО ОБРАЗОВАНИЕ И КУЛЬТУРА&quot;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6705439" y="1744475"/>
            <a:ext cx="4499375" cy="44993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65939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2EAA093-E00B-31E9-0A13-71142E30E5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59941"/>
            <a:ext cx="7072212" cy="3275330"/>
          </a:xfrm>
        </p:spPr>
        <p:txBody>
          <a:bodyPr rtlCol="0"/>
          <a:lstStyle>
            <a:defPPr>
              <a:defRPr lang="ru-RU"/>
            </a:defPPr>
          </a:lstStyle>
          <a:p>
            <a:pPr algn="just"/>
            <a:r>
              <a:rPr sz="2400" b="0" smtClean="0"/>
              <a:t/>
            </a:r>
            <a:br>
              <a:rPr sz="2400" b="0" smtClean="0"/>
            </a:br>
            <a:r>
              <a:rPr sz="2400" b="0" smtClean="0"/>
              <a:t/>
            </a:r>
            <a:br>
              <a:rPr sz="2400" b="0" smtClean="0"/>
            </a:br>
            <a:r>
              <a:rPr sz="2400" b="0" smtClean="0"/>
              <a:t/>
            </a:r>
            <a:br>
              <a:rPr sz="2400" b="0" smtClean="0"/>
            </a:br>
            <a:r>
              <a:rPr sz="2400" b="0" smtClean="0"/>
              <a:t/>
            </a:r>
            <a:br>
              <a:rPr sz="2400" b="0" smtClean="0"/>
            </a:br>
            <a:r>
              <a:rPr sz="2400" b="0" smtClean="0"/>
              <a:t/>
            </a:r>
            <a:br>
              <a:rPr sz="2400" b="0" smtClean="0"/>
            </a:br>
            <a:r>
              <a:rPr sz="2400" b="0" smtClean="0">
                <a:cs typeface="Arial" pitchFamily="34" charset="0"/>
              </a:rPr>
              <a:t>Н.А</a:t>
            </a:r>
            <a:r>
              <a:rPr sz="2400" b="0" smtClean="0">
                <a:cs typeface="Arial" pitchFamily="34" charset="0"/>
              </a:rPr>
              <a:t>. Добролюбов, литератор и критик XVIII века, рассматривал патриотизм с точки зрения принесения пользы той стране, где проживаешь. «Данное чувство исходит от желания делать </a:t>
            </a:r>
            <a:r>
              <a:rPr sz="2400" b="0" smtClean="0">
                <a:cs typeface="Arial" pitchFamily="34" charset="0"/>
              </a:rPr>
              <a:t>добро</a:t>
            </a:r>
            <a:r>
              <a:rPr sz="2400" b="0" smtClean="0">
                <a:cs typeface="Arial" pitchFamily="34" charset="0"/>
              </a:rPr>
              <a:t>…». </a:t>
            </a:r>
            <a:r>
              <a:rPr sz="2400" b="0" smtClean="0">
                <a:cs typeface="Arial" pitchFamily="34" charset="0"/>
              </a:rPr>
              <a:t>А ведь кто такой волонтер – это доброволец, от слова «добро», человек, который делает </a:t>
            </a:r>
            <a:r>
              <a:rPr sz="2400" b="0" smtClean="0">
                <a:cs typeface="Arial" pitchFamily="34" charset="0"/>
              </a:rPr>
              <a:t>добро </a:t>
            </a:r>
            <a:r>
              <a:rPr sz="2400" b="0" smtClean="0">
                <a:cs typeface="Arial" pitchFamily="34" charset="0"/>
              </a:rPr>
              <a:t>окружающим его </a:t>
            </a:r>
            <a:r>
              <a:rPr sz="2400" b="0" smtClean="0">
                <a:cs typeface="Arial" pitchFamily="34" charset="0"/>
              </a:rPr>
              <a:t>людям, родному городу</a:t>
            </a:r>
            <a:r>
              <a:rPr sz="2400" b="0" smtClean="0">
                <a:cs typeface="Arial" pitchFamily="34" charset="0"/>
              </a:rPr>
              <a:t>, </a:t>
            </a:r>
            <a:r>
              <a:rPr sz="2400" b="0" smtClean="0">
                <a:cs typeface="Arial" pitchFamily="34" charset="0"/>
              </a:rPr>
              <a:t>стране</a:t>
            </a:r>
            <a:br>
              <a:rPr sz="2400" b="0" smtClean="0">
                <a:cs typeface="Arial" pitchFamily="34" charset="0"/>
              </a:rPr>
            </a:br>
            <a:endParaRPr lang="ru-RU" b="0" dirty="0">
              <a:cs typeface="Arial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62C8177-F0B6-B02C-3682-183D8307E9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1584" y="3888679"/>
            <a:ext cx="6245912" cy="1816083"/>
          </a:xfrm>
        </p:spPr>
        <p:txBody>
          <a:bodyPr rtlCol="0"/>
          <a:lstStyle>
            <a:defPPr>
              <a:defRPr lang="ru-RU"/>
            </a:defPPr>
          </a:lstStyle>
          <a:p>
            <a:r>
              <a:rPr sz="2800" smtClean="0"/>
              <a:t>А.Н. Радищев считал, что патриотом является тот, кто бескорыстно служит, делая все возможное во имя Родины</a:t>
            </a:r>
            <a:r>
              <a:rPr sz="2800" smtClean="0"/>
              <a:t>. </a:t>
            </a:r>
            <a:endParaRPr lang="ru-RU" sz="2800" dirty="0"/>
          </a:p>
        </p:txBody>
      </p:sp>
      <p:sp>
        <p:nvSpPr>
          <p:cNvPr id="21506" name="AutoShape 2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08" name="AutoShape 4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0" name="Picture 6" descr="Путешествие из Петербурга в Москву» А. Н. Радищева - Блог «ВО!круг книг»  библиотеки им. А.С. Пушкина и библиотек Челябинска"/>
          <p:cNvPicPr>
            <a:picLocks noChangeAspect="1" noChangeArrowheads="1"/>
          </p:cNvPicPr>
          <p:nvPr/>
        </p:nvPicPr>
        <p:blipFill>
          <a:blip r:embed="rId3"/>
          <a:srcRect l="7967" t="5731" r="49769" b="10960"/>
          <a:stretch>
            <a:fillRect/>
          </a:stretch>
        </p:blipFill>
        <p:spPr bwMode="auto">
          <a:xfrm>
            <a:off x="5972099" y="3650777"/>
            <a:ext cx="2057334" cy="2838734"/>
          </a:xfrm>
          <a:prstGeom prst="rect">
            <a:avLst/>
          </a:prstGeom>
          <a:noFill/>
        </p:spPr>
      </p:pic>
      <p:pic>
        <p:nvPicPr>
          <p:cNvPr id="21512" name="Picture 8" descr="Добролюбов in rock"/>
          <p:cNvPicPr>
            <a:picLocks noChangeAspect="1" noChangeArrowheads="1"/>
          </p:cNvPicPr>
          <p:nvPr/>
        </p:nvPicPr>
        <p:blipFill>
          <a:blip r:embed="rId4"/>
          <a:srcRect l="10973" r="9934" b="12119"/>
          <a:stretch>
            <a:fillRect/>
          </a:stretch>
        </p:blipFill>
        <p:spPr bwMode="auto">
          <a:xfrm>
            <a:off x="7206018" y="0"/>
            <a:ext cx="1883391" cy="25111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117153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3CEE190-899A-46D2-989D-C4BC6A46F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2406" y="272956"/>
            <a:ext cx="6121021" cy="2866030"/>
          </a:xfrm>
        </p:spPr>
        <p:txBody>
          <a:bodyPr rtlCol="0"/>
          <a:lstStyle>
            <a:defPPr>
              <a:defRPr lang="ru-RU"/>
            </a:defPPr>
          </a:lstStyle>
          <a:p>
            <a:pPr algn="just"/>
            <a:r>
              <a:rPr lang="ru-RU" sz="2400" b="0" dirty="0" smtClean="0">
                <a:cs typeface="Arial" pitchFamily="34" charset="0"/>
              </a:rPr>
              <a:t>В</a:t>
            </a:r>
            <a:r>
              <a:rPr sz="2400" b="0" smtClean="0">
                <a:cs typeface="Arial" pitchFamily="34" charset="0"/>
              </a:rPr>
              <a:t>олонтер  </a:t>
            </a:r>
            <a:r>
              <a:rPr sz="2400" b="0" smtClean="0">
                <a:cs typeface="Arial" pitchFamily="34" charset="0"/>
              </a:rPr>
              <a:t>служит бескорыстно, спешит на помощь тем кто в ней нуждается: старикам, инвалидам, детям находящимся в детских домах. Доброволец – тот, кто трудится в свое удовольствие на благо других, </a:t>
            </a:r>
            <a:r>
              <a:rPr sz="2400" b="0" smtClean="0">
                <a:cs typeface="Arial" pitchFamily="34" charset="0"/>
              </a:rPr>
              <a:t>не </a:t>
            </a:r>
            <a:r>
              <a:rPr sz="2400" b="0" smtClean="0">
                <a:cs typeface="Arial" pitchFamily="34" charset="0"/>
              </a:rPr>
              <a:t>просят </a:t>
            </a:r>
            <a:r>
              <a:rPr sz="2400" b="0" smtClean="0">
                <a:cs typeface="Arial" pitchFamily="34" charset="0"/>
              </a:rPr>
              <a:t>ничего </a:t>
            </a:r>
            <a:r>
              <a:rPr sz="2400" b="0" smtClean="0">
                <a:cs typeface="Arial" pitchFamily="34" charset="0"/>
              </a:rPr>
              <a:t>взамен</a:t>
            </a:r>
            <a:r>
              <a:rPr sz="2400" b="0" smtClean="0">
                <a:cs typeface="Arial" pitchFamily="34" charset="0"/>
              </a:rPr>
              <a:t>.</a:t>
            </a:r>
            <a:br>
              <a:rPr sz="2400" b="0" smtClean="0">
                <a:cs typeface="Arial" pitchFamily="34" charset="0"/>
              </a:rPr>
            </a:br>
            <a:r>
              <a:rPr sz="2400" b="0" smtClean="0">
                <a:cs typeface="Arial" pitchFamily="34" charset="0"/>
              </a:rPr>
              <a:t/>
            </a:r>
            <a:br>
              <a:rPr sz="2400" b="0" smtClean="0">
                <a:cs typeface="Arial" pitchFamily="34" charset="0"/>
              </a:rPr>
            </a:br>
            <a:endParaRPr lang="ru-RU" sz="2400" b="0" dirty="0">
              <a:cs typeface="Arial" pitchFamily="34" charset="0"/>
            </a:endParaRPr>
          </a:p>
        </p:txBody>
      </p:sp>
      <p:sp>
        <p:nvSpPr>
          <p:cNvPr id="25604" name="AutoShape 4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0" name="AutoShape 10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 descr="C:\Users\lmedk\Downloads\1735362360395.jpg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/>
          <a:srcRect t="12180" b="12180"/>
          <a:stretch>
            <a:fillRect/>
          </a:stretch>
        </p:blipFill>
        <p:spPr bwMode="auto">
          <a:xfrm>
            <a:off x="0" y="1514901"/>
            <a:ext cx="2556890" cy="2568615"/>
          </a:xfrm>
          <a:prstGeom prst="rect">
            <a:avLst/>
          </a:prstGeom>
          <a:noFill/>
        </p:spPr>
      </p:pic>
      <p:pic>
        <p:nvPicPr>
          <p:cNvPr id="12" name="Picture 4" descr="C:\Users\lmedk\Downloads\173536241774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34018" y="0"/>
            <a:ext cx="2224585" cy="2966113"/>
          </a:xfrm>
          <a:prstGeom prst="rect">
            <a:avLst/>
          </a:prstGeom>
          <a:noFill/>
        </p:spPr>
      </p:pic>
      <p:pic>
        <p:nvPicPr>
          <p:cNvPr id="13" name="Picture 15" descr="C:\Users\lmedk\Downloads\17353622399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189863"/>
            <a:ext cx="3899123" cy="2668137"/>
          </a:xfrm>
          <a:prstGeom prst="rect">
            <a:avLst/>
          </a:prstGeom>
          <a:noFill/>
        </p:spPr>
      </p:pic>
      <p:pic>
        <p:nvPicPr>
          <p:cNvPr id="14" name="Picture 19" descr="РУК поздравляет с Международным днем волонтера!"/>
          <p:cNvPicPr>
            <a:picLocks noChangeAspect="1" noChangeArrowheads="1"/>
          </p:cNvPicPr>
          <p:nvPr/>
        </p:nvPicPr>
        <p:blipFill>
          <a:blip r:embed="rId6"/>
          <a:srcRect l="4360" r="4360"/>
          <a:stretch>
            <a:fillRect/>
          </a:stretch>
        </p:blipFill>
        <p:spPr bwMode="auto">
          <a:xfrm>
            <a:off x="6772775" y="2517199"/>
            <a:ext cx="3913422" cy="3931368"/>
          </a:xfrm>
          <a:prstGeom prst="rect">
            <a:avLst/>
          </a:prstGeom>
          <a:noFill/>
        </p:spPr>
      </p:pic>
      <p:pic>
        <p:nvPicPr>
          <p:cNvPr id="16" name="Picture 2" descr="C:\Users\lmedk\Pictures\Мельникова-Медко1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2675" y="2988859"/>
            <a:ext cx="3593911" cy="26954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797506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3CEE190-899A-46D2-989D-C4BC6A46F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364" y="0"/>
            <a:ext cx="11150221" cy="2866030"/>
          </a:xfrm>
        </p:spPr>
        <p:txBody>
          <a:bodyPr rtlCol="0"/>
          <a:lstStyle>
            <a:defPPr>
              <a:defRPr lang="ru-RU"/>
            </a:defPPr>
          </a:lstStyle>
          <a:p>
            <a:pPr algn="just"/>
            <a:r>
              <a:rPr sz="2000" b="0" smtClean="0">
                <a:latin typeface="Times New Roman" pitchFamily="18" charset="0"/>
                <a:cs typeface="Times New Roman" pitchFamily="18" charset="0"/>
              </a:rPr>
              <a:t>Одним из основных направлений волонтерской деятельности является пропаганда здорового образа жизни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Традиционными являются акции «Остановим СПИД вместе», «Я выбираю трезвость», «Молодежь без наркотиков», «Белый цветок жизни», приуроченная к Всемирному дню борьбы с туберкулезом, «Мама, не кури», «</a:t>
            </a:r>
            <a:r>
              <a:rPr sz="2000" b="0" smtClean="0">
                <a:latin typeface="Times New Roman" pitchFamily="18" charset="0"/>
                <a:cs typeface="Times New Roman" pitchFamily="18" charset="0"/>
              </a:rPr>
              <a:t>Оберегая сердце», «Фабрика здоровья», «Будь здоров!» и др. Кажется, какое это имеет отношение к патриотизму? А самое непосредственное. Мы все хотим, чтобы в нашей стране жили крепкие здоровые люди. Мы хотим, чтобы молодежь, подростки не знали, что такое сигаретный дым, наркотики, алкоголь. Ведь именно молодежь – будущее нашей страны, и мы выступаем за здоровую нацию. </a:t>
            </a:r>
            <a:br>
              <a:rPr sz="2000" b="0" smtClean="0">
                <a:latin typeface="Times New Roman" pitchFamily="18" charset="0"/>
                <a:cs typeface="Times New Roman" pitchFamily="18" charset="0"/>
              </a:rPr>
            </a:b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4" name="AutoShape 4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0" name="AutoShape 10" descr="C:\Users\lmedk\Downloads\173536228909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Picture 19" descr="РУК поздравляет с Международным днем волонтера!"/>
          <p:cNvPicPr>
            <a:picLocks noChangeAspect="1" noChangeArrowheads="1"/>
          </p:cNvPicPr>
          <p:nvPr/>
        </p:nvPicPr>
        <p:blipFill>
          <a:blip r:embed="rId3"/>
          <a:srcRect l="4360" r="4360"/>
          <a:stretch>
            <a:fillRect/>
          </a:stretch>
        </p:blipFill>
        <p:spPr bwMode="auto">
          <a:xfrm>
            <a:off x="5022376" y="5308480"/>
            <a:ext cx="1542447" cy="1549520"/>
          </a:xfrm>
          <a:prstGeom prst="rect">
            <a:avLst/>
          </a:prstGeom>
          <a:noFill/>
        </p:spPr>
      </p:pic>
      <p:pic>
        <p:nvPicPr>
          <p:cNvPr id="16" name="Picture 27" descr="Всероссийская акция «Стоп ВИЧ/СПИД» — 14-20 мая 2018 года | Министерство  труда и социального развития КЧР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4"/>
          <a:srcRect l="8513" r="8513"/>
          <a:stretch>
            <a:fillRect/>
          </a:stretch>
        </p:blipFill>
        <p:spPr bwMode="auto">
          <a:xfrm>
            <a:off x="0" y="3117603"/>
            <a:ext cx="4005050" cy="3140323"/>
          </a:xfrm>
          <a:prstGeom prst="rect">
            <a:avLst/>
          </a:prstGeom>
          <a:noFill/>
        </p:spPr>
      </p:pic>
      <p:pic>
        <p:nvPicPr>
          <p:cNvPr id="54276" name="Picture 4" descr="Новост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8348" y="2830702"/>
            <a:ext cx="3630278" cy="2573812"/>
          </a:xfrm>
          <a:prstGeom prst="rect">
            <a:avLst/>
          </a:prstGeom>
          <a:noFill/>
        </p:spPr>
      </p:pic>
      <p:pic>
        <p:nvPicPr>
          <p:cNvPr id="54278" name="Picture 6" descr="Благотворительная акция &quot;Белый цветок&quot; 2021 года - в помощь детям  неизлечимыми заболеваниями, имеющими паллиативный статус. - Отдел по  церковной благотворительности и социальному служению Астраханской епархии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73090" y="2690857"/>
            <a:ext cx="4118910" cy="3109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79750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920" y="573206"/>
            <a:ext cx="9779183" cy="1433015"/>
          </a:xfrm>
        </p:spPr>
        <p:txBody>
          <a:bodyPr rtlCol="0"/>
          <a:lstStyle>
            <a:defPPr>
              <a:defRPr lang="ru-RU"/>
            </a:defPPr>
          </a:lstStyle>
          <a:p>
            <a:r>
              <a:rPr lang="ru-RU" dirty="0" smtClean="0"/>
              <a:t>С</a:t>
            </a:r>
            <a:r>
              <a:rPr smtClean="0"/>
              <a:t>пасибо за внимание</a:t>
            </a:r>
            <a:endParaRPr lang="ru-RU" dirty="0"/>
          </a:p>
        </p:txBody>
      </p:sp>
      <p:pic>
        <p:nvPicPr>
          <p:cNvPr id="29698" name="Picture 2" descr="Всероссийская научно-практическая конференция &quot;Концептуальные основы  российского патриотизма и стратегия патриотического воспитания  подрастающего поколения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906" y="2472472"/>
            <a:ext cx="6667500" cy="3781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25608595"/>
      </p:ext>
    </p:extLst>
  </p:cSld>
  <p:clrMapOvr>
    <a:masterClrMapping/>
  </p:clrMapOvr>
</p:sld>
</file>

<file path=ppt/theme/theme1.xml><?xml version="1.0" encoding="utf-8"?>
<a:theme xmlns:a="http://schemas.openxmlformats.org/drawingml/2006/main" name="Пользовательская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Arial"/>
      </a:majorFont>
      <a:minorFont>
        <a:latin typeface="Tenorite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M45331398_Win32_SL_V13" id="{C59E605D-C281-4A06-BDA0-E97A35AC3AA8}" vid="{25D1D206-DA25-4050-926A-BD6D3A1B506F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1D3D4E-040D-4F59-9215-B1F04B81B9F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E52C7A-8834-4F18-859F-7167A187E13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5A7188B1-CB43-4216-A332-EE7733BC22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591</Words>
  <PresentationFormat>Произвольный</PresentationFormat>
  <Paragraphs>49</Paragraphs>
  <Slides>13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Пользовательская</vt:lpstr>
      <vt:lpstr>ГБПОУ ВО «Россошанский колледж мясной и молочной промышленности»</vt:lpstr>
      <vt:lpstr>На одном из своих выступлений президент Российской Федерации В.В. Путин, сказал: «Патриотизм является основой фундамента нашей страны. И от того, насколько много в нашей стране будет патриотов, зависит будущее России».</vt:lpstr>
      <vt:lpstr>А кто же это такой – патриот?  С.И. Ожегов  в «Словаре русского языка» трактует «патриотизм» как «преданность и любовь к своему отечеству, к своему народу»</vt:lpstr>
      <vt:lpstr>Нормативный фундамент патриотического воспитания составляет Конституция Российской Федерации как высший правовой акт, который утверждает общность многонационального народа России.  Важнейшими документами в области патриотического воспитания выступают Федеральный закон от 29 декабря 2012 г. № 273‑ФЗ «Об образовании в Российской Федерации» и Федеральный закон от 30 декабря 2020 г. № 489-ФЗ «О молодежной политике в Российской Федерации», где воспитание патриотизма и гражданственности обозначены в качестве ключевого компонента воспитания в целом, основного принципа государственной политики в сфере образования и стержневого направления молодежной политики. </vt:lpstr>
      <vt:lpstr>Целью патриотического воспитания является:</vt:lpstr>
      <vt:lpstr>Достижение указанной цели осуществляется через решение следующих задач: </vt:lpstr>
      <vt:lpstr>Патриотические ценности:</vt:lpstr>
      <vt:lpstr> Волонтерство – это деятельность, совершаемая добровольно на благо общества или отдельных социальных групп, без расчета на вознаграждение.</vt:lpstr>
      <vt:lpstr>  Быть волонтером - это круто! Ведь если силы есть- нельзя им пропадать. А лучше тратить их во благо - людям помогать. Через участие в волонтерской деятельности ты по-другому начинаешь относиться к людям, к стране, к государству. Ты начинаешь чувствовать себя частичкой одной большой страны, ощущаешь свою сопричастность к общему делу. Быть волонтером и не быть патриотом своей страны нельзя. Волонтерство и патриотизм – это два звена одной цепи.</vt:lpstr>
      <vt:lpstr>     Н.А. Добролюбов, литератор и критик XVIII века, рассматривал патриотизм с точки зрения принесения пользы той стране, где проживаешь. «Данное чувство исходит от желания делать добро…». А ведь кто такой волонтер – это доброволец, от слова «добро», человек, который делает добро окружающим его людям, родному городу, стране </vt:lpstr>
      <vt:lpstr>Волонтер  служит бескорыстно, спешит на помощь тем кто в ней нуждается: старикам, инвалидам, детям находящимся в детских домах. Доброволец – тот, кто трудится в свое удовольствие на благо других, не просят ничего взамен.  </vt:lpstr>
      <vt:lpstr>Одним из основных направлений волонтерской деятельности является пропаганда здорового образа жизни. Традиционными являются акции «Остановим СПИД вместе», «Я выбираю трезвость», «Молодежь без наркотиков», «Белый цветок жизни», приуроченная к Всемирному дню борьбы с туберкулезом, «Мама, не кури», «Оберегая сердце», «Фабрика здоровья», «Будь здоров!» и др. Кажется, какое это имеет отношение к патриотизму? А самое непосредственное. Мы все хотим, чтобы в нашей стране жили крепкие здоровые люди. Мы хотим, чтобы молодежь, подростки не знали, что такое сигаретный дым, наркотики, алкоголь. Ведь именно молодежь – будущее нашей страны, и мы выступаем за здоровую нацию.  </vt:lpstr>
      <vt:lpstr>Спасибо за внимание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2023-12-12T16:04:07Z</dcterms:created>
  <dcterms:modified xsi:type="dcterms:W3CDTF">2024-12-28T06:57:31Z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