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2" r:id="rId6"/>
    <p:sldId id="261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95" r:id="rId29"/>
    <p:sldId id="296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32" r:id="rId53"/>
    <p:sldId id="333" r:id="rId54"/>
    <p:sldId id="334" r:id="rId55"/>
    <p:sldId id="335" r:id="rId56"/>
    <p:sldId id="338" r:id="rId57"/>
    <p:sldId id="339" r:id="rId58"/>
    <p:sldId id="340" r:id="rId59"/>
    <p:sldId id="341" r:id="rId60"/>
    <p:sldId id="342" r:id="rId61"/>
    <p:sldId id="343" r:id="rId62"/>
    <p:sldId id="344" r:id="rId63"/>
    <p:sldId id="345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2" userDrawn="1">
          <p15:clr>
            <a:srgbClr val="A4A3A4"/>
          </p15:clr>
        </p15:guide>
        <p15:guide id="2" pos="28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320" autoAdjust="0"/>
    <p:restoredTop sz="94660"/>
  </p:normalViewPr>
  <p:slideViewPr>
    <p:cSldViewPr showGuides="1">
      <p:cViewPr>
        <p:scale>
          <a:sx n="90" d="100"/>
          <a:sy n="90" d="100"/>
        </p:scale>
        <p:origin x="-1248" y="-78"/>
      </p:cViewPr>
      <p:guideLst>
        <p:guide orient="horz" pos="2142"/>
        <p:guide pos="28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7" Type="http://schemas.openxmlformats.org/officeDocument/2006/relationships/tableStyles" Target="tableStyles.xml"/><Relationship Id="rId66" Type="http://schemas.openxmlformats.org/officeDocument/2006/relationships/viewProps" Target="viewProps.xml"/><Relationship Id="rId65" Type="http://schemas.openxmlformats.org/officeDocument/2006/relationships/presProps" Target="presProps.xml"/><Relationship Id="rId64" Type="http://schemas.openxmlformats.org/officeDocument/2006/relationships/slide" Target="slides/slide62.xml"/><Relationship Id="rId63" Type="http://schemas.openxmlformats.org/officeDocument/2006/relationships/slide" Target="slides/slide61.xml"/><Relationship Id="rId62" Type="http://schemas.openxmlformats.org/officeDocument/2006/relationships/slide" Target="slides/slide60.xml"/><Relationship Id="rId61" Type="http://schemas.openxmlformats.org/officeDocument/2006/relationships/slide" Target="slides/slide59.xml"/><Relationship Id="rId60" Type="http://schemas.openxmlformats.org/officeDocument/2006/relationships/slide" Target="slides/slide58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63000">
              <a:srgbClr val="0C2F70">
                <a:alpha val="100000"/>
              </a:srgbClr>
            </a:gs>
            <a:gs pos="98000">
              <a:srgbClr val="173A7C">
                <a:alpha val="100000"/>
                <a:lumMod val="26000"/>
              </a:srgbClr>
            </a:gs>
            <a:gs pos="36000">
              <a:srgbClr val="2E5095">
                <a:alpha val="100000"/>
              </a:srgbClr>
            </a:gs>
            <a:gs pos="3000">
              <a:schemeClr val="bg2">
                <a:tint val="80000"/>
                <a:satMod val="3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" Target="slide19.xml"/><Relationship Id="rId8" Type="http://schemas.openxmlformats.org/officeDocument/2006/relationships/slide" Target="slide17.xml"/><Relationship Id="rId7" Type="http://schemas.openxmlformats.org/officeDocument/2006/relationships/slide" Target="slide15.xml"/><Relationship Id="rId6" Type="http://schemas.openxmlformats.org/officeDocument/2006/relationships/slide" Target="slide37.xml"/><Relationship Id="rId5" Type="http://schemas.openxmlformats.org/officeDocument/2006/relationships/slide" Target="slide35.xml"/><Relationship Id="rId4" Type="http://schemas.openxmlformats.org/officeDocument/2006/relationships/slide" Target="slide33.xml"/><Relationship Id="rId31" Type="http://schemas.openxmlformats.org/officeDocument/2006/relationships/slideLayout" Target="../slideLayouts/slideLayout2.xml"/><Relationship Id="rId30" Type="http://schemas.openxmlformats.org/officeDocument/2006/relationships/slide" Target="slide61.xml"/><Relationship Id="rId3" Type="http://schemas.openxmlformats.org/officeDocument/2006/relationships/slide" Target="slide31.xml"/><Relationship Id="rId29" Type="http://schemas.openxmlformats.org/officeDocument/2006/relationships/slide" Target="slide59.xml"/><Relationship Id="rId28" Type="http://schemas.openxmlformats.org/officeDocument/2006/relationships/slide" Target="slide57.xml"/><Relationship Id="rId27" Type="http://schemas.openxmlformats.org/officeDocument/2006/relationships/slide" Target="slide55.xml"/><Relationship Id="rId26" Type="http://schemas.openxmlformats.org/officeDocument/2006/relationships/slide" Target="slide53.xml"/><Relationship Id="rId25" Type="http://schemas.openxmlformats.org/officeDocument/2006/relationships/slide" Target="slide51.xml"/><Relationship Id="rId24" Type="http://schemas.openxmlformats.org/officeDocument/2006/relationships/slide" Target="slide49.xml"/><Relationship Id="rId23" Type="http://schemas.openxmlformats.org/officeDocument/2006/relationships/slide" Target="slide47.xml"/><Relationship Id="rId22" Type="http://schemas.openxmlformats.org/officeDocument/2006/relationships/slide" Target="slide45.xml"/><Relationship Id="rId21" Type="http://schemas.openxmlformats.org/officeDocument/2006/relationships/slide" Target="slide43.xml"/><Relationship Id="rId20" Type="http://schemas.openxmlformats.org/officeDocument/2006/relationships/slide" Target="slide41.xml"/><Relationship Id="rId2" Type="http://schemas.openxmlformats.org/officeDocument/2006/relationships/slide" Target="slide29.xml"/><Relationship Id="rId19" Type="http://schemas.openxmlformats.org/officeDocument/2006/relationships/slide" Target="slide39.xml"/><Relationship Id="rId18" Type="http://schemas.openxmlformats.org/officeDocument/2006/relationships/slide" Target="slide13.xml"/><Relationship Id="rId17" Type="http://schemas.openxmlformats.org/officeDocument/2006/relationships/slide" Target="slide11.xml"/><Relationship Id="rId16" Type="http://schemas.openxmlformats.org/officeDocument/2006/relationships/slide" Target="slide9.xml"/><Relationship Id="rId15" Type="http://schemas.openxmlformats.org/officeDocument/2006/relationships/slide" Target="slide7.xml"/><Relationship Id="rId14" Type="http://schemas.openxmlformats.org/officeDocument/2006/relationships/slide" Target="slide5.xml"/><Relationship Id="rId13" Type="http://schemas.openxmlformats.org/officeDocument/2006/relationships/slide" Target="slide3.xml"/><Relationship Id="rId12" Type="http://schemas.openxmlformats.org/officeDocument/2006/relationships/slide" Target="slide25.xml"/><Relationship Id="rId11" Type="http://schemas.openxmlformats.org/officeDocument/2006/relationships/slide" Target="slide23.xml"/><Relationship Id="rId10" Type="http://schemas.openxmlformats.org/officeDocument/2006/relationships/slide" Target="slide21.xml"/><Relationship Id="rId1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slide" Target="slide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/>
          <p:nvPr/>
        </p:nvPicPr>
        <p:blipFill>
          <a:blip r:embed="rId1">
            <a:lum contrast="36000"/>
          </a:blip>
          <a:stretch>
            <a:fillRect/>
          </a:stretch>
        </p:blipFill>
        <p:spPr>
          <a:xfrm>
            <a:off x="-36195" y="765008"/>
            <a:ext cx="9144000" cy="4451684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-635" y="6513830"/>
            <a:ext cx="9115425" cy="3867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r"/>
            <a:r>
              <a:rPr lang="ru-RU" altLang="en-US" sz="1200">
                <a:latin typeface="Bookman Old Style" panose="02050604050505020204" charset="0"/>
                <a:cs typeface="Bookman Old Style" panose="02050604050505020204" charset="0"/>
              </a:rPr>
              <a:t>Автор: Стародумова Светлана Владимировна, учитель начальных классов, ГАНО СО «Губернаторский лицей»</a:t>
            </a:r>
            <a:endParaRPr lang="ru-RU" altLang="en-US" sz="1200"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C2F70">
                <a:alpha val="100000"/>
                <a:lumMod val="89000"/>
                <a:lumOff val="11000"/>
              </a:srgbClr>
            </a:gs>
            <a:gs pos="100000">
              <a:srgbClr val="173A7C">
                <a:alpha val="100000"/>
                <a:lumMod val="26000"/>
              </a:srgbClr>
            </a:gs>
            <a:gs pos="36000">
              <a:srgbClr val="2E5095">
                <a:alpha val="100000"/>
              </a:srgb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" y="332740"/>
            <a:ext cx="2541905" cy="90741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 даты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4795" y="1628775"/>
            <a:ext cx="2542540" cy="95313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в именах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795" y="2853055"/>
            <a:ext cx="2543175" cy="95313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 сражения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3370" y="4077335"/>
            <a:ext cx="2542540" cy="9525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ctr"/>
            <a:r>
              <a:rPr lang="ru-RU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735" y="5300980"/>
            <a:ext cx="2543175" cy="95313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/>
            <a:r>
              <a:rPr lang="ru-RU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endParaRPr lang="ru-RU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0" name="TextBox 9">
            <a:hlinkClick r:id="rId1" action="ppaction://hlinksldjump"/>
          </p:cNvPr>
          <p:cNvSpPr txBox="1"/>
          <p:nvPr/>
        </p:nvSpPr>
        <p:spPr>
          <a:xfrm>
            <a:off x="2915816" y="3068960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27" name="TextBox 26">
            <a:hlinkClick r:id="rId2" action="ppaction://hlinksldjump"/>
          </p:cNvPr>
          <p:cNvSpPr txBox="1"/>
          <p:nvPr/>
        </p:nvSpPr>
        <p:spPr>
          <a:xfrm>
            <a:off x="3635896" y="306896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29" name="TextBox 28">
            <a:hlinkClick r:id="rId3" action="ppaction://hlinksldjump"/>
          </p:cNvPr>
          <p:cNvSpPr txBox="1"/>
          <p:nvPr/>
        </p:nvSpPr>
        <p:spPr>
          <a:xfrm>
            <a:off x="4427984" y="306896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31" name="TextBox 30">
            <a:hlinkClick r:id="rId4" action="ppaction://hlinksldjump"/>
          </p:cNvPr>
          <p:cNvSpPr txBox="1"/>
          <p:nvPr/>
        </p:nvSpPr>
        <p:spPr>
          <a:xfrm>
            <a:off x="5220072" y="3068960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33" name="TextBox 32">
            <a:hlinkClick r:id="rId5" action="ppaction://hlinksldjump"/>
          </p:cNvPr>
          <p:cNvSpPr txBox="1"/>
          <p:nvPr/>
        </p:nvSpPr>
        <p:spPr>
          <a:xfrm>
            <a:off x="5940152" y="306896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35" name="TextBox 34">
            <a:hlinkClick r:id="rId6" action="ppaction://hlinksldjump"/>
          </p:cNvPr>
          <p:cNvSpPr txBox="1"/>
          <p:nvPr/>
        </p:nvSpPr>
        <p:spPr>
          <a:xfrm>
            <a:off x="6732240" y="306896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59" name="TextBox 58">
            <a:hlinkClick r:id="rId7" action="ppaction://hlinksldjump"/>
          </p:cNvPr>
          <p:cNvSpPr txBox="1"/>
          <p:nvPr/>
        </p:nvSpPr>
        <p:spPr>
          <a:xfrm>
            <a:off x="2915816" y="1844824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1" name="TextBox 60">
            <a:hlinkClick r:id="rId8" action="ppaction://hlinksldjump"/>
          </p:cNvPr>
          <p:cNvSpPr txBox="1"/>
          <p:nvPr/>
        </p:nvSpPr>
        <p:spPr>
          <a:xfrm>
            <a:off x="3635896" y="1844824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3" name="TextBox 62">
            <a:hlinkClick r:id="rId9" action="ppaction://hlinksldjump"/>
          </p:cNvPr>
          <p:cNvSpPr txBox="1"/>
          <p:nvPr/>
        </p:nvSpPr>
        <p:spPr>
          <a:xfrm>
            <a:off x="4427984" y="1844824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5" name="TextBox 64">
            <a:hlinkClick r:id="rId10" action="ppaction://hlinksldjump"/>
          </p:cNvPr>
          <p:cNvSpPr txBox="1"/>
          <p:nvPr/>
        </p:nvSpPr>
        <p:spPr>
          <a:xfrm>
            <a:off x="5220072" y="1844824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7" name="TextBox 66">
            <a:hlinkClick r:id="rId11" action="ppaction://hlinksldjump"/>
          </p:cNvPr>
          <p:cNvSpPr txBox="1"/>
          <p:nvPr/>
        </p:nvSpPr>
        <p:spPr>
          <a:xfrm>
            <a:off x="5940152" y="1844824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9" name="TextBox 68">
            <a:hlinkClick r:id="rId12" action="ppaction://hlinksldjump"/>
          </p:cNvPr>
          <p:cNvSpPr txBox="1"/>
          <p:nvPr/>
        </p:nvSpPr>
        <p:spPr>
          <a:xfrm>
            <a:off x="6732240" y="1844824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7" name="TextBox 76">
            <a:hlinkClick r:id="rId13" action="ppaction://hlinksldjump"/>
          </p:cNvPr>
          <p:cNvSpPr txBox="1"/>
          <p:nvPr/>
        </p:nvSpPr>
        <p:spPr>
          <a:xfrm>
            <a:off x="2915816" y="548680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9" name="TextBox 78">
            <a:hlinkClick r:id="rId14" action="ppaction://hlinksldjump"/>
          </p:cNvPr>
          <p:cNvSpPr txBox="1"/>
          <p:nvPr/>
        </p:nvSpPr>
        <p:spPr>
          <a:xfrm>
            <a:off x="3635896" y="54868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1" name="TextBox 80">
            <a:hlinkClick r:id="rId15" action="ppaction://hlinksldjump"/>
          </p:cNvPr>
          <p:cNvSpPr txBox="1"/>
          <p:nvPr/>
        </p:nvSpPr>
        <p:spPr>
          <a:xfrm>
            <a:off x="4427984" y="548680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3" name="TextBox 82">
            <a:hlinkClick r:id="rId16" action="ppaction://hlinksldjump"/>
          </p:cNvPr>
          <p:cNvSpPr txBox="1"/>
          <p:nvPr/>
        </p:nvSpPr>
        <p:spPr>
          <a:xfrm>
            <a:off x="5148064" y="548680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5" name="TextBox 84">
            <a:hlinkClick r:id="rId17" action="ppaction://hlinksldjump"/>
          </p:cNvPr>
          <p:cNvSpPr txBox="1"/>
          <p:nvPr/>
        </p:nvSpPr>
        <p:spPr>
          <a:xfrm>
            <a:off x="5868144" y="54868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7" name="TextBox 86">
            <a:hlinkClick r:id="rId18" action="ppaction://hlinksldjump"/>
          </p:cNvPr>
          <p:cNvSpPr txBox="1"/>
          <p:nvPr/>
        </p:nvSpPr>
        <p:spPr>
          <a:xfrm>
            <a:off x="6660232" y="548680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5" name="TextBox 94">
            <a:hlinkClick r:id="rId19" action="ppaction://hlinksldjump"/>
          </p:cNvPr>
          <p:cNvSpPr txBox="1"/>
          <p:nvPr/>
        </p:nvSpPr>
        <p:spPr>
          <a:xfrm>
            <a:off x="2915816" y="4293096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7" name="TextBox 96">
            <a:hlinkClick r:id="rId20" action="ppaction://hlinksldjump"/>
          </p:cNvPr>
          <p:cNvSpPr txBox="1"/>
          <p:nvPr/>
        </p:nvSpPr>
        <p:spPr>
          <a:xfrm>
            <a:off x="3635896" y="4293096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9" name="TextBox 98">
            <a:hlinkClick r:id="rId21" action="ppaction://hlinksldjump"/>
          </p:cNvPr>
          <p:cNvSpPr txBox="1"/>
          <p:nvPr/>
        </p:nvSpPr>
        <p:spPr>
          <a:xfrm>
            <a:off x="4355976" y="4293096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01" name="TextBox 100">
            <a:hlinkClick r:id="rId22" action="ppaction://hlinksldjump"/>
          </p:cNvPr>
          <p:cNvSpPr txBox="1"/>
          <p:nvPr/>
        </p:nvSpPr>
        <p:spPr>
          <a:xfrm>
            <a:off x="5148064" y="4293096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03" name="TextBox 102">
            <a:hlinkClick r:id="rId23" action="ppaction://hlinksldjump"/>
          </p:cNvPr>
          <p:cNvSpPr txBox="1"/>
          <p:nvPr/>
        </p:nvSpPr>
        <p:spPr>
          <a:xfrm>
            <a:off x="5868144" y="4293096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05" name="TextBox 104">
            <a:hlinkClick r:id="rId24" action="ppaction://hlinksldjump"/>
          </p:cNvPr>
          <p:cNvSpPr txBox="1"/>
          <p:nvPr/>
        </p:nvSpPr>
        <p:spPr>
          <a:xfrm>
            <a:off x="6660232" y="4293096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13" name="TextBox 112">
            <a:hlinkClick r:id="rId25" action="ppaction://hlinksldjump"/>
          </p:cNvPr>
          <p:cNvSpPr txBox="1"/>
          <p:nvPr/>
        </p:nvSpPr>
        <p:spPr>
          <a:xfrm>
            <a:off x="2915816" y="5517232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15" name="TextBox 114">
            <a:hlinkClick r:id="rId26" action="ppaction://hlinksldjump"/>
          </p:cNvPr>
          <p:cNvSpPr txBox="1"/>
          <p:nvPr/>
        </p:nvSpPr>
        <p:spPr>
          <a:xfrm>
            <a:off x="3635896" y="5517232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17" name="TextBox 116">
            <a:hlinkClick r:id="rId27" action="ppaction://hlinksldjump"/>
          </p:cNvPr>
          <p:cNvSpPr txBox="1"/>
          <p:nvPr/>
        </p:nvSpPr>
        <p:spPr>
          <a:xfrm>
            <a:off x="4355976" y="5517232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19" name="TextBox 118">
            <a:hlinkClick r:id="rId28" action="ppaction://hlinksldjump"/>
          </p:cNvPr>
          <p:cNvSpPr txBox="1"/>
          <p:nvPr/>
        </p:nvSpPr>
        <p:spPr>
          <a:xfrm>
            <a:off x="5148064" y="5517232"/>
            <a:ext cx="648072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21" name="TextBox 120">
            <a:hlinkClick r:id="rId29" action="ppaction://hlinksldjump"/>
          </p:cNvPr>
          <p:cNvSpPr txBox="1"/>
          <p:nvPr/>
        </p:nvSpPr>
        <p:spPr>
          <a:xfrm>
            <a:off x="5868144" y="5517232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123" name="TextBox 122">
            <a:hlinkClick r:id="rId30" action="ppaction://hlinksldjump"/>
          </p:cNvPr>
          <p:cNvSpPr txBox="1"/>
          <p:nvPr/>
        </p:nvSpPr>
        <p:spPr>
          <a:xfrm>
            <a:off x="6660232" y="5517232"/>
            <a:ext cx="720080" cy="4603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28575">
            <a:solidFill>
              <a:schemeClr val="bg1"/>
            </a:solidFill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105ED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9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6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0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4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1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8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5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2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9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66000">
              <a:srgbClr val="0C2F70">
                <a:alpha val="100000"/>
                <a:lumMod val="96000"/>
              </a:srgbClr>
            </a:gs>
            <a:gs pos="100000">
              <a:srgbClr val="173A7C">
                <a:alpha val="100000"/>
                <a:lumMod val="26000"/>
              </a:srgbClr>
            </a:gs>
            <a:gs pos="36000">
              <a:srgbClr val="2E5095">
                <a:alpha val="100000"/>
              </a:srgbClr>
            </a:gs>
            <a:gs pos="3000">
              <a:schemeClr val="bg2">
                <a:tint val="80000"/>
                <a:satMod val="3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5949280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Ответ</a:t>
            </a:r>
            <a:endParaRPr lang="ru-RU" sz="4800" b="1" dirty="0" smtClean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" name="Содержимое 2"/>
          <p:cNvSpPr>
            <a:spLocks noGrp="1"/>
          </p:cNvSpPr>
          <p:nvPr/>
        </p:nvSpPr>
        <p:spPr>
          <a:xfrm>
            <a:off x="457200" y="2132965"/>
            <a:ext cx="8401050" cy="282067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Когда началась Великая Отечественная Война? Назовите полную дату (число, месяц, год) </a:t>
            </a:r>
            <a:endParaRPr lang="ru-RU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22 июня 1941 года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731987" y="5949027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53975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/>
        </p:nvSpPr>
        <p:spPr>
          <a:xfrm>
            <a:off x="53975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6731987" y="5949280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ru-RU" sz="4800" b="1" dirty="0" smtClean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Ответ</a:t>
            </a:r>
            <a:endParaRPr lang="ru-RU" sz="4800" b="1" dirty="0" smtClean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4025" y="1844675"/>
            <a:ext cx="8401050" cy="3877310"/>
          </a:xfr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anchor="ctr" anchorCtr="0">
            <a:noAutofit/>
          </a:bodyPr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каком событии идёт речь? 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Началось это в 1237 году. Почти вся Русь была разорена, многие русские города сожжены. В летописи сказано: «Не было места, где бы они не повоевали». Большинство русских земель попало в зависимость на долгие годы, отныне пришлось выплачивать дань, князья должны были ездить за разрешением на владение землями</a:t>
            </a:r>
            <a:endParaRPr lang="ru-RU" sz="28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926" y="2564775"/>
            <a:ext cx="8229600" cy="2448272"/>
          </a:xfrm>
        </p:spPr>
        <p:txBody>
          <a:bodyPr/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Татаро-монгольское нашествие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949280"/>
            <a:ext cx="2304256" cy="82994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53975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/>
        </p:nvSpPr>
        <p:spPr>
          <a:xfrm>
            <a:off x="53975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6731987" y="5877525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ru-RU" sz="4800" b="1" dirty="0" smtClean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Ответ</a:t>
            </a:r>
            <a:endParaRPr lang="ru-RU" sz="4800" b="1" dirty="0" smtClean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539750" y="2277110"/>
            <a:ext cx="8401050" cy="241490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каком году состоялось Крещение Руси? </a:t>
            </a:r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92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988 год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53975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36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539750" y="2052320"/>
            <a:ext cx="8401050" cy="293370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событие по ключевым словам.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16 мая 1703 год, устье Невы, Петропавловская крепость</a:t>
            </a:r>
            <a:endParaRPr lang="ru-RU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/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строительства Санкт-Петербурга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59979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36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/>
        </p:nvSpPr>
        <p:spPr>
          <a:xfrm>
            <a:off x="539115" y="18827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714375" y="2132965"/>
            <a:ext cx="757745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6000" b="1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Вопрос - аукцион</a:t>
            </a:r>
            <a:endParaRPr lang="ru-RU" altLang="en-US" sz="6000" b="1">
              <a:ln w="952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1"/>
          <a:stretch>
            <a:fillRect/>
          </a:stretch>
        </p:blipFill>
        <p:spPr>
          <a:xfrm>
            <a:off x="3060065" y="3573145"/>
            <a:ext cx="2584450" cy="2827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539115" y="18827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14375" y="2132965"/>
            <a:ext cx="757745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6000" b="1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Вопрос - аукцион</a:t>
            </a:r>
            <a:endParaRPr lang="ru-RU" altLang="en-US" sz="6000" b="1">
              <a:ln w="952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65" y="3573145"/>
            <a:ext cx="2584450" cy="2827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360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467360" y="2171065"/>
            <a:ext cx="8401050" cy="286639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первой половине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xx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века в России произошли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события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полностью изменившие государственный строй. Они сопровождалсиь различными лозунгами: 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«Мир - народам!», «Землю - крестьянам!», «Долой войну!», «Фабрики - рабочим!» и др.</a:t>
            </a:r>
            <a:endParaRPr lang="ru-RU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 каких событиях идёт речь и когда они произошли? 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месяц и год.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Февральская революция 1917 года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Октябрьская революция 1917 года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53911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События и даты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53911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2" name="Содержимое 2"/>
          <p:cNvSpPr>
            <a:spLocks noGrp="1"/>
          </p:cNvSpPr>
          <p:nvPr/>
        </p:nvSpPr>
        <p:spPr>
          <a:xfrm>
            <a:off x="467995" y="2204720"/>
            <a:ext cx="8401050" cy="286639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alt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Этот человек вошёл в историю России как «последний царь и первый император». О ком речь?</a:t>
            </a:r>
            <a:endParaRPr lang="ru-RU" alt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564775"/>
            <a:ext cx="8229600" cy="2448272"/>
          </a:xfrm>
        </p:spPr>
        <p:txBody>
          <a:bodyPr/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Пётр </a:t>
            </a:r>
            <a:r>
              <a:rPr lang="en-US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467995" y="2204720"/>
            <a:ext cx="8401050" cy="286639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Этого князя мы знаем как «крестителя» Руси. 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его имя и прозвище.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/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Красное Солнышко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664296"/>
          </a:xfrm>
        </p:spPr>
        <p:txBody>
          <a:bodyPr>
            <a:normAutofit fontScale="87500"/>
          </a:bodyPr>
          <a:lstStyle/>
          <a:p>
            <a:pPr algn="ctr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2" name="Содержимое 2"/>
          <p:cNvSpPr>
            <a:spLocks noGrp="1"/>
          </p:cNvSpPr>
          <p:nvPr/>
        </p:nvSpPr>
        <p:spPr>
          <a:xfrm>
            <a:off x="467995" y="1809750"/>
            <a:ext cx="8401050" cy="93599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Кто изображен на фото? Назовите имя и профессию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/>
          <a:stretch>
            <a:fillRect/>
          </a:stretch>
        </p:blipFill>
        <p:spPr>
          <a:xfrm>
            <a:off x="2124075" y="2780665"/>
            <a:ext cx="5190490" cy="3622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 fontScale="80000"/>
          </a:bodyPr>
          <a:lstStyle/>
          <a:p>
            <a:pPr algn="ctr">
              <a:buNone/>
            </a:pPr>
            <a:r>
              <a:rPr lang="ru-RU" altLang="en-US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 Юрий Алексеевич Гагарин</a:t>
            </a:r>
            <a:endParaRPr lang="ru-RU" altLang="en-US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en-US" alt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467995" y="1845310"/>
            <a:ext cx="8401050" cy="288417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Кому принадлежат следующие слова: «Гордый Измаил у ног Вашего Величества»?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en-US" alt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8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/>
          <a:p>
            <a:pPr algn="ctr">
              <a:buNone/>
            </a:pPr>
            <a:r>
              <a:rPr lang="ru-RU" altLang="en-US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Васильевич Суворов</a:t>
            </a:r>
            <a:endParaRPr lang="ru-RU" alt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2" name="Содержимое 2"/>
          <p:cNvSpPr>
            <a:spLocks noGrp="1"/>
          </p:cNvSpPr>
          <p:nvPr/>
        </p:nvSpPr>
        <p:spPr>
          <a:xfrm>
            <a:off x="467995" y="1845310"/>
            <a:ext cx="8401050" cy="120904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имена и фамилии героев отечества, которым посвящен этот памятник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/>
          <a:stretch>
            <a:fillRect/>
          </a:stretch>
        </p:blipFill>
        <p:spPr>
          <a:xfrm>
            <a:off x="2266950" y="3140710"/>
            <a:ext cx="4609465" cy="3246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/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Кузьма Минин и князь Дмитрий Пожарский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5433" r="-764" b="21298"/>
          <a:stretch>
            <a:fillRect/>
          </a:stretch>
        </p:blipFill>
        <p:spPr>
          <a:xfrm>
            <a:off x="1331595" y="1844675"/>
            <a:ext cx="6343650" cy="3772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История в именах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5433" r="-764" b="21298"/>
          <a:stretch>
            <a:fillRect/>
          </a:stretch>
        </p:blipFill>
        <p:spPr>
          <a:xfrm>
            <a:off x="1331595" y="1844675"/>
            <a:ext cx="6343650" cy="3772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467995" y="2204720"/>
            <a:ext cx="8401050" cy="322453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событие по опорным словам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36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</a:t>
            </a:r>
            <a:r>
              <a:rPr lang="ru-RU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сентября 1380 год. Дмитрий Донской. </a:t>
            </a:r>
            <a:endParaRPr lang="ru-RU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Хан Мамай. Благословление Сергия Радонежского. Пересвет и Челубей. Засадный полк.</a:t>
            </a:r>
            <a:endParaRPr lang="ru-RU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Куликовская битва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467995" y="2204720"/>
            <a:ext cx="8401050" cy="322453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Какое название получило сражение русских войск под командованием Александра Невского с рыцарями-крестоносцами на льду Чудского озера?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Ледовое побоище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14375" y="2132965"/>
            <a:ext cx="757745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6000" b="1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Вопрос - аукцион</a:t>
            </a:r>
            <a:endParaRPr lang="ru-RU" altLang="en-US" sz="6000" b="1">
              <a:ln w="952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1"/>
          <a:stretch>
            <a:fillRect/>
          </a:stretch>
        </p:blipFill>
        <p:spPr>
          <a:xfrm>
            <a:off x="3060065" y="3573145"/>
            <a:ext cx="2584450" cy="2827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14375" y="2132965"/>
            <a:ext cx="757745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6000" b="1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Вопрос - аукцион</a:t>
            </a:r>
            <a:endParaRPr lang="ru-RU" altLang="en-US" sz="6000" b="1">
              <a:ln w="952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12" name="Изображение 11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65" y="3573145"/>
            <a:ext cx="2584450" cy="2827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772920"/>
            <a:ext cx="8701405" cy="1656080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 картине художник П. Гесс изобразил сражение с участием русской армии. Известно, что русский поэт М.Ю. Лермонтов даже посвятил этому событию одно из своих стихотворений, которое начинается со строк «Скажи-ка, дядя, ведь не даром...» О каком сражении идёт речь?</a:t>
            </a:r>
            <a:endParaRPr lang="ru-RU" sz="2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/>
          <a:stretch>
            <a:fillRect/>
          </a:stretch>
        </p:blipFill>
        <p:spPr>
          <a:xfrm>
            <a:off x="539750" y="3429000"/>
            <a:ext cx="8190865" cy="3265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Бородинская битва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77292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Великая Отечественная война. Летом 1943 года разгорелась « ........ война». Партизаны Брянщины, Смоленщины, Орловщины, Ленинградской и Калининской (сегодня Тверской) областей, Белоруссии пускали под откос вражеские поезда с грузами. Какое слово пропущено?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«Рельсовая война»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94564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Какое название получила военная операция по освобождению Белоруссии от немецко-фашистских захватчиков летом 1944 года?</a:t>
            </a:r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 «Багратион»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Битвы и сражения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94564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Узнай слово по его значению.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>
              <a:buNone/>
            </a:pPr>
            <a:r>
              <a:rPr lang="ru-RU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Центр древнерусского города был обычно укреплен, внутри распологались княжеский дворец и дома знати, возвышалась главная городская церковь.</a:t>
            </a:r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Кремль</a:t>
            </a:r>
            <a:endParaRPr lang="ru-RU" sz="6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94564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Дай определение слову</a:t>
            </a:r>
            <a:r>
              <a:rPr lang="ru-RU" sz="4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вече. </a:t>
            </a:r>
            <a:r>
              <a:rPr lang="ru-RU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</a:t>
            </a:r>
            <a:r>
              <a:rPr lang="ru-RU" sz="28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i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Вече - это собрание горожан</a:t>
            </a:r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94564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Жители древнего Новгорода писали на бересте. Что такое 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береста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Береста - это берёзовая кора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62890" y="194564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этих письменных исторических источниках содержится основная информация о важнейших событиях начала существования государства Русь. Самый известный из них называется «Повесть временных лет». О чем идёт речь?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Летописи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323215" y="1988820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Как расшифровывается аббревиатура СССР?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204730"/>
            <a:ext cx="8229600" cy="24482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оюз 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оветских </a:t>
            </a:r>
            <a:r>
              <a:rPr lang="ru-RU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оциалистических </a:t>
            </a:r>
            <a:r>
              <a:rPr lang="ru-RU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еспублик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 конце 18 века в России образовалась партия большевиков под предводительсвом Владимира Ильича Ленина. Они призывали народ к </a:t>
            </a:r>
            <a:r>
              <a:rPr lang="ru-RU" sz="28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решительным действиям с целью глубоких изменений в государстве и обществе.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Замените выделенное выражение одним словом.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Революция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Термины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полное имя (ФИО) действующего президента Российской Федерации   </a:t>
            </a:r>
            <a:r>
              <a:rPr lang="ru-RU" sz="4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Владимирович Путин</a:t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1</a:t>
            </a: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Основной закон страны?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4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20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5433" r="-764" b="21298"/>
          <a:stretch>
            <a:fillRect/>
          </a:stretch>
        </p:blipFill>
        <p:spPr>
          <a:xfrm>
            <a:off x="1331595" y="1844675"/>
            <a:ext cx="6343650" cy="3772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30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pic>
        <p:nvPicPr>
          <p:cNvPr id="8" name="Изображение 7"/>
          <p:cNvPicPr/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15433" r="-764" b="21298"/>
          <a:stretch>
            <a:fillRect/>
          </a:stretch>
        </p:blipFill>
        <p:spPr>
          <a:xfrm>
            <a:off x="1331595" y="1844675"/>
            <a:ext cx="6343650" cy="3772535"/>
          </a:xfrm>
          <a:prstGeom prst="rect">
            <a:avLst/>
          </a:prstGeom>
        </p:spPr>
      </p:pic>
      <p:sp>
        <p:nvSpPr>
          <p:cNvPr id="6" name="Замещающее содержимое 5"/>
          <p:cNvSpPr/>
          <p:nvPr>
            <p:ph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1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человек, находящийся в машине, но не являющийся водителем?</a:t>
            </a:r>
            <a:br>
              <a:rPr lang="ru-RU" sz="1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8000" dirty="0" smtClean="0"/>
            </a:b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Перечислите главные символы государства   </a:t>
            </a:r>
            <a:r>
              <a:rPr lang="ru-RU" sz="4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40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6" name="Содержимое 2"/>
          <p:cNvSpPr>
            <a:spLocks noGrp="1"/>
          </p:cNvSpPr>
          <p:nvPr/>
        </p:nvSpPr>
        <p:spPr>
          <a:xfrm>
            <a:off x="539681" y="2924820"/>
            <a:ext cx="8229600" cy="2448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Флаг, герб, гимн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Какого числа и в каком месяце россияне празднуют День России?   </a:t>
            </a:r>
            <a:r>
              <a:rPr lang="ru-RU" sz="4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12 июня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50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0232" y="5877272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/>
        </p:nvSpPr>
        <p:spPr>
          <a:xfrm>
            <a:off x="251460" y="1917065"/>
            <a:ext cx="8701405" cy="296735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60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  <a:effectLst>
            <a:innerShdw blurRad="114300">
              <a:prstClr val="black"/>
            </a:innerShdw>
            <a:softEdge rad="127000"/>
          </a:effectLst>
        </p:spPr>
        <p:style>
          <a:lnRef idx="0">
            <a:srgbClr val="FFFFFF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Назовите главную мысль Конституции Российской Федерации   </a:t>
            </a:r>
            <a:r>
              <a:rPr lang="ru-RU" sz="4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708920"/>
            <a:ext cx="8229600" cy="2448272"/>
          </a:xfrm>
        </p:spPr>
        <p:txBody>
          <a:bodyPr>
            <a:normAutofit fontScale="60000"/>
          </a:bodyPr>
          <a:lstStyle/>
          <a:p>
            <a:pPr algn="ctr">
              <a:buNone/>
            </a:pPr>
            <a:r>
              <a:rPr lang="ru-RU" sz="8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«Человек, его права и свободы являются высшей ценностью»</a:t>
            </a:r>
            <a:endParaRPr lang="ru-RU" sz="8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1" action="ppaction://hlinksldjump"/>
          </p:cNvPr>
          <p:cNvSpPr txBox="1"/>
          <p:nvPr/>
        </p:nvSpPr>
        <p:spPr>
          <a:xfrm>
            <a:off x="6660232" y="5877272"/>
            <a:ext cx="2304256" cy="829945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2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Назад</a:t>
            </a:r>
            <a:endParaRPr lang="ru-RU" sz="48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/>
        </p:nvSpPr>
        <p:spPr>
          <a:xfrm>
            <a:off x="467995" y="260668"/>
            <a:ext cx="8229600" cy="1498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Современная Россия</a:t>
            </a:r>
            <a:b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</a:br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charset="0"/>
                <a:cs typeface="Bookman Old Style" panose="02050604050505020204" charset="0"/>
              </a:rPr>
              <a:t>60</a:t>
            </a:r>
            <a:endParaRPr lang="ru-RU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charset="0"/>
              <a:cs typeface="Bookman Old Style" panose="02050604050505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5507</Words>
  <Application>WPS Presentation</Application>
  <PresentationFormat>Экран (4:3)</PresentationFormat>
  <Paragraphs>438</Paragraphs>
  <Slides>62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62</vt:i4>
      </vt:variant>
    </vt:vector>
  </HeadingPairs>
  <TitlesOfParts>
    <vt:vector size="77" baseType="lpstr">
      <vt:lpstr>Arial</vt:lpstr>
      <vt:lpstr>SimSun</vt:lpstr>
      <vt:lpstr>Wingdings</vt:lpstr>
      <vt:lpstr>Bookman Old Style</vt:lpstr>
      <vt:lpstr>Times New Roman</vt:lpstr>
      <vt:lpstr>Microsoft YaHei</vt:lpstr>
      <vt:lpstr>Arial Unicode MS</vt:lpstr>
      <vt:lpstr>Calibri</vt:lpstr>
      <vt:lpstr>Sylfaen</vt:lpstr>
      <vt:lpstr>Sitka Subheading</vt:lpstr>
      <vt:lpstr>Segoe UI Semibold</vt:lpstr>
      <vt:lpstr>Sitka Banner</vt:lpstr>
      <vt:lpstr>Sitka Small</vt:lpstr>
      <vt:lpstr>Sitka Display</vt:lpstr>
      <vt:lpstr>Тема Office</vt:lpstr>
      <vt:lpstr>PowerPoint 演示文稿</vt:lpstr>
      <vt:lpstr>PowerPoint 演示文稿</vt:lpstr>
      <vt:lpstr>События и даты 10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Математика 100</vt:lpstr>
      <vt:lpstr>Математика 100</vt:lpstr>
      <vt:lpstr>Математика 200</vt:lpstr>
      <vt:lpstr>Математика 200</vt:lpstr>
      <vt:lpstr>Математика 300</vt:lpstr>
      <vt:lpstr>Математика 300</vt:lpstr>
      <vt:lpstr>Математика 400</vt:lpstr>
      <vt:lpstr>Математика 400</vt:lpstr>
      <vt:lpstr>Математика 500</vt:lpstr>
      <vt:lpstr>Математика 500</vt:lpstr>
      <vt:lpstr>Математика 600</vt:lpstr>
      <vt:lpstr>Математика 600</vt:lpstr>
      <vt:lpstr>ПДД 100</vt:lpstr>
      <vt:lpstr>ПДД 100</vt:lpstr>
      <vt:lpstr>ПДД 200</vt:lpstr>
      <vt:lpstr>ПДД 200</vt:lpstr>
      <vt:lpstr>ПДД 300</vt:lpstr>
      <vt:lpstr>ПДД 300</vt:lpstr>
      <vt:lpstr>ПДД 400</vt:lpstr>
      <vt:lpstr>ПДД 400</vt:lpstr>
      <vt:lpstr>ПДД 500</vt:lpstr>
      <vt:lpstr>ПДД 500</vt:lpstr>
      <vt:lpstr>ПДД 600</vt:lpstr>
      <vt:lpstr>ПДД 600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Студент ИПиПД</dc:creator>
  <cp:lastModifiedBy>Светлана</cp:lastModifiedBy>
  <cp:revision>93</cp:revision>
  <dcterms:created xsi:type="dcterms:W3CDTF">2016-10-06T09:27:00Z</dcterms:created>
  <dcterms:modified xsi:type="dcterms:W3CDTF">2025-04-29T14:04:04Z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A7105B3E7DE547919202511276DB2170_12</vt:lpwstr>
  </property>
  <property fmtid="{D5CDD505-2E9C-101B-9397-08002B2CF9AE}" pid="3" name="KSOProductBuildVer">
    <vt:lpwstr>1049-12.2.0.20795</vt:lpwstr>
  </property>
</Properties>
</file>