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8" r:id="rId3"/>
    <p:sldId id="259" r:id="rId4"/>
    <p:sldId id="260" r:id="rId5"/>
    <p:sldId id="261" r:id="rId6"/>
    <p:sldId id="263" r:id="rId7"/>
    <p:sldId id="264" r:id="rId8"/>
    <p:sldId id="262" r:id="rId9"/>
    <p:sldId id="265" r:id="rId10"/>
    <p:sldId id="266" r:id="rId11"/>
    <p:sldId id="267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68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94660"/>
  </p:normalViewPr>
  <p:slideViewPr>
    <p:cSldViewPr snapToGrid="0">
      <p:cViewPr>
        <p:scale>
          <a:sx n="50" d="100"/>
          <a:sy n="50" d="100"/>
        </p:scale>
        <p:origin x="1476" y="4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5A941F-E553-4294-8E4D-50A839A172F5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967C37-5011-4CEF-A792-07D76F640E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6130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967C37-5011-4CEF-A792-07D76F640EC3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66218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5519C5-F9AF-4B16-9B96-56D9DFE1C03D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24219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967C37-5011-4CEF-A792-07D76F640EC3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753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A5AD8-0A18-40AE-8CC3-1B02108EF32D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8D41D-4769-47C4-9539-4F70E9FE1A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0523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A5AD8-0A18-40AE-8CC3-1B02108EF32D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8D41D-4769-47C4-9539-4F70E9FE1A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7813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A5AD8-0A18-40AE-8CC3-1B02108EF32D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8D41D-4769-47C4-9539-4F70E9FE1A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6004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A5AD8-0A18-40AE-8CC3-1B02108EF32D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8D41D-4769-47C4-9539-4F70E9FE1A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477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A5AD8-0A18-40AE-8CC3-1B02108EF32D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8D41D-4769-47C4-9539-4F70E9FE1A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59030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A5AD8-0A18-40AE-8CC3-1B02108EF32D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8D41D-4769-47C4-9539-4F70E9FE1A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06286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A5AD8-0A18-40AE-8CC3-1B02108EF32D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8D41D-4769-47C4-9539-4F70E9FE1A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6918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A5AD8-0A18-40AE-8CC3-1B02108EF32D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8D41D-4769-47C4-9539-4F70E9FE1A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9329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A5AD8-0A18-40AE-8CC3-1B02108EF32D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8D41D-4769-47C4-9539-4F70E9FE1A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8329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A5AD8-0A18-40AE-8CC3-1B02108EF32D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8D41D-4769-47C4-9539-4F70E9FE1A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3380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A5AD8-0A18-40AE-8CC3-1B02108EF32D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8D41D-4769-47C4-9539-4F70E9FE1A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7764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90000"/>
              </a:schemeClr>
            </a:gs>
            <a:gs pos="16000">
              <a:schemeClr val="accent1">
                <a:lumMod val="45000"/>
                <a:lumOff val="55000"/>
              </a:schemeClr>
            </a:gs>
            <a:gs pos="47000">
              <a:srgbClr val="00B050"/>
            </a:gs>
            <a:gs pos="100000">
              <a:schemeClr val="accent1">
                <a:lumMod val="30000"/>
                <a:lumOff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2A5AD8-0A18-40AE-8CC3-1B02108EF32D}" type="datetimeFigureOut">
              <a:rPr lang="ru-RU" smtClean="0"/>
              <a:t>10.04.2024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48D41D-4769-47C4-9539-4F70E9FE1A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9154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image" Target="../media/image1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8014" y="646387"/>
            <a:ext cx="9301655" cy="3058510"/>
          </a:xfrm>
        </p:spPr>
        <p:txBody>
          <a:bodyPr>
            <a:normAutofit/>
          </a:bodyPr>
          <a:lstStyle/>
          <a:p>
            <a:r>
              <a:rPr lang="ru-RU" sz="7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Aharoni" panose="02010803020104030203" pitchFamily="2" charset="-79"/>
              </a:rPr>
              <a:t>ЗАНИМАТЕЛЬНАЯ </a:t>
            </a:r>
            <a:br>
              <a:rPr lang="ru-RU" sz="7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Aharoni" panose="02010803020104030203" pitchFamily="2" charset="-79"/>
              </a:rPr>
            </a:br>
            <a:r>
              <a:rPr lang="ru-RU" sz="7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Aharoni" panose="02010803020104030203" pitchFamily="2" charset="-79"/>
              </a:rPr>
              <a:t>СЕНСОРИКА </a:t>
            </a:r>
            <a:r>
              <a:rPr lang="ru-RU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Arabic Typesetting" panose="03020402040406030203" pitchFamily="66" charset="-78"/>
              </a:rPr>
              <a:t/>
            </a:r>
            <a:br>
              <a:rPr lang="ru-RU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Arabic Typesetting" panose="03020402040406030203" pitchFamily="66" charset="-78"/>
              </a:rPr>
            </a:br>
            <a:endParaRPr lang="ru-RU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533696" y="4997669"/>
            <a:ext cx="6495393" cy="1639613"/>
          </a:xfrm>
        </p:spPr>
        <p:txBody>
          <a:bodyPr>
            <a:normAutofit/>
          </a:bodyPr>
          <a:lstStyle/>
          <a:p>
            <a:pPr lvl="4"/>
            <a:r>
              <a:rPr lang="ru-RU" sz="2400" b="1" dirty="0" smtClean="0">
                <a:solidFill>
                  <a:srgbClr val="5503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Aharoni" panose="02010803020104030203" pitchFamily="2" charset="-79"/>
              </a:rPr>
              <a:t>Автор: воспитатель МДОУ Д/С </a:t>
            </a: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Aharoni" panose="02010803020104030203" pitchFamily="2" charset="-79"/>
              </a:rPr>
              <a:t>№</a:t>
            </a: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Aharoni" panose="02010803020104030203" pitchFamily="2" charset="-79"/>
              </a:rPr>
              <a:t>3</a:t>
            </a:r>
            <a:endParaRPr lang="ru-RU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cs typeface="Aharoni" panose="02010803020104030203" pitchFamily="2" charset="-79"/>
            </a:endParaRPr>
          </a:p>
          <a:p>
            <a:pPr lvl="4"/>
            <a:r>
              <a:rPr lang="ru-RU" alt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Aharoni" panose="02010803020104030203" pitchFamily="2" charset="-79"/>
              </a:rPr>
              <a:t>Лукьяшко </a:t>
            </a:r>
            <a:r>
              <a:rPr lang="ru-RU" alt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Aharoni" panose="02010803020104030203" pitchFamily="2" charset="-79"/>
              </a:rPr>
              <a:t>Е.Н.</a:t>
            </a:r>
            <a:endParaRPr lang="ru-RU" altLang="ru-RU" sz="2800" b="1" dirty="0">
              <a:solidFill>
                <a:srgbClr val="C00000"/>
              </a:solidFill>
              <a:latin typeface="Book Antiqua" panose="0204060205030503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87647" y="236806"/>
            <a:ext cx="2944374" cy="289560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0166" y="3076901"/>
            <a:ext cx="5912068" cy="337119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270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0262" y="365125"/>
            <a:ext cx="8309839" cy="606720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Сенсорное развитие ребенка</a:t>
            </a:r>
            <a:r>
              <a:rPr lang="ru-RU" sz="2800" dirty="0" smtClean="0">
                <a:solidFill>
                  <a:srgbClr val="C00000"/>
                </a:solidFill>
                <a:latin typeface="Georgia" panose="02040502050405020303" pitchFamily="18" charset="0"/>
              </a:rPr>
              <a:t> – это развитие его восприятия и формирование представлений о свойствах предметов и различных явлениях окружающего мира. Необходимо предоставить ребенку для восприятия как можно больше разнообразных сенсорных впечатлений, а также обучить его действиям – осматриванию,  выслушиванию, ощупыванию, </a:t>
            </a:r>
            <a:r>
              <a:rPr lang="ru-RU" sz="2800" dirty="0" err="1" smtClean="0">
                <a:solidFill>
                  <a:srgbClr val="C00000"/>
                </a:solidFill>
                <a:latin typeface="Georgia" panose="02040502050405020303" pitchFamily="18" charset="0"/>
              </a:rPr>
              <a:t>опробыванию</a:t>
            </a:r>
            <a:r>
              <a:rPr lang="ru-RU" sz="2800" dirty="0" smtClean="0">
                <a:solidFill>
                  <a:srgbClr val="C00000"/>
                </a:solidFill>
                <a:latin typeface="Georgia" panose="02040502050405020303" pitchFamily="18" charset="0"/>
              </a:rPr>
              <a:t> и другому.</a:t>
            </a:r>
            <a:endParaRPr lang="ru-RU" sz="2800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96821" y="4488873"/>
            <a:ext cx="2156979" cy="203098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025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4024" y="742950"/>
            <a:ext cx="10991087" cy="4806512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Цель проекта:</a:t>
            </a:r>
            <a:br>
              <a:rPr lang="ru-RU" sz="3600" b="1" dirty="0" smtClean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sz="36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- </a:t>
            </a:r>
            <a:r>
              <a:rPr lang="ru-RU" sz="3600" dirty="0" smtClean="0">
                <a:solidFill>
                  <a:srgbClr val="C00000"/>
                </a:solidFill>
                <a:latin typeface="Georgia" panose="02040502050405020303" pitchFamily="18" charset="0"/>
              </a:rPr>
              <a:t>Формировать </a:t>
            </a:r>
            <a:r>
              <a:rPr lang="ru-RU" sz="3600" dirty="0">
                <a:solidFill>
                  <a:srgbClr val="C00000"/>
                </a:solidFill>
                <a:latin typeface="Georgia" panose="02040502050405020303" pitchFamily="18" charset="0"/>
              </a:rPr>
              <a:t>у детей восприятие отдельных свойств предметов и явлений: формы, цвета, величины, пространства, времени, движений, особых свойств. </a:t>
            </a:r>
            <a:br>
              <a:rPr lang="ru-RU" sz="3600" dirty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sz="3600" dirty="0" smtClean="0">
                <a:solidFill>
                  <a:srgbClr val="C00000"/>
                </a:solidFill>
                <a:latin typeface="Georgia" panose="02040502050405020303" pitchFamily="18" charset="0"/>
              </a:rPr>
              <a:t>- Научить </a:t>
            </a:r>
            <a:r>
              <a:rPr lang="ru-RU" sz="3600" dirty="0">
                <a:solidFill>
                  <a:srgbClr val="C00000"/>
                </a:solidFill>
                <a:latin typeface="Georgia" panose="02040502050405020303" pitchFamily="18" charset="0"/>
              </a:rPr>
              <a:t>детей воспринимать такие сложные явления окружающего мира, как иллюстрации, литературные произведения, социальные явления, движения, природа, музыка.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66576" y="4827011"/>
            <a:ext cx="2156979" cy="2030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143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568035"/>
            <a:ext cx="10515600" cy="4738255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latin typeface="Georgia" panose="02040502050405020303" pitchFamily="18" charset="0"/>
              </a:rPr>
              <a:t>                                   </a:t>
            </a:r>
            <a:r>
              <a:rPr lang="ru-RU" sz="36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Задачи: </a:t>
            </a:r>
            <a:r>
              <a:rPr lang="ru-RU" sz="3600" dirty="0">
                <a:solidFill>
                  <a:srgbClr val="C00000"/>
                </a:solidFill>
                <a:latin typeface="Georgia" panose="02040502050405020303" pitchFamily="18" charset="0"/>
              </a:rPr>
              <a:t/>
            </a:r>
            <a:br>
              <a:rPr lang="ru-RU" sz="3600" dirty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sz="3600" dirty="0" smtClean="0">
                <a:solidFill>
                  <a:srgbClr val="C00000"/>
                </a:solidFill>
                <a:latin typeface="Georgia" panose="02040502050405020303" pitchFamily="18" charset="0"/>
              </a:rPr>
              <a:t>-</a:t>
            </a:r>
            <a:r>
              <a:rPr lang="ru-RU" sz="2400" dirty="0" smtClean="0">
                <a:solidFill>
                  <a:srgbClr val="C00000"/>
                </a:solidFill>
                <a:latin typeface="Georgia" panose="02040502050405020303" pitchFamily="18" charset="0"/>
              </a:rPr>
              <a:t>Развитие </a:t>
            </a:r>
            <a:r>
              <a:rPr lang="ru-RU" sz="2400" dirty="0">
                <a:solidFill>
                  <a:srgbClr val="C00000"/>
                </a:solidFill>
                <a:latin typeface="Georgia" panose="02040502050405020303" pitchFamily="18" charset="0"/>
              </a:rPr>
              <a:t>зрительных ощущений: учить различать цвет, форму, величину предмета.</a:t>
            </a:r>
            <a:br>
              <a:rPr lang="ru-RU" sz="2400" dirty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sz="2400" dirty="0" smtClean="0">
                <a:solidFill>
                  <a:srgbClr val="C00000"/>
                </a:solidFill>
                <a:latin typeface="Georgia" panose="02040502050405020303" pitchFamily="18" charset="0"/>
              </a:rPr>
              <a:t>-Развитие </a:t>
            </a:r>
            <a:r>
              <a:rPr lang="ru-RU" sz="2400" dirty="0">
                <a:solidFill>
                  <a:srgbClr val="C00000"/>
                </a:solidFill>
                <a:latin typeface="Georgia" panose="02040502050405020303" pitchFamily="18" charset="0"/>
              </a:rPr>
              <a:t>тактильной чувствительности: учить различать на ощупь качество предметов и называть их (мягкий, пушистый, твердый и т.п.).</a:t>
            </a:r>
            <a:br>
              <a:rPr lang="ru-RU" sz="2400" dirty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sz="2400" dirty="0" smtClean="0">
                <a:solidFill>
                  <a:srgbClr val="C00000"/>
                </a:solidFill>
                <a:latin typeface="Georgia" panose="02040502050405020303" pitchFamily="18" charset="0"/>
              </a:rPr>
              <a:t>-Развитие </a:t>
            </a:r>
            <a:r>
              <a:rPr lang="ru-RU" sz="2400" dirty="0">
                <a:solidFill>
                  <a:srgbClr val="C00000"/>
                </a:solidFill>
                <a:latin typeface="Georgia" panose="02040502050405020303" pitchFamily="18" charset="0"/>
              </a:rPr>
              <a:t>силы рук, мелкой моторики, координации движений.</a:t>
            </a:r>
            <a:br>
              <a:rPr lang="ru-RU" sz="2400" dirty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sz="2400" dirty="0" smtClean="0">
                <a:solidFill>
                  <a:srgbClr val="C00000"/>
                </a:solidFill>
                <a:latin typeface="Georgia" panose="02040502050405020303" pitchFamily="18" charset="0"/>
              </a:rPr>
              <a:t>-Развитие </a:t>
            </a:r>
            <a:r>
              <a:rPr lang="ru-RU" sz="2400" dirty="0">
                <a:solidFill>
                  <a:srgbClr val="C00000"/>
                </a:solidFill>
                <a:latin typeface="Georgia" panose="02040502050405020303" pitchFamily="18" charset="0"/>
              </a:rPr>
              <a:t>слуховой чувствительности, умение слушать и различать звуки в окружающей обстановке, развитие речевого слуха</a:t>
            </a:r>
            <a:r>
              <a:rPr lang="ru-RU" sz="2400" dirty="0" smtClean="0">
                <a:solidFill>
                  <a:srgbClr val="C00000"/>
                </a:solidFill>
                <a:latin typeface="Georgia" panose="02040502050405020303" pitchFamily="18" charset="0"/>
              </a:rPr>
              <a:t>.</a:t>
            </a:r>
            <a:r>
              <a:rPr lang="ru-RU" sz="2400" dirty="0">
                <a:solidFill>
                  <a:srgbClr val="C00000"/>
                </a:solidFill>
                <a:latin typeface="Georgia" panose="02040502050405020303" pitchFamily="18" charset="0"/>
              </a:rPr>
              <a:t/>
            </a:r>
            <a:br>
              <a:rPr lang="ru-RU" sz="2400" dirty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sz="2400" dirty="0" smtClean="0">
                <a:solidFill>
                  <a:srgbClr val="C00000"/>
                </a:solidFill>
                <a:latin typeface="Georgia" panose="02040502050405020303" pitchFamily="18" charset="0"/>
              </a:rPr>
              <a:t>-Обратить </a:t>
            </a:r>
            <a:r>
              <a:rPr lang="ru-RU" sz="2400" dirty="0">
                <a:solidFill>
                  <a:srgbClr val="C00000"/>
                </a:solidFill>
                <a:latin typeface="Georgia" panose="02040502050405020303" pitchFamily="18" charset="0"/>
              </a:rPr>
              <a:t>внимание детей на различие предметов по величине; формировать понимание слов «большой» и «маленький».</a:t>
            </a:r>
            <a:br>
              <a:rPr lang="ru-RU" sz="2400" dirty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sz="2400" dirty="0">
                <a:solidFill>
                  <a:srgbClr val="C00000"/>
                </a:solidFill>
                <a:latin typeface="Georgia" panose="02040502050405020303" pitchFamily="18" charset="0"/>
              </a:rPr>
              <a:t>Познакомить детей с  геометрическими формами и их названиями.</a:t>
            </a:r>
            <a:br>
              <a:rPr lang="ru-RU" sz="2400" dirty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sz="2800" dirty="0" smtClean="0">
                <a:solidFill>
                  <a:srgbClr val="C00000"/>
                </a:solidFill>
                <a:latin typeface="Georgia" panose="02040502050405020303" pitchFamily="18" charset="0"/>
              </a:rPr>
              <a:t/>
            </a:r>
            <a:br>
              <a:rPr lang="ru-RU" sz="2800" dirty="0" smtClean="0">
                <a:solidFill>
                  <a:srgbClr val="C00000"/>
                </a:solidFill>
                <a:latin typeface="Georgia" panose="02040502050405020303" pitchFamily="18" charset="0"/>
              </a:rPr>
            </a:br>
            <a:endParaRPr lang="ru-RU" sz="2800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sp>
        <p:nvSpPr>
          <p:cNvPr id="4" name="AutoShape 2" descr="C:\Users\%D0%9B%D0%95%D0%9D%D0%90\Downloads\s1200 (2)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96821" y="4488873"/>
            <a:ext cx="2156979" cy="203098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41039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6745" y="2236385"/>
            <a:ext cx="10597055" cy="2110061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rgbClr val="C00000"/>
                </a:solidFill>
                <a:latin typeface="Georgia" panose="02040502050405020303" pitchFamily="18" charset="0"/>
              </a:rPr>
              <a:t>Методы:</a:t>
            </a:r>
            <a:r>
              <a:rPr lang="ru-RU" sz="2800" b="1" dirty="0">
                <a:solidFill>
                  <a:srgbClr val="C00000"/>
                </a:solidFill>
                <a:latin typeface="Georgia" panose="02040502050405020303" pitchFamily="18" charset="0"/>
              </a:rPr>
              <a:t/>
            </a:r>
            <a:br>
              <a:rPr lang="ru-RU" sz="2800" b="1" dirty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-Игровой </a:t>
            </a:r>
            <a:r>
              <a:rPr lang="ru-RU" sz="2800" b="1" dirty="0">
                <a:solidFill>
                  <a:srgbClr val="C00000"/>
                </a:solidFill>
                <a:latin typeface="Georgia" panose="02040502050405020303" pitchFamily="18" charset="0"/>
              </a:rPr>
              <a:t>метод (дидактические игры).</a:t>
            </a:r>
            <a:br>
              <a:rPr lang="ru-RU" sz="2800" b="1" dirty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/>
            </a:r>
            <a:br>
              <a:rPr lang="ru-RU" sz="2800" b="1" dirty="0" smtClean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sz="2800" b="1" dirty="0">
                <a:solidFill>
                  <a:srgbClr val="C00000"/>
                </a:solidFill>
                <a:latin typeface="Georgia" panose="02040502050405020303" pitchFamily="18" charset="0"/>
              </a:rPr>
              <a:t>-</a:t>
            </a:r>
            <a:r>
              <a:rPr lang="ru-RU" sz="28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Наглядный </a:t>
            </a:r>
            <a:r>
              <a:rPr lang="ru-RU" sz="2800" b="1" dirty="0">
                <a:solidFill>
                  <a:srgbClr val="C00000"/>
                </a:solidFill>
                <a:latin typeface="Georgia" panose="02040502050405020303" pitchFamily="18" charset="0"/>
              </a:rPr>
              <a:t>метод (рассматривание дидактических </a:t>
            </a:r>
            <a:r>
              <a:rPr lang="ru-RU" sz="28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/>
            </a:r>
            <a:br>
              <a:rPr lang="ru-RU" sz="2800" b="1" dirty="0" smtClean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пособий</a:t>
            </a:r>
            <a:r>
              <a:rPr lang="ru-RU" sz="2800" b="1" dirty="0">
                <a:solidFill>
                  <a:srgbClr val="C00000"/>
                </a:solidFill>
                <a:latin typeface="Georgia" panose="02040502050405020303" pitchFamily="18" charset="0"/>
              </a:rPr>
              <a:t>, предметов).</a:t>
            </a:r>
            <a:br>
              <a:rPr lang="ru-RU" sz="2800" b="1" dirty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/>
            </a:r>
            <a:br>
              <a:rPr lang="ru-RU" sz="2800" b="1" dirty="0" smtClean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sz="2800" b="1" dirty="0">
                <a:solidFill>
                  <a:srgbClr val="C00000"/>
                </a:solidFill>
                <a:latin typeface="Georgia" panose="02040502050405020303" pitchFamily="18" charset="0"/>
              </a:rPr>
              <a:t>-</a:t>
            </a:r>
            <a:r>
              <a:rPr lang="ru-RU" sz="28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Практический </a:t>
            </a:r>
            <a:r>
              <a:rPr lang="ru-RU" sz="2800" b="1" dirty="0">
                <a:solidFill>
                  <a:srgbClr val="C00000"/>
                </a:solidFill>
                <a:latin typeface="Georgia" panose="02040502050405020303" pitchFamily="18" charset="0"/>
              </a:rPr>
              <a:t>(показ способов действия с предметами, эксперимент).</a:t>
            </a:r>
            <a:br>
              <a:rPr lang="ru-RU" sz="2800" b="1" dirty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sz="32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/>
            </a:r>
            <a:br>
              <a:rPr lang="ru-RU" sz="3200" b="1" dirty="0" smtClean="0">
                <a:solidFill>
                  <a:srgbClr val="C00000"/>
                </a:solidFill>
                <a:latin typeface="Georgia" panose="02040502050405020303" pitchFamily="18" charset="0"/>
              </a:rPr>
            </a:br>
            <a:endParaRPr lang="ru-RU" sz="3200" b="1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96821" y="4488873"/>
            <a:ext cx="2156979" cy="203098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4689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1194" y="2193925"/>
            <a:ext cx="11421901" cy="2691974"/>
          </a:xfrm>
        </p:spPr>
        <p:txBody>
          <a:bodyPr>
            <a:noAutofit/>
          </a:bodyPr>
          <a:lstStyle/>
          <a:p>
            <a:r>
              <a:rPr lang="ru-RU" b="1" dirty="0" smtClean="0">
                <a:latin typeface="Georgia" panose="02040502050405020303" pitchFamily="18" charset="0"/>
              </a:rPr>
              <a:t>          </a:t>
            </a:r>
            <a:r>
              <a:rPr lang="ru-RU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«Подготовительный этап»</a:t>
            </a:r>
            <a:br>
              <a:rPr lang="ru-RU" b="1" dirty="0" smtClean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b="1" dirty="0">
                <a:solidFill>
                  <a:srgbClr val="C00000"/>
                </a:solidFill>
                <a:latin typeface="Georgia" panose="02040502050405020303" pitchFamily="18" charset="0"/>
              </a:rPr>
              <a:t/>
            </a:r>
            <a:br>
              <a:rPr lang="ru-RU" b="1" dirty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sz="2800" b="1" dirty="0">
                <a:solidFill>
                  <a:srgbClr val="C00000"/>
                </a:solidFill>
                <a:latin typeface="Georgia" panose="02040502050405020303" pitchFamily="18" charset="0"/>
              </a:rPr>
              <a:t>Определение целей и задач; Создание условий для самостоятельной деятельности. Составление плана работы по реализации проекта. Подборка материала  игр и пособий для работы с детьми. Консультация для родителей «Развитие сенсорных способностей у детей раннего возраста».</a:t>
            </a:r>
            <a:r>
              <a:rPr lang="ru-RU" b="1" dirty="0">
                <a:solidFill>
                  <a:srgbClr val="C00000"/>
                </a:solidFill>
                <a:latin typeface="Georgia" panose="02040502050405020303" pitchFamily="18" charset="0"/>
              </a:rPr>
              <a:t/>
            </a:r>
            <a:br>
              <a:rPr lang="ru-RU" b="1" dirty="0">
                <a:solidFill>
                  <a:srgbClr val="C00000"/>
                </a:solidFill>
                <a:latin typeface="Georgia" panose="02040502050405020303" pitchFamily="18" charset="0"/>
              </a:rPr>
            </a:br>
            <a:endParaRPr lang="ru-RU" b="1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153" y="130622"/>
            <a:ext cx="2298684" cy="179456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83173" y="4570760"/>
            <a:ext cx="2156979" cy="203098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005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6275" y="47501"/>
            <a:ext cx="10848975" cy="8882743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Georgia" panose="02040502050405020303" pitchFamily="18" charset="0"/>
              </a:rPr>
              <a:t/>
            </a:r>
            <a:br>
              <a:rPr lang="ru-RU" sz="3600" b="1" dirty="0" smtClean="0">
                <a:latin typeface="Georgia" panose="02040502050405020303" pitchFamily="18" charset="0"/>
              </a:rPr>
            </a:br>
            <a:r>
              <a:rPr lang="ru-RU" sz="3600" b="1" dirty="0" smtClean="0">
                <a:latin typeface="Georgia" panose="02040502050405020303" pitchFamily="18" charset="0"/>
              </a:rPr>
              <a:t/>
            </a:r>
            <a:br>
              <a:rPr lang="ru-RU" sz="3600" b="1" dirty="0" smtClean="0">
                <a:latin typeface="Georgia" panose="02040502050405020303" pitchFamily="18" charset="0"/>
              </a:rPr>
            </a:br>
            <a:r>
              <a:rPr lang="ru-RU" sz="3200" b="1" dirty="0">
                <a:solidFill>
                  <a:srgbClr val="C00000"/>
                </a:solidFill>
                <a:latin typeface="Georgia" panose="02040502050405020303" pitchFamily="18" charset="0"/>
              </a:rPr>
              <a:t>«Основной этап» (реализация проекта)</a:t>
            </a:r>
            <a:br>
              <a:rPr lang="ru-RU" sz="3200" b="1" dirty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sz="3200" b="1" dirty="0">
                <a:solidFill>
                  <a:srgbClr val="C00000"/>
                </a:solidFill>
                <a:latin typeface="Georgia" panose="02040502050405020303" pitchFamily="18" charset="0"/>
              </a:rPr>
              <a:t/>
            </a:r>
            <a:br>
              <a:rPr lang="ru-RU" sz="3200" b="1" dirty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sz="2700" b="1" dirty="0">
                <a:solidFill>
                  <a:srgbClr val="C00000"/>
                </a:solidFill>
                <a:latin typeface="Georgia" panose="02040502050405020303" pitchFamily="18" charset="0"/>
              </a:rPr>
              <a:t>Знакомство детей с дидактическим материалом и играми. Проведение дидактических игр и игр-занятий. 27 занятий по 10 – 12 минут каждое. Упражнения на развитие мелкой моторики. Работа с предметными и сюжетными картинками. Приобретение и создание с помощью родителей дидактических игр на развитие сенсорно-моторных навыков.</a:t>
            </a:r>
            <a:r>
              <a:rPr lang="ru-RU" sz="3200" b="1" dirty="0">
                <a:solidFill>
                  <a:srgbClr val="C00000"/>
                </a:solidFill>
                <a:latin typeface="Georgia" panose="02040502050405020303" pitchFamily="18" charset="0"/>
              </a:rPr>
              <a:t/>
            </a:r>
            <a:br>
              <a:rPr lang="ru-RU" sz="3200" b="1" dirty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sz="32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/>
            </a:r>
            <a:br>
              <a:rPr lang="ru-RU" sz="3200" b="1" dirty="0" smtClean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sz="32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/>
            </a:r>
            <a:br>
              <a:rPr lang="ru-RU" sz="3200" b="1" dirty="0" smtClean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sz="3600" b="1" dirty="0" smtClean="0">
                <a:latin typeface="Georgia" panose="02040502050405020303" pitchFamily="18" charset="0"/>
              </a:rPr>
              <a:t/>
            </a:r>
            <a:br>
              <a:rPr lang="ru-RU" sz="3600" b="1" dirty="0" smtClean="0">
                <a:latin typeface="Georgia" panose="02040502050405020303" pitchFamily="18" charset="0"/>
              </a:rPr>
            </a:br>
            <a:r>
              <a:rPr lang="ru-RU" sz="3600" b="1" dirty="0" smtClean="0">
                <a:latin typeface="Georgia" panose="02040502050405020303" pitchFamily="18" charset="0"/>
              </a:rPr>
              <a:t/>
            </a:r>
            <a:br>
              <a:rPr lang="ru-RU" sz="3600" b="1" dirty="0" smtClean="0">
                <a:latin typeface="Georgia" panose="02040502050405020303" pitchFamily="18" charset="0"/>
              </a:rPr>
            </a:br>
            <a:r>
              <a:rPr lang="ru-RU" sz="3600" b="1" dirty="0" smtClean="0">
                <a:latin typeface="Georgia" panose="02040502050405020303" pitchFamily="18" charset="0"/>
              </a:rPr>
              <a:t/>
            </a:r>
            <a:br>
              <a:rPr lang="ru-RU" sz="3600" b="1" dirty="0" smtClean="0">
                <a:latin typeface="Georgia" panose="02040502050405020303" pitchFamily="18" charset="0"/>
              </a:rPr>
            </a:br>
            <a:r>
              <a:rPr lang="ru-RU" sz="3600" b="1" dirty="0" smtClean="0">
                <a:latin typeface="Georgia" panose="02040502050405020303" pitchFamily="18" charset="0"/>
              </a:rPr>
              <a:t/>
            </a:r>
            <a:br>
              <a:rPr lang="ru-RU" sz="3600" b="1" dirty="0" smtClean="0">
                <a:latin typeface="Georgia" panose="02040502050405020303" pitchFamily="18" charset="0"/>
              </a:rPr>
            </a:br>
            <a:r>
              <a:rPr lang="ru-RU" sz="3600" b="1" dirty="0" smtClean="0">
                <a:latin typeface="Georgia" panose="02040502050405020303" pitchFamily="18" charset="0"/>
              </a:rPr>
              <a:t/>
            </a:r>
            <a:br>
              <a:rPr lang="ru-RU" sz="3600" b="1" dirty="0" smtClean="0">
                <a:latin typeface="Georgia" panose="02040502050405020303" pitchFamily="18" charset="0"/>
              </a:rPr>
            </a:br>
            <a:r>
              <a:rPr lang="ru-RU" sz="3600" b="1" dirty="0" smtClean="0">
                <a:latin typeface="Georgia" panose="02040502050405020303" pitchFamily="18" charset="0"/>
              </a:rPr>
              <a:t/>
            </a:r>
            <a:br>
              <a:rPr lang="ru-RU" sz="3600" b="1" dirty="0" smtClean="0">
                <a:latin typeface="Georgia" panose="02040502050405020303" pitchFamily="18" charset="0"/>
              </a:rPr>
            </a:br>
            <a:endParaRPr lang="ru-RU" sz="3200" b="1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96821" y="4488873"/>
            <a:ext cx="2156979" cy="203098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91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0626" y="1992573"/>
            <a:ext cx="10759143" cy="3057098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latin typeface="Georgia" panose="02040502050405020303" pitchFamily="18" charset="0"/>
              </a:rPr>
              <a:t>                             </a:t>
            </a:r>
            <a:br>
              <a:rPr lang="ru-RU" sz="3600" b="1" dirty="0" smtClean="0">
                <a:latin typeface="Georgia" panose="02040502050405020303" pitchFamily="18" charset="0"/>
              </a:rPr>
            </a:br>
            <a:r>
              <a:rPr lang="ru-RU" sz="3600" b="1" dirty="0">
                <a:solidFill>
                  <a:srgbClr val="C00000"/>
                </a:solidFill>
                <a:latin typeface="Georgia" panose="02040502050405020303" pitchFamily="18" charset="0"/>
              </a:rPr>
              <a:t> «Заключительный этап»</a:t>
            </a:r>
            <a:br>
              <a:rPr lang="ru-RU" sz="3600" b="1" dirty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sz="36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/>
            </a:r>
            <a:br>
              <a:rPr lang="ru-RU" sz="3600" b="1" dirty="0" smtClean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sz="3600" b="1" dirty="0">
                <a:solidFill>
                  <a:srgbClr val="C00000"/>
                </a:solidFill>
                <a:latin typeface="Georgia" panose="02040502050405020303" pitchFamily="18" charset="0"/>
              </a:rPr>
              <a:t>-</a:t>
            </a:r>
            <a:r>
              <a:rPr lang="ru-RU" sz="36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Консультация </a:t>
            </a:r>
            <a:r>
              <a:rPr lang="ru-RU" sz="3600" b="1" dirty="0">
                <a:solidFill>
                  <a:srgbClr val="C00000"/>
                </a:solidFill>
                <a:latin typeface="Georgia" panose="02040502050405020303" pitchFamily="18" charset="0"/>
              </a:rPr>
              <a:t>для родителей «Развитие сенсорных способностей детей раннего возраста», проведение заключительного занятия.</a:t>
            </a:r>
            <a:br>
              <a:rPr lang="ru-RU" sz="3600" b="1" dirty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sz="36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/>
            </a:r>
            <a:br>
              <a:rPr lang="ru-RU" sz="3600" b="1" dirty="0" smtClean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sz="3600" b="1" dirty="0">
                <a:solidFill>
                  <a:srgbClr val="C00000"/>
                </a:solidFill>
                <a:latin typeface="Georgia" panose="02040502050405020303" pitchFamily="18" charset="0"/>
              </a:rPr>
              <a:t>-</a:t>
            </a:r>
            <a:r>
              <a:rPr lang="ru-RU" sz="36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Промежуточный </a:t>
            </a:r>
            <a:r>
              <a:rPr lang="ru-RU" sz="3600" b="1" dirty="0">
                <a:solidFill>
                  <a:srgbClr val="C00000"/>
                </a:solidFill>
                <a:latin typeface="Georgia" panose="02040502050405020303" pitchFamily="18" charset="0"/>
              </a:rPr>
              <a:t>фотоотчёт по реализации проекта.</a:t>
            </a:r>
            <a:br>
              <a:rPr lang="ru-RU" sz="3600" b="1" dirty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sz="3600" b="1" dirty="0">
                <a:solidFill>
                  <a:srgbClr val="C00000"/>
                </a:solidFill>
                <a:latin typeface="Georgia" panose="02040502050405020303" pitchFamily="18" charset="0"/>
              </a:rPr>
              <a:t/>
            </a:r>
            <a:br>
              <a:rPr lang="ru-RU" sz="3600" b="1" dirty="0">
                <a:solidFill>
                  <a:srgbClr val="C00000"/>
                </a:solidFill>
                <a:latin typeface="Georgia" panose="02040502050405020303" pitchFamily="18" charset="0"/>
              </a:rPr>
            </a:br>
            <a:r>
              <a:rPr lang="ru-RU" sz="36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/>
            </a:r>
            <a:br>
              <a:rPr lang="ru-RU" sz="3600" b="1" dirty="0" smtClean="0">
                <a:solidFill>
                  <a:srgbClr val="C00000"/>
                </a:solidFill>
                <a:latin typeface="Georgia" panose="02040502050405020303" pitchFamily="18" charset="0"/>
              </a:rPr>
            </a:br>
            <a:endParaRPr lang="ru-RU" sz="3600" b="1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96821" y="4488873"/>
            <a:ext cx="2156979" cy="203098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91871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5669" y="365125"/>
            <a:ext cx="11161986" cy="1325563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Georgia" panose="02040502050405020303" pitchFamily="18" charset="0"/>
              </a:rPr>
              <a:t> </a:t>
            </a:r>
            <a:endParaRPr lang="ru-RU" sz="2800" b="1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sp>
        <p:nvSpPr>
          <p:cNvPr id="3" name="AutoShape 2" descr="C:\Users\%D0%9B%D0%95%D0%9D%D0%90\Desktop\i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4" descr="C:\Users\%D0%9B%D0%95%D0%9D%D0%90\Desktop\i.webp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377" y="1690688"/>
            <a:ext cx="2699147" cy="359886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2431" y="1661140"/>
            <a:ext cx="2743468" cy="365795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6577" y="1690688"/>
            <a:ext cx="2756347" cy="367512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662144" y="5365817"/>
            <a:ext cx="31534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«Спрячь мышку»</a:t>
            </a:r>
            <a:endParaRPr lang="ru-RU" sz="3200" dirty="0"/>
          </a:p>
        </p:txBody>
      </p:sp>
      <p:sp>
        <p:nvSpPr>
          <p:cNvPr id="12" name="TextBox 11"/>
          <p:cNvSpPr txBox="1"/>
          <p:nvPr/>
        </p:nvSpPr>
        <p:spPr>
          <a:xfrm>
            <a:off x="5981936" y="5365817"/>
            <a:ext cx="46891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«Проводи мышку к сыру»</a:t>
            </a:r>
            <a:endParaRPr lang="ru-RU" sz="3200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3103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382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5572" y="365125"/>
            <a:ext cx="10518228" cy="5688834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                       </a:t>
            </a:r>
            <a:endParaRPr lang="ru-RU" dirty="0">
              <a:solidFill>
                <a:srgbClr val="C00000"/>
              </a:solidFill>
              <a:latin typeface="Georgia" panose="02040502050405020303" pitchFamily="18" charset="0"/>
            </a:endParaRPr>
          </a:p>
        </p:txBody>
      </p:sp>
      <p:pic>
        <p:nvPicPr>
          <p:cNvPr id="9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747" y="1415350"/>
            <a:ext cx="2699147" cy="359886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1570" y="1625387"/>
            <a:ext cx="2704832" cy="360644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4256" y="1573479"/>
            <a:ext cx="4215684" cy="316176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430662" y="4721826"/>
            <a:ext cx="45351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«Укрась сарафан матрешке»</a:t>
            </a:r>
            <a:endParaRPr lang="ru-RU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192796" y="5231830"/>
            <a:ext cx="49151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«Длинные-короткие сосульки»</a:t>
            </a:r>
            <a:endParaRPr lang="ru-RU" sz="2800" dirty="0"/>
          </a:p>
        </p:txBody>
      </p:sp>
      <p:sp>
        <p:nvSpPr>
          <p:cNvPr id="19" name="TextBox 18"/>
          <p:cNvSpPr txBox="1"/>
          <p:nvPr/>
        </p:nvSpPr>
        <p:spPr>
          <a:xfrm>
            <a:off x="6752497" y="5314634"/>
            <a:ext cx="49151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«Длинные-короткие сосульки»</a:t>
            </a:r>
            <a:endParaRPr lang="ru-RU" sz="2800" dirty="0"/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3902" y="-392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670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196" y="1162408"/>
            <a:ext cx="4798484" cy="359886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9931" y="1162408"/>
            <a:ext cx="4833869" cy="362540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459879" y="4973779"/>
            <a:ext cx="32722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«Собери фрукты»</a:t>
            </a:r>
            <a:endParaRPr lang="ru-RU" sz="3200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82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867" y="1175823"/>
            <a:ext cx="4798484" cy="359886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0588" y="1175823"/>
            <a:ext cx="4798482" cy="359886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904445" y="4985260"/>
            <a:ext cx="48100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«Геометрические фигуры»</a:t>
            </a:r>
            <a:endParaRPr lang="ru-RU" sz="3200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554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1695" y="1605895"/>
            <a:ext cx="3803560" cy="285267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134238" y="586840"/>
            <a:ext cx="46329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«Найди одинаковую фигуру»</a:t>
            </a:r>
            <a:endParaRPr lang="ru-RU" sz="2800" dirty="0"/>
          </a:p>
        </p:txBody>
      </p:sp>
      <p:pic>
        <p:nvPicPr>
          <p:cNvPr id="8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659" y="1605895"/>
            <a:ext cx="3753036" cy="281477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7684" y="1555123"/>
            <a:ext cx="3820732" cy="286554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298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657063" y="5536105"/>
            <a:ext cx="37795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«Собери солнышко»</a:t>
            </a:r>
            <a:endParaRPr lang="ru-RU" sz="320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0096" y="652519"/>
            <a:ext cx="3477955" cy="4637273"/>
          </a:xfrm>
          <a:prstGeom prst="rect">
            <a:avLst/>
          </a:prstGeom>
        </p:spPr>
      </p:pic>
      <p:pic>
        <p:nvPicPr>
          <p:cNvPr id="15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474" y="675224"/>
            <a:ext cx="3460926" cy="4614568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720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71900" y="5332654"/>
            <a:ext cx="37613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«Птичка-невеличка»</a:t>
            </a:r>
            <a:endParaRPr lang="ru-RU" sz="32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850" y="633654"/>
            <a:ext cx="3524250" cy="4699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3509" y="633654"/>
            <a:ext cx="3495903" cy="466120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5969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5800" y="5350358"/>
            <a:ext cx="50457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«С какого дерева листочек»</a:t>
            </a:r>
            <a:endParaRPr lang="ru-RU" sz="32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506654"/>
            <a:ext cx="3619500" cy="4826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1540" y="1043229"/>
            <a:ext cx="5003800" cy="375285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689600" y="4813783"/>
            <a:ext cx="53354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«Подбери иголки для ёжика»</a:t>
            </a:r>
            <a:endParaRPr lang="ru-RU" sz="3200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666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222500" y="4813783"/>
            <a:ext cx="72702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«Подбери заплатку для яблока и груши»</a:t>
            </a:r>
            <a:endParaRPr lang="ru-RU" sz="32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39502" y="506273"/>
            <a:ext cx="3629025" cy="483869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7129" y="813283"/>
            <a:ext cx="3000375" cy="40005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78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356100" y="5211072"/>
            <a:ext cx="35716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«Сложи матрешку»</a:t>
            </a:r>
            <a:endParaRPr lang="ru-RU" sz="32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996259"/>
            <a:ext cx="5619750" cy="421481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1300" y="1332015"/>
            <a:ext cx="4724400" cy="35433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205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375150" y="5058672"/>
            <a:ext cx="37511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«Собери пирамиду»</a:t>
            </a:r>
            <a:endParaRPr lang="ru-RU" sz="32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250" y="1466850"/>
            <a:ext cx="4495800" cy="337185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1809" y="1466850"/>
            <a:ext cx="4318000" cy="32385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95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375150" y="5058672"/>
            <a:ext cx="38116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«Какой это формы?»</a:t>
            </a:r>
            <a:endParaRPr lang="ru-RU" sz="32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226" y="1236766"/>
            <a:ext cx="4772623" cy="357946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4650" y="1236766"/>
            <a:ext cx="4857750" cy="364331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352893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860800" y="5058672"/>
            <a:ext cx="49566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«Сравни башни по высоте»</a:t>
            </a:r>
            <a:endParaRPr lang="ru-RU" sz="32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550" y="1039122"/>
            <a:ext cx="5359400" cy="401955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5571" y="1039122"/>
            <a:ext cx="5359400" cy="401955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33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0" y="365126"/>
            <a:ext cx="6936828" cy="3450130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Aharoni" panose="02010803020104030203" pitchFamily="2" charset="-79"/>
              </a:rPr>
              <a:t> 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Aharoni" panose="02010803020104030203" pitchFamily="2" charset="-79"/>
              </a:rPr>
              <a:t>     </a:t>
            </a:r>
            <a:r>
              <a:rPr lang="ru-RU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Aharoni" panose="02010803020104030203" pitchFamily="2" charset="-79"/>
              </a:rPr>
              <a:t>СПАСИБО ЗА ВНИМАНИЕ!</a:t>
            </a:r>
            <a:r>
              <a:rPr lang="ru-RU" sz="6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Arabic Typesetting" panose="03020402040406030203" pitchFamily="66" charset="-78"/>
              </a:rPr>
              <a:t/>
            </a:r>
            <a:br>
              <a:rPr lang="ru-RU" sz="6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Arabic Typesetting" panose="03020402040406030203" pitchFamily="66" charset="-78"/>
              </a:rPr>
            </a:br>
            <a:endParaRPr lang="ru-RU" sz="6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8188" y="240436"/>
            <a:ext cx="8089542" cy="578552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008" y="545235"/>
            <a:ext cx="3154686" cy="238963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858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12001</TotalTime>
  <Words>121</Words>
  <Application>Microsoft Office PowerPoint</Application>
  <PresentationFormat>Широкоэкранный</PresentationFormat>
  <Paragraphs>33</Paragraphs>
  <Slides>22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1" baseType="lpstr">
      <vt:lpstr>Aharoni</vt:lpstr>
      <vt:lpstr>Arabic Typesetting</vt:lpstr>
      <vt:lpstr>Arial</vt:lpstr>
      <vt:lpstr>Book Antiqua</vt:lpstr>
      <vt:lpstr>Calibri</vt:lpstr>
      <vt:lpstr>Calibri Light</vt:lpstr>
      <vt:lpstr>Georgia</vt:lpstr>
      <vt:lpstr>Monotype Corsiva</vt:lpstr>
      <vt:lpstr>Тема Office</vt:lpstr>
      <vt:lpstr>ЗАНИМАТЕЛЬНАЯ  СЕНСОРИКА  </vt:lpstr>
      <vt:lpstr>Сенсорное развитие ребенка – это развитие его восприятия и формирование представлений о свойствах предметов и различных явлениях окружающего мира. Необходимо предоставить ребенку для восприятия как можно больше разнообразных сенсорных впечатлений, а также обучить его действиям – осматриванию,  выслушиванию, ощупыванию, опробыванию и другому.</vt:lpstr>
      <vt:lpstr>Цель проекта: - Формировать у детей восприятие отдельных свойств предметов и явлений: формы, цвета, величины, пространства, времени, движений, особых свойств.  - Научить детей воспринимать такие сложные явления окружающего мира, как иллюстрации, литературные произведения, социальные явления, движения, природа, музыка.</vt:lpstr>
      <vt:lpstr>                                   Задачи:  -Развитие зрительных ощущений: учить различать цвет, форму, величину предмета. -Развитие тактильной чувствительности: учить различать на ощупь качество предметов и называть их (мягкий, пушистый, твердый и т.п.). -Развитие силы рук, мелкой моторики, координации движений. -Развитие слуховой чувствительности, умение слушать и различать звуки в окружающей обстановке, развитие речевого слуха. -Обратить внимание детей на различие предметов по величине; формировать понимание слов «большой» и «маленький». Познакомить детей с  геометрическими формами и их названиями.  </vt:lpstr>
      <vt:lpstr>Методы: -Игровой метод (дидактические игры).  -Наглядный метод (рассматривание дидактических  пособий, предметов).  -Практический (показ способов действия с предметами, эксперимент).  </vt:lpstr>
      <vt:lpstr>          «Подготовительный этап»  Определение целей и задач; Создание условий для самостоятельной деятельности. Составление плана работы по реализации проекта. Подборка материала  игр и пособий для работы с детьми. Консультация для родителей «Развитие сенсорных способностей у детей раннего возраста». </vt:lpstr>
      <vt:lpstr>  «Основной этап» (реализация проекта)  Знакомство детей с дидактическим материалом и играми. Проведение дидактических игр и игр-занятий. 27 занятий по 10 – 12 минут каждое. Упражнения на развитие мелкой моторики. Работа с предметными и сюжетными картинками. Приобретение и создание с помощью родителей дидактических игр на развитие сенсорно-моторных навыков.         </vt:lpstr>
      <vt:lpstr>                               «Заключительный этап»  -Консультация для родителей «Развитие сенсорных способностей детей раннего возраста», проведение заключительного занятия.  -Промежуточный фотоотчёт по реализации проекта.   </vt:lpstr>
      <vt:lpstr> </vt:lpstr>
      <vt:lpstr>                  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СПАСИБО ЗА ВНИМАНИЕ! </vt:lpstr>
    </vt:vector>
  </TitlesOfParts>
  <Company>diakov.net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ЗАНИМАТЕЛЬНАЯ  СЕНСОРИКА</dc:title>
  <dc:creator>Пользователь Windows</dc:creator>
  <cp:lastModifiedBy>Александр</cp:lastModifiedBy>
  <cp:revision>67</cp:revision>
  <dcterms:created xsi:type="dcterms:W3CDTF">2019-04-18T04:42:29Z</dcterms:created>
  <dcterms:modified xsi:type="dcterms:W3CDTF">2024-04-18T16:41:05Z</dcterms:modified>
</cp:coreProperties>
</file>