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7" r:id="rId3"/>
    <p:sldId id="260" r:id="rId4"/>
    <p:sldId id="259" r:id="rId5"/>
    <p:sldId id="264" r:id="rId6"/>
    <p:sldId id="263" r:id="rId7"/>
    <p:sldId id="265" r:id="rId8"/>
    <p:sldId id="261" r:id="rId9"/>
    <p:sldId id="262" r:id="rId10"/>
    <p:sldId id="266" r:id="rId11"/>
    <p:sldId id="267" r:id="rId12"/>
    <p:sldId id="257" r:id="rId13"/>
    <p:sldId id="258" r:id="rId14"/>
    <p:sldId id="268" r:id="rId15"/>
    <p:sldId id="308" r:id="rId16"/>
    <p:sldId id="270" r:id="rId17"/>
    <p:sldId id="269" r:id="rId18"/>
    <p:sldId id="272" r:id="rId19"/>
    <p:sldId id="271" r:id="rId20"/>
    <p:sldId id="273" r:id="rId21"/>
    <p:sldId id="309" r:id="rId22"/>
    <p:sldId id="274" r:id="rId23"/>
    <p:sldId id="276" r:id="rId24"/>
    <p:sldId id="277" r:id="rId25"/>
    <p:sldId id="278" r:id="rId26"/>
    <p:sldId id="275" r:id="rId27"/>
    <p:sldId id="328" r:id="rId28"/>
    <p:sldId id="360" r:id="rId29"/>
    <p:sldId id="325" r:id="rId30"/>
    <p:sldId id="332" r:id="rId31"/>
    <p:sldId id="337" r:id="rId32"/>
    <p:sldId id="338" r:id="rId33"/>
    <p:sldId id="341" r:id="rId34"/>
    <p:sldId id="344" r:id="rId35"/>
    <p:sldId id="348" r:id="rId36"/>
    <p:sldId id="351" r:id="rId37"/>
    <p:sldId id="354" r:id="rId38"/>
    <p:sldId id="357" r:id="rId39"/>
    <p:sldId id="361" r:id="rId40"/>
    <p:sldId id="362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B00"/>
    <a:srgbClr val="1E0F00"/>
    <a:srgbClr val="657E32"/>
    <a:srgbClr val="A9C670"/>
    <a:srgbClr val="D1E0B2"/>
    <a:srgbClr val="DCDC3C"/>
    <a:srgbClr val="2321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60%20&#1089;&#1077;&#1082;&#1091;&#1085;&#1076;.mp4" TargetMode="Externa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20%20&#1089;&#1077;&#1082;&#1091;&#1085;&#1076;.mp4" TargetMode="Externa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20%20&#1089;&#1077;&#1082;&#1091;&#1085;&#1076;.mp4" TargetMode="Externa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20%20&#1089;&#1077;&#1082;&#1091;&#1085;&#1076;.mp4" TargetMode="Externa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20%20&#1089;&#1077;&#1082;&#1091;&#1085;&#1076;.mp4" TargetMode="Externa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7;&#1040;&#1052;&#1067;&#1049;%20&#1059;&#1052;&#1053;&#1067;&#1049;\3.%20&#1055;&#1086;&#1083;&#1091;&#1092;&#1080;&#1085;&#1072;&#1083;%20&#1103;&#1085;&#1074;&#1072;&#1088;&#1100;-&#1092;&#1077;&#1074;&#1088;&#1072;&#1083;&#1100;\&#1054;&#1073;&#1088;&#1072;&#1090;&#1085;&#1099;&#1081;%20&#1086;&#1090;&#1089;&#1095;&#1077;&#1090;%2020%20&#1089;&#1077;&#1082;&#1091;&#1085;&#1076;.mp4" TargetMode="External"/><Relationship Id="rId5" Type="http://schemas.openxmlformats.org/officeDocument/2006/relationships/image" Target="../media/image25.jpe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30%20&#1089;&#1077;&#1082;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3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3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PLTK\Desktop\&#1059;&#1056;&#1040;%20&#1059;&#1056;&#1040;&#1051;\3.%20&#1058;&#1091;&#1088;&#1080;&#1089;&#1090;&#1080;&#1095;&#1077;&#1089;&#1082;&#1080;&#1077;%20&#1084;&#1077;&#1089;&#1090;&#1072;%20&#1059;&#1088;&#1072;&#1083;&#1072;\&#1057;&#1090;&#1072;&#1088;&#1086;&#1077;\15%20&#1089;&#1077;&#1082;%20&#8212;%20&#1089;&#1076;&#1077;&#1083;&#1072;&#1085;&#1086;%20&#1074;%20Clipchamp.mp4" TargetMode="Externa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EAAAgMz-OA-1920.jpg"/>
          <p:cNvPicPr>
            <a:picLocks noChangeAspect="1"/>
          </p:cNvPicPr>
          <p:nvPr/>
        </p:nvPicPr>
        <p:blipFill>
          <a:blip r:embed="rId2" cstate="print">
            <a:lum/>
          </a:blip>
          <a:srcRect l="9223" r="5556"/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95536" y="1052736"/>
            <a:ext cx="8424936" cy="2664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spc="50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hnschrift Condensed" pitchFamily="34" charset="0"/>
              </a:rPr>
              <a:t>Интеллектуальная игра</a:t>
            </a:r>
          </a:p>
          <a:p>
            <a:pPr algn="ctr"/>
            <a:r>
              <a:rPr lang="ru-RU" sz="8000" b="1" spc="50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hnschrift Condensed" pitchFamily="34" charset="0"/>
              </a:rPr>
              <a:t>«Ура! Урал!»</a:t>
            </a:r>
          </a:p>
        </p:txBody>
      </p:sp>
      <p:pic>
        <p:nvPicPr>
          <p:cNvPr id="11" name="Рисунок 10" descr="1675461134_gas-kvas-com-p-risunki-dlya-fonovikh-shtampov-9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220072" y="3717032"/>
            <a:ext cx="3708060" cy="2852936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 rot="20715284">
            <a:off x="4862677" y="4504321"/>
            <a:ext cx="4348161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Туристические места Урала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760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308bb6714597d5387d3d61988cb1b5ac-fotor-bg-remover-20250128124710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4242" t="7121" r="14546" b="7424"/>
          <a:stretch>
            <a:fillRect/>
          </a:stretch>
        </p:blipFill>
        <p:spPr>
          <a:xfrm>
            <a:off x="1763688" y="548680"/>
            <a:ext cx="5544616" cy="53228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15816" y="2204864"/>
            <a:ext cx="33843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chemeClr val="bg1"/>
                </a:solidFill>
                <a:latin typeface="Bahnschrift SemiLight Condensed" pitchFamily="34" charset="0"/>
              </a:rPr>
              <a:t>1 тур</a:t>
            </a:r>
          </a:p>
          <a:p>
            <a:pPr algn="ctr"/>
            <a:r>
              <a:rPr lang="ru-RU" sz="5400" dirty="0" smtClean="0">
                <a:solidFill>
                  <a:schemeClr val="bg1"/>
                </a:solidFill>
                <a:latin typeface="Bahnschrift SemiLight Condensed" pitchFamily="34" charset="0"/>
              </a:rPr>
              <a:t>«РАЗМИНКА»</a:t>
            </a:r>
            <a:endParaRPr lang="ru-RU" sz="54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431d77edbf25dca86d62e89eee9f82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8000" cy="6876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55576" y="980728"/>
            <a:ext cx="7776864" cy="5256584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Bahnschrift SemiLight Condensed" pitchFamily="34" charset="0"/>
              </a:rPr>
              <a:t>Эта гора является известным горнолыжным центром Свердловской области. Ее высота 550 метров. Возле вершины горы находится кафе с крышей в виде башенки, которую можно увидеть издалека. Что это за гора?</a:t>
            </a:r>
            <a:endParaRPr lang="ru-RU" sz="44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20" name="Выноска-облако 19"/>
          <p:cNvSpPr/>
          <p:nvPr/>
        </p:nvSpPr>
        <p:spPr>
          <a:xfrm>
            <a:off x="5796136" y="188640"/>
            <a:ext cx="2916832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1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cc040ed-7617-5598-828e-846a121f8567.jpg"/>
          <p:cNvPicPr>
            <a:picLocks noChangeAspect="1"/>
          </p:cNvPicPr>
          <p:nvPr/>
        </p:nvPicPr>
        <p:blipFill>
          <a:blip r:embed="rId3" cstate="print"/>
          <a:srcRect l="3325" r="3586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55576" y="980728"/>
            <a:ext cx="7776864" cy="3888432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Запишите название природной достопримечательности, которая изображена на картинке</a:t>
            </a:r>
          </a:p>
          <a:p>
            <a:pPr algn="ctr"/>
            <a:endParaRPr lang="ru-RU" sz="44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5796136" y="188640"/>
            <a:ext cx="2916832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2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Рисунок 5" descr="5e4f858e85600a702921da9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64228" y="3789040"/>
            <a:ext cx="5172068" cy="2909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g_og_1633334359255364160.jpg"/>
          <p:cNvPicPr>
            <a:picLocks noChangeAspect="1"/>
          </p:cNvPicPr>
          <p:nvPr/>
        </p:nvPicPr>
        <p:blipFill>
          <a:blip r:embed="rId3" cstate="print"/>
          <a:srcRect l="7669" r="22736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980728"/>
            <a:ext cx="7776864" cy="5256584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Bahnschrift SemiLight Condensed" pitchFamily="34" charset="0"/>
              </a:rPr>
              <a:t>Это одно из самых популярных среди паломников и православных туристов мест в Свердловской области. Находится недалеко от Екатеринбурга. А в нескольких километрах от этого места расположено место находки останков семьи последнего российского императора.  Название возникло в середине </a:t>
            </a:r>
            <a:r>
              <a:rPr lang="en-US" sz="3600" dirty="0" smtClean="0">
                <a:latin typeface="Bahnschrift SemiLight Condensed" pitchFamily="34" charset="0"/>
              </a:rPr>
              <a:t>XIX</a:t>
            </a:r>
            <a:r>
              <a:rPr lang="ru-RU" sz="3600" dirty="0" smtClean="0">
                <a:latin typeface="Bahnschrift SemiLight Condensed" pitchFamily="34" charset="0"/>
              </a:rPr>
              <a:t> века – по имени подрядчика Гавриила</a:t>
            </a:r>
            <a:endParaRPr lang="ru-RU" sz="36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5724128" y="188640"/>
            <a:ext cx="2916832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3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dbe77de4d5f7752f062fc63a8b6345f.jpg"/>
          <p:cNvPicPr>
            <a:picLocks noChangeAspect="1"/>
          </p:cNvPicPr>
          <p:nvPr/>
        </p:nvPicPr>
        <p:blipFill>
          <a:blip r:embed="rId3" cstate="print"/>
          <a:srcRect l="22107" r="4336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5576" y="980728"/>
            <a:ext cx="7776864" cy="5256584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Это место находится на севере </a:t>
            </a:r>
            <a:r>
              <a:rPr lang="ru-RU" sz="4000" dirty="0" smtClean="0">
                <a:latin typeface="Bahnschrift SemiLight Condensed" pitchFamily="34" charset="0"/>
              </a:rPr>
              <a:t>Пермского </a:t>
            </a:r>
            <a:r>
              <a:rPr lang="ru-RU" sz="4000" dirty="0" smtClean="0">
                <a:latin typeface="Bahnschrift SemiLight Condensed" pitchFamily="34" charset="0"/>
              </a:rPr>
              <a:t>края, недалеко от города Александровск. Это рукотворные сооружения – старые затопленные карьеры для добычи известняка. Свое название получили благодаря тому, что вода в них насыщенно бирюзового цвета.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5831632" y="116632"/>
            <a:ext cx="2916832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4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7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582391.jpg"/>
          <p:cNvPicPr>
            <a:picLocks noChangeAspect="1"/>
          </p:cNvPicPr>
          <p:nvPr/>
        </p:nvPicPr>
        <p:blipFill>
          <a:blip r:embed="rId3" cstate="print"/>
          <a:srcRect l="11465"/>
          <a:stretch>
            <a:fillRect/>
          </a:stretch>
        </p:blipFill>
        <p:spPr>
          <a:xfrm>
            <a:off x="0" y="0"/>
            <a:ext cx="9144000" cy="688538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55576" y="980728"/>
            <a:ext cx="7776864" cy="5256584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Это озеро, возникло на месте старинного карьера. Является главной достопримечательностью природного парка «</a:t>
            </a:r>
            <a:r>
              <a:rPr lang="ru-RU" sz="4400" dirty="0" err="1" smtClean="0">
                <a:latin typeface="Bahnschrift SemiLight Condensed" pitchFamily="34" charset="0"/>
              </a:rPr>
              <a:t>бажовские</a:t>
            </a:r>
            <a:r>
              <a:rPr lang="ru-RU" sz="4400" dirty="0" smtClean="0">
                <a:latin typeface="Bahnschrift SemiLight Condensed" pitchFamily="34" charset="0"/>
              </a:rPr>
              <a:t> места». Сверху по форме напоминает сердце</a:t>
            </a:r>
            <a:endParaRPr lang="ru-RU" sz="44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3" name="Выноска-облако 2"/>
          <p:cNvSpPr/>
          <p:nvPr/>
        </p:nvSpPr>
        <p:spPr>
          <a:xfrm>
            <a:off x="5796136" y="188640"/>
            <a:ext cx="2916832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5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ермский край.jpg"/>
          <p:cNvPicPr>
            <a:picLocks noChangeAspect="1"/>
          </p:cNvPicPr>
          <p:nvPr/>
        </p:nvPicPr>
        <p:blipFill>
          <a:blip r:embed="rId3" cstate="print"/>
          <a:srcRect l="5541" r="5803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980728"/>
            <a:ext cx="7776864" cy="5256584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Назовите самый популярный природный парк Свердловской области. Многочисленных туристов привлекают красивые виды, живописные скалы, чистая река </a:t>
            </a:r>
            <a:r>
              <a:rPr lang="ru-RU" sz="4400" dirty="0" err="1" smtClean="0">
                <a:latin typeface="Bahnschrift SemiLight Condensed" pitchFamily="34" charset="0"/>
              </a:rPr>
              <a:t>Серга</a:t>
            </a:r>
            <a:r>
              <a:rPr lang="ru-RU" sz="4400" dirty="0" smtClean="0">
                <a:latin typeface="Bahnschrift SemiLight Condensed" pitchFamily="34" charset="0"/>
              </a:rPr>
              <a:t> и таинственные пещеры</a:t>
            </a:r>
            <a:endParaRPr lang="ru-RU" sz="44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5796136" y="188640"/>
            <a:ext cx="2916832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6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xHp76OGmFU.jpg"/>
          <p:cNvPicPr>
            <a:picLocks noChangeAspect="1"/>
          </p:cNvPicPr>
          <p:nvPr/>
        </p:nvPicPr>
        <p:blipFill>
          <a:blip r:embed="rId3" cstate="print"/>
          <a:srcRect l="5541" r="5803"/>
          <a:stretch>
            <a:fillRect/>
          </a:stretch>
        </p:blipFill>
        <p:spPr>
          <a:xfrm>
            <a:off x="0" y="-1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980728"/>
            <a:ext cx="7776864" cy="3600400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Где находится водопад </a:t>
            </a:r>
            <a:r>
              <a:rPr lang="ru-RU" sz="4400" dirty="0" err="1" smtClean="0">
                <a:latin typeface="Bahnschrift SemiLight Condensed" pitchFamily="34" charset="0"/>
              </a:rPr>
              <a:t>Гадельша</a:t>
            </a:r>
            <a:r>
              <a:rPr lang="ru-RU" sz="4400" dirty="0" smtClean="0">
                <a:latin typeface="Bahnschrift SemiLight Condensed" pitchFamily="34" charset="0"/>
              </a:rPr>
              <a:t> - самый большой и красивый водопад Южного Урала?</a:t>
            </a:r>
          </a:p>
        </p:txBody>
      </p:sp>
      <p:sp>
        <p:nvSpPr>
          <p:cNvPr id="4" name="Выноска-облако 3"/>
          <p:cNvSpPr/>
          <p:nvPr/>
        </p:nvSpPr>
        <p:spPr>
          <a:xfrm>
            <a:off x="5796136" y="188640"/>
            <a:ext cx="2916832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7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Рисунок 5" descr="uUm93CPDSX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3933056"/>
            <a:ext cx="4104456" cy="27385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165c15a-b7d9-5daa-b72f-6b752ec55a26.jpg"/>
          <p:cNvPicPr>
            <a:picLocks noChangeAspect="1"/>
          </p:cNvPicPr>
          <p:nvPr/>
        </p:nvPicPr>
        <p:blipFill>
          <a:blip r:embed="rId3" cstate="print"/>
          <a:srcRect l="5523" r="578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980728"/>
            <a:ext cx="7776864" cy="5256584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Эта гора особенна тем, что является главной вершиной Уральских гор, высшей точкой всего Урала! Высота ее 1895 метров. Находится между горами Карпинского и </a:t>
            </a:r>
            <a:r>
              <a:rPr lang="ru-RU" sz="4000" dirty="0" err="1" smtClean="0">
                <a:latin typeface="Bahnschrift SemiLight Condensed" pitchFamily="34" charset="0"/>
              </a:rPr>
              <a:t>Дидковского</a:t>
            </a:r>
            <a:r>
              <a:rPr lang="ru-RU" sz="4000" dirty="0" smtClean="0">
                <a:latin typeface="Bahnschrift SemiLight Condensed" pitchFamily="34" charset="0"/>
              </a:rPr>
              <a:t>, названных в честь геологов-исследователей Урала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5796136" y="188640"/>
            <a:ext cx="2916832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8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22066.jpg"/>
          <p:cNvPicPr>
            <a:picLocks noChangeAspect="1"/>
          </p:cNvPicPr>
          <p:nvPr/>
        </p:nvPicPr>
        <p:blipFill>
          <a:blip r:embed="rId3" cstate="print"/>
          <a:srcRect l="998" r="21428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980728"/>
            <a:ext cx="7776864" cy="5256584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Эта река - левый приток реки Камы. Её общая протяженность - 592 километра. Большую часть пути течет по территории Свердловской области. На ее берегах стоят около 70 небольших деревень и сел (большинство из них – в нижнем течении). Запишите название реки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5940152" y="188640"/>
            <a:ext cx="2772816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9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53314425-fotografija-rassvetnyj-taganaj-iz-razdela-pejzazh-5404555.jpg"/>
          <p:cNvPicPr>
            <a:picLocks noChangeAspect="1"/>
          </p:cNvPicPr>
          <p:nvPr/>
        </p:nvPicPr>
        <p:blipFill>
          <a:blip r:embed="rId3" cstate="print"/>
          <a:srcRect l="19313" r="11616"/>
          <a:stretch>
            <a:fillRect/>
          </a:stretch>
        </p:blipFill>
        <p:spPr>
          <a:xfrm>
            <a:off x="0" y="0"/>
            <a:ext cx="9144000" cy="686367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11560" y="980728"/>
            <a:ext cx="7920880" cy="3528392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Bahnschrift SemiLight Condensed" pitchFamily="34" charset="0"/>
              </a:rPr>
              <a:t>Это соленое озеро расположено на крайнем востоке Курганской области, неподалёку от границы с Казахстаном. Его длина до 10 км. Двумя большими полуостровами озеро делится на две части, которые соединяются узким проливом</a:t>
            </a:r>
            <a:endParaRPr lang="ru-RU" sz="36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5652120" y="116632"/>
            <a:ext cx="3060848" cy="1323528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dirty="0" smtClean="0">
                <a:solidFill>
                  <a:srgbClr val="361B00"/>
                </a:solidFill>
                <a:latin typeface="Bahnschrift SemiLight Condensed" pitchFamily="34" charset="0"/>
              </a:rPr>
              <a:t>10 вопрос</a:t>
            </a:r>
            <a:endParaRPr lang="ru-RU" sz="4400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pic>
        <p:nvPicPr>
          <p:cNvPr id="6" name="Рисунок 5" descr="e11d8b2s-9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4221088"/>
            <a:ext cx="3227851" cy="2420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48330" y="5661248"/>
            <a:ext cx="1595669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354158_image_origin.jpg"/>
          <p:cNvPicPr>
            <a:picLocks noChangeAspect="1"/>
          </p:cNvPicPr>
          <p:nvPr/>
        </p:nvPicPr>
        <p:blipFill>
          <a:blip r:embed="rId3" cstate="print"/>
          <a:srcRect l="10018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pic>
        <p:nvPicPr>
          <p:cNvPr id="3" name="6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427651" y="1772816"/>
            <a:ext cx="6312701" cy="47345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99792" y="476672"/>
            <a:ext cx="3744416" cy="923330"/>
          </a:xfrm>
          <a:prstGeom prst="rect">
            <a:avLst/>
          </a:prstGeom>
          <a:solidFill>
            <a:srgbClr val="1E0F00">
              <a:alpha val="4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СДАЕМ БЛАНКИ</a:t>
            </a:r>
            <a:endParaRPr lang="ru-RU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l9J1XLBF_0.jpg"/>
          <p:cNvPicPr>
            <a:picLocks noChangeAspect="1"/>
          </p:cNvPicPr>
          <p:nvPr/>
        </p:nvPicPr>
        <p:blipFill>
          <a:blip r:embed="rId2" cstate="print"/>
          <a:srcRect l="4935" r="5197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95736" y="260648"/>
            <a:ext cx="5040560" cy="900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ПРАВИЛЬНЫЕ ОТВЕТЫ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484784"/>
            <a:ext cx="3960440" cy="4824536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Гора Ежовая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ru-RU" sz="4000" dirty="0" err="1" smtClean="0">
                <a:solidFill>
                  <a:srgbClr val="1E0F00"/>
                </a:solidFill>
                <a:latin typeface="Bahnschrift SemiLight Condensed" pitchFamily="34" charset="0"/>
              </a:rPr>
              <a:t>Мань-Пупу-Нёр</a:t>
            </a:r>
            <a:endParaRPr lang="ru-RU" sz="4000" dirty="0" smtClean="0">
              <a:solidFill>
                <a:srgbClr val="1E0F00"/>
              </a:solidFill>
              <a:latin typeface="Bahnschrift SemiLight Condensed" pitchFamily="34" charset="0"/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Ганина яма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ru-RU" sz="3600" dirty="0" smtClean="0">
                <a:solidFill>
                  <a:srgbClr val="1E0F00"/>
                </a:solidFill>
                <a:latin typeface="Bahnschrift SemiLight Condensed" pitchFamily="34" charset="0"/>
              </a:rPr>
              <a:t>«Голубые озёра»: </a:t>
            </a:r>
            <a:r>
              <a:rPr lang="ru-RU" sz="3600" dirty="0" err="1" smtClean="0">
                <a:solidFill>
                  <a:srgbClr val="1E0F00"/>
                </a:solidFill>
                <a:latin typeface="Bahnschrift SemiLight Condensed" pitchFamily="34" charset="0"/>
              </a:rPr>
              <a:t>Шавринский</a:t>
            </a:r>
            <a:r>
              <a:rPr lang="ru-RU" sz="3600" dirty="0" smtClean="0">
                <a:solidFill>
                  <a:srgbClr val="1E0F00"/>
                </a:solidFill>
                <a:latin typeface="Bahnschrift SemiLight Condensed" pitchFamily="34" charset="0"/>
              </a:rPr>
              <a:t> и Морозовский карьеры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Тальков Камень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1484784"/>
            <a:ext cx="3960440" cy="4824536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/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6. Оленьи Ручьи</a:t>
            </a:r>
          </a:p>
          <a:p>
            <a:pPr marL="342900" indent="-342900" algn="ctr"/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7. </a:t>
            </a:r>
            <a:r>
              <a:rPr lang="ru-RU" sz="4000" dirty="0" err="1" smtClean="0">
                <a:solidFill>
                  <a:srgbClr val="1E0F00"/>
                </a:solidFill>
                <a:latin typeface="Bahnschrift SemiLight Condensed" pitchFamily="34" charset="0"/>
              </a:rPr>
              <a:t>Баймакский</a:t>
            </a:r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 район, </a:t>
            </a:r>
            <a:r>
              <a:rPr lang="ru-RU" sz="4000" dirty="0" err="1" smtClean="0">
                <a:solidFill>
                  <a:srgbClr val="1E0F00"/>
                </a:solidFill>
                <a:latin typeface="Bahnschrift SemiLight Condensed" pitchFamily="34" charset="0"/>
              </a:rPr>
              <a:t>респ</a:t>
            </a:r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. Башкортостан</a:t>
            </a:r>
          </a:p>
          <a:p>
            <a:pPr marL="342900" indent="-342900" algn="ctr"/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8. Гора Народная</a:t>
            </a:r>
          </a:p>
          <a:p>
            <a:pPr marL="342900" indent="-342900" algn="ctr"/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9. река Чусовая</a:t>
            </a:r>
          </a:p>
          <a:p>
            <a:pPr marL="342900" indent="-342900" algn="ctr"/>
            <a:r>
              <a:rPr lang="ru-RU" sz="4000" dirty="0" smtClean="0">
                <a:solidFill>
                  <a:srgbClr val="1E0F00"/>
                </a:solidFill>
                <a:latin typeface="Bahnschrift SemiLight Condensed" pitchFamily="34" charset="0"/>
              </a:rPr>
              <a:t>10. озеро Медвежье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760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308bb6714597d5387d3d61988cb1b5ac-fotor-bg-remover-20250128124710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4242" t="7121" r="14546" b="7424"/>
          <a:stretch>
            <a:fillRect/>
          </a:stretch>
        </p:blipFill>
        <p:spPr>
          <a:xfrm>
            <a:off x="1763688" y="548680"/>
            <a:ext cx="5544616" cy="53228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39752" y="2219380"/>
            <a:ext cx="4536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Bahnschrift SemiLight Condensed" pitchFamily="34" charset="0"/>
              </a:rPr>
              <a:t>2 тур</a:t>
            </a:r>
          </a:p>
          <a:p>
            <a:pPr algn="ctr"/>
            <a:r>
              <a:rPr lang="ru-RU" sz="4800" dirty="0" smtClean="0">
                <a:solidFill>
                  <a:schemeClr val="bg1"/>
                </a:solidFill>
                <a:latin typeface="Bahnschrift SemiLight Condensed" pitchFamily="34" charset="0"/>
              </a:rPr>
              <a:t>«ВЕРЮ, НЕ ВЕРЮ»</a:t>
            </a:r>
            <a:endParaRPr lang="ru-RU" sz="48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49201650_13-vsegda-pomnim-com-p-priroda-urala-vesna-foto-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8000" cy="6876000"/>
          </a:xfrm>
          <a:prstGeom prst="rect">
            <a:avLst/>
          </a:prstGeom>
        </p:spPr>
      </p:pic>
      <p:pic>
        <p:nvPicPr>
          <p:cNvPr id="3" name="Обратный отсчет 2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96336" y="5697252"/>
            <a:ext cx="1547663" cy="116074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15616" y="836712"/>
            <a:ext cx="7056784" cy="252028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Верите ли вы, что гора Шунут, самая высокая гора в Свердловской области?</a:t>
            </a:r>
            <a:endParaRPr lang="ru-RU" sz="4000" dirty="0">
              <a:latin typeface="Bahnschrift SemiLight Condense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188640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SemiLight Condensed" pitchFamily="34" charset="0"/>
              </a:rPr>
              <a:t>1 ВОПРОС</a:t>
            </a:r>
            <a:endParaRPr lang="ru-RU" sz="4000" b="1" dirty="0">
              <a:latin typeface="Bahnschrift SemiLight Condensed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71800" y="3717032"/>
            <a:ext cx="3672408" cy="15841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НЕ ВЕРЮ</a:t>
            </a:r>
            <a:endParaRPr lang="ru-RU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7904b1s-1920.jpg"/>
          <p:cNvPicPr>
            <a:picLocks noChangeAspect="1"/>
          </p:cNvPicPr>
          <p:nvPr/>
        </p:nvPicPr>
        <p:blipFill>
          <a:blip r:embed="rId3" cstate="print"/>
          <a:srcRect l="5908" r="5897"/>
          <a:stretch>
            <a:fillRect/>
          </a:stretch>
        </p:blipFill>
        <p:spPr>
          <a:xfrm>
            <a:off x="0" y="-27384"/>
            <a:ext cx="9144000" cy="6912000"/>
          </a:xfrm>
          <a:prstGeom prst="rect">
            <a:avLst/>
          </a:prstGeom>
        </p:spPr>
      </p:pic>
      <p:pic>
        <p:nvPicPr>
          <p:cNvPr id="3" name="Обратный отсчет 2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96336" y="5697252"/>
            <a:ext cx="1547663" cy="116074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15616" y="836712"/>
            <a:ext cx="7056784" cy="252028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Верите ли вы, что озеро Тальков Камень образовалось в результате горного обвала, который перекрыл русло реки Чёрная?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3717032"/>
            <a:ext cx="3672408" cy="15841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НЕ ВЕРЮ</a:t>
            </a:r>
            <a:endParaRPr lang="ru-RU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188640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SemiLight Condensed" pitchFamily="34" charset="0"/>
              </a:rPr>
              <a:t>2 ВОПРОС</a:t>
            </a:r>
            <a:endParaRPr lang="ru-RU" sz="4000" b="1" dirty="0"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98.jpg"/>
          <p:cNvPicPr>
            <a:picLocks noChangeAspect="1"/>
          </p:cNvPicPr>
          <p:nvPr/>
        </p:nvPicPr>
        <p:blipFill>
          <a:blip r:embed="rId3" cstate="print"/>
          <a:srcRect l="5541" r="5803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pic>
        <p:nvPicPr>
          <p:cNvPr id="3" name="Обратный отсчет 2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96336" y="5697253"/>
            <a:ext cx="1547663" cy="116074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15616" y="836712"/>
            <a:ext cx="7056784" cy="252028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Верите ли вы, что </a:t>
            </a:r>
            <a:r>
              <a:rPr lang="ru-RU" sz="4000" dirty="0" err="1" smtClean="0">
                <a:latin typeface="Bahnschrift SemiLight Condensed" pitchFamily="34" charset="0"/>
              </a:rPr>
              <a:t>Шигирский</a:t>
            </a:r>
            <a:r>
              <a:rPr lang="ru-RU" sz="4000" dirty="0" smtClean="0">
                <a:latin typeface="Bahnschrift SemiLight Condensed" pitchFamily="34" charset="0"/>
              </a:rPr>
              <a:t> идол – скульптура, изготовленная еще до постройки египетский пирамид?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3717032"/>
            <a:ext cx="3672408" cy="15841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ВЕРЮ</a:t>
            </a:r>
            <a:endParaRPr lang="ru-RU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188640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Bahnschrift SemiLight Condensed" pitchFamily="34" charset="0"/>
              </a:rPr>
              <a:t>3 ВОПРОС</a:t>
            </a:r>
            <a:endParaRPr lang="ru-RU" sz="4000" b="1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cale_1200.png"/>
          <p:cNvPicPr>
            <a:picLocks noChangeAspect="1"/>
          </p:cNvPicPr>
          <p:nvPr/>
        </p:nvPicPr>
        <p:blipFill>
          <a:blip r:embed="rId3" cstate="print"/>
          <a:srcRect l="5430" r="5692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pic>
        <p:nvPicPr>
          <p:cNvPr id="3" name="Обратный отсчет 2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96336" y="5697252"/>
            <a:ext cx="1547663" cy="116074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71600" y="836712"/>
            <a:ext cx="7200800" cy="252028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Верите ли вы, что на Урале есть место, похожее на красную планету?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3717032"/>
            <a:ext cx="3672408" cy="15841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ВЕРЮ</a:t>
            </a:r>
            <a:endParaRPr lang="ru-RU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88640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SemiLight Condensed" pitchFamily="34" charset="0"/>
              </a:rPr>
              <a:t>4 ВОПРОС</a:t>
            </a:r>
            <a:endParaRPr lang="ru-RU" sz="4000" b="1" dirty="0"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оры.jpg"/>
          <p:cNvPicPr>
            <a:picLocks noChangeAspect="1"/>
          </p:cNvPicPr>
          <p:nvPr/>
        </p:nvPicPr>
        <p:blipFill>
          <a:blip r:embed="rId3" cstate="print"/>
          <a:srcRect l="5541" r="5803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pic>
        <p:nvPicPr>
          <p:cNvPr id="3" name="Обратный отсчет 20 секунд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85200" y="5688900"/>
            <a:ext cx="1545600" cy="11592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15616" y="836712"/>
            <a:ext cx="7056784" cy="252028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800" dirty="0" smtClean="0">
                <a:latin typeface="Bahnschrift SemiLight Condensed" pitchFamily="34" charset="0"/>
              </a:rPr>
              <a:t>Верите ли вы, что этот дом принадлежал дворянину, который заказал его у одного известного кузнеца. Позже этот дом отреставрировали и сделали музей.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3717032"/>
            <a:ext cx="3672408" cy="15841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НЕ ВЕРЮ</a:t>
            </a:r>
            <a:endParaRPr lang="ru-RU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188640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Bahnschrift SemiLight Condensed" pitchFamily="34" charset="0"/>
              </a:rPr>
              <a:t>5 ВОПРОС</a:t>
            </a:r>
            <a:endParaRPr lang="ru-RU" sz="4000" b="1" dirty="0">
              <a:latin typeface="Bahnschrift SemiLight Condensed" pitchFamily="34" charset="0"/>
            </a:endParaRPr>
          </a:p>
        </p:txBody>
      </p:sp>
      <p:pic>
        <p:nvPicPr>
          <p:cNvPr id="7" name="Рисунок 6" descr="6300b30a8827208949555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3429000"/>
            <a:ext cx="5270544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760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308bb6714597d5387d3d61988cb1b5ac-fotor-bg-remover-20250128124710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4242" t="7121" r="14546" b="7424"/>
          <a:stretch>
            <a:fillRect/>
          </a:stretch>
        </p:blipFill>
        <p:spPr>
          <a:xfrm>
            <a:off x="1763688" y="548680"/>
            <a:ext cx="5544616" cy="53228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2204864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Bahnschrift SemiLight Condensed" pitchFamily="34" charset="0"/>
              </a:rPr>
              <a:t>3 тур</a:t>
            </a:r>
          </a:p>
          <a:p>
            <a:pPr algn="ctr"/>
            <a:r>
              <a:rPr lang="ru-RU" sz="4800" dirty="0" smtClean="0">
                <a:solidFill>
                  <a:schemeClr val="bg1"/>
                </a:solidFill>
                <a:latin typeface="Bahnschrift SemiLight Condensed" pitchFamily="34" charset="0"/>
              </a:rPr>
              <a:t>«ОДИН ЗА ВСЕХ»</a:t>
            </a:r>
            <a:endParaRPr lang="ru-RU" sz="48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EAAAgMz-OA-1920.jpg"/>
          <p:cNvPicPr>
            <a:picLocks noChangeAspect="1"/>
          </p:cNvPicPr>
          <p:nvPr/>
        </p:nvPicPr>
        <p:blipFill>
          <a:blip r:embed="rId3" cstate="print">
            <a:lum/>
          </a:blip>
          <a:srcRect l="9223" r="5556"/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В каком году был возведен Верх-Нейвинский пруд?</a:t>
            </a:r>
            <a:endParaRPr lang="ru-RU" sz="4400" dirty="0">
              <a:latin typeface="Bahnschrift SemiLight Condensed" pitchFamily="34" charset="0"/>
            </a:endParaRPr>
          </a:p>
        </p:txBody>
      </p:sp>
      <p:pic>
        <p:nvPicPr>
          <p:cNvPr id="4" name="Рисунок 3" descr="a06617a19fa04493aae0ef99f88b7297-fotor-bg-remover-202501301828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7"/>
            <a:ext cx="2736304" cy="234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83568" y="111603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361B00"/>
                </a:solidFill>
                <a:latin typeface="Bahnschrift SemiLight Condensed" pitchFamily="34" charset="0"/>
              </a:rPr>
              <a:t>1 ВОПРОС</a:t>
            </a:r>
            <a:endParaRPr lang="ru-RU" sz="3600" b="1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latin typeface="Bahnschrift SemiLight Condensed" pitchFamily="34" charset="0"/>
              </a:rPr>
              <a:t>?</a:t>
            </a:r>
            <a:endParaRPr lang="ru-RU" sz="19900" dirty="0"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Пруд был возведён в 1762 для нужд Верх-Нейвинского завода</a:t>
            </a:r>
            <a:endParaRPr lang="ru-RU" sz="4400" dirty="0">
              <a:latin typeface="Bahnschrift SemiLight Condensed" pitchFamily="34" charset="0"/>
            </a:endParaRPr>
          </a:p>
        </p:txBody>
      </p:sp>
      <p:pic>
        <p:nvPicPr>
          <p:cNvPr id="9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740352" y="5805264"/>
            <a:ext cx="1403647" cy="105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cc040ed-7617-5598-828e-846a121f8567.jpg"/>
          <p:cNvPicPr>
            <a:picLocks noChangeAspect="1"/>
          </p:cNvPicPr>
          <p:nvPr/>
        </p:nvPicPr>
        <p:blipFill>
          <a:blip r:embed="rId3" cstate="print"/>
          <a:srcRect l="3325" r="3586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>
              <a:latin typeface="Bahnschrift SemiLight Condensed" pitchFamily="34" charset="0"/>
            </a:endParaRPr>
          </a:p>
          <a:p>
            <a:pPr algn="ctr"/>
            <a:endParaRPr lang="ru-RU" sz="3200" dirty="0" smtClean="0">
              <a:latin typeface="Bahnschrift SemiLight Condensed" pitchFamily="34" charset="0"/>
            </a:endParaRPr>
          </a:p>
          <a:p>
            <a:pPr algn="ctr"/>
            <a:r>
              <a:rPr lang="ru-RU" sz="3600" dirty="0" smtClean="0">
                <a:latin typeface="Bahnschrift SemiLight Condensed" pitchFamily="34" charset="0"/>
              </a:rPr>
              <a:t>Сколько пограничных знаков «Европа-Азия» установлены вблизи Новоуральска, и в каком году был установлен последний знак?</a:t>
            </a:r>
            <a:endParaRPr lang="ru-RU" sz="3600" dirty="0">
              <a:latin typeface="Bahnschrift SemiLight Condensed" pitchFamily="34" charset="0"/>
            </a:endParaRPr>
          </a:p>
        </p:txBody>
      </p:sp>
      <p:pic>
        <p:nvPicPr>
          <p:cNvPr id="4" name="Рисунок 3" descr="a06617a19fa04493aae0ef99f88b7297-fotor-bg-remover-202501301828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7"/>
            <a:ext cx="2736304" cy="234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latin typeface="Bahnschrift SemiLight Condensed" pitchFamily="34" charset="0"/>
              </a:rPr>
              <a:t>?</a:t>
            </a:r>
            <a:endParaRPr lang="ru-RU" sz="19900" dirty="0">
              <a:latin typeface="Bahnschrift SemiLigh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11603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361B00"/>
                </a:solidFill>
                <a:latin typeface="Bahnschrift SemiLight Condensed" pitchFamily="34" charset="0"/>
              </a:rPr>
              <a:t>2 ВОПРОС</a:t>
            </a:r>
            <a:endParaRPr lang="ru-RU" sz="3600" b="1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latin typeface="Bahnschrift SemiLight Condensed" pitchFamily="34" charset="0"/>
              </a:rPr>
              <a:t>5</a:t>
            </a:r>
          </a:p>
          <a:p>
            <a:pPr algn="ctr"/>
            <a:r>
              <a:rPr lang="ru-RU" sz="4000" dirty="0" smtClean="0">
                <a:latin typeface="Bahnschrift SemiLight Condensed" pitchFamily="34" charset="0"/>
              </a:rPr>
              <a:t>Пятый знак появился в октябре 2016 года</a:t>
            </a:r>
            <a:endParaRPr lang="ru-RU" sz="6000" dirty="0">
              <a:latin typeface="Bahnschrift SemiLight Condensed" pitchFamily="34" charset="0"/>
            </a:endParaRPr>
          </a:p>
        </p:txBody>
      </p:sp>
      <p:pic>
        <p:nvPicPr>
          <p:cNvPr id="9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740352" y="5805264"/>
            <a:ext cx="1403647" cy="105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g_og_1633334359255364160.jpg"/>
          <p:cNvPicPr>
            <a:picLocks noChangeAspect="1"/>
          </p:cNvPicPr>
          <p:nvPr/>
        </p:nvPicPr>
        <p:blipFill>
          <a:blip r:embed="rId3" cstate="print"/>
          <a:srcRect l="7669" r="22736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dirty="0" smtClean="0">
              <a:latin typeface="Bahnschrift SemiLight Condensed" pitchFamily="34" charset="0"/>
            </a:endParaRPr>
          </a:p>
          <a:p>
            <a:pPr algn="ctr"/>
            <a:r>
              <a:rPr lang="ru-RU" sz="4200" dirty="0" smtClean="0">
                <a:latin typeface="Bahnschrift SemiLight Condensed" pitchFamily="34" charset="0"/>
              </a:rPr>
              <a:t>Как называется самый большой остров на озере </a:t>
            </a:r>
            <a:r>
              <a:rPr lang="ru-RU" sz="4200" dirty="0" err="1" smtClean="0">
                <a:latin typeface="Bahnschrift SemiLight Condensed" pitchFamily="34" charset="0"/>
              </a:rPr>
              <a:t>Таватуй</a:t>
            </a:r>
            <a:r>
              <a:rPr lang="ru-RU" sz="4200" dirty="0" smtClean="0">
                <a:latin typeface="Bahnschrift SemiLight Condensed" pitchFamily="34" charset="0"/>
              </a:rPr>
              <a:t> и где он находится? </a:t>
            </a:r>
            <a:endParaRPr lang="ru-RU" sz="4200" dirty="0">
              <a:latin typeface="Bahnschrift SemiLight Condensed" pitchFamily="34" charset="0"/>
            </a:endParaRPr>
          </a:p>
        </p:txBody>
      </p:sp>
      <p:pic>
        <p:nvPicPr>
          <p:cNvPr id="4" name="Рисунок 3" descr="a06617a19fa04493aae0ef99f88b7297-fotor-bg-remover-202501301828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7"/>
            <a:ext cx="2736304" cy="234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latin typeface="Bahnschrift SemiLight Condensed" pitchFamily="34" charset="0"/>
              </a:rPr>
              <a:t>?</a:t>
            </a:r>
            <a:endParaRPr lang="ru-RU" sz="19900" dirty="0">
              <a:latin typeface="Bahnschrift SemiLigh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11603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361B00"/>
                </a:solidFill>
                <a:latin typeface="Bahnschrift SemiLight Condensed" pitchFamily="34" charset="0"/>
              </a:rPr>
              <a:t>3 ВОПРОС</a:t>
            </a:r>
            <a:endParaRPr lang="ru-RU" sz="3600" b="1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err="1" smtClean="0">
                <a:latin typeface="Bahnschrift SemiLight Condensed" pitchFamily="34" charset="0"/>
              </a:rPr>
              <a:t>Сплывень</a:t>
            </a:r>
            <a:r>
              <a:rPr lang="ru-RU" sz="4800" dirty="0" smtClean="0">
                <a:latin typeface="Bahnschrift SemiLight Condensed" pitchFamily="34" charset="0"/>
              </a:rPr>
              <a:t> </a:t>
            </a:r>
          </a:p>
          <a:p>
            <a:pPr algn="ctr"/>
            <a:r>
              <a:rPr lang="ru-RU" sz="4800" dirty="0" smtClean="0">
                <a:latin typeface="Bahnschrift SemiLight Condensed" pitchFamily="34" charset="0"/>
              </a:rPr>
              <a:t>(</a:t>
            </a:r>
            <a:r>
              <a:rPr lang="ru-RU" sz="4800" dirty="0" err="1" smtClean="0">
                <a:latin typeface="Bahnschrift SemiLight Condensed" pitchFamily="34" charset="0"/>
              </a:rPr>
              <a:t>Ольхов</a:t>
            </a:r>
            <a:r>
              <a:rPr lang="ru-RU" sz="4800" dirty="0" smtClean="0">
                <a:latin typeface="Bahnschrift SemiLight Condensed" pitchFamily="34" charset="0"/>
              </a:rPr>
              <a:t> Куст)</a:t>
            </a:r>
            <a:endParaRPr lang="ru-RU" sz="7200" dirty="0">
              <a:latin typeface="Bahnschrift SemiLight Condensed" pitchFamily="34" charset="0"/>
            </a:endParaRPr>
          </a:p>
        </p:txBody>
      </p:sp>
      <p:pic>
        <p:nvPicPr>
          <p:cNvPr id="9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740352" y="5805264"/>
            <a:ext cx="1403647" cy="105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dbe77de4d5f7752f062fc63a8b6345f.jpg"/>
          <p:cNvPicPr>
            <a:picLocks noChangeAspect="1"/>
          </p:cNvPicPr>
          <p:nvPr/>
        </p:nvPicPr>
        <p:blipFill>
          <a:blip r:embed="rId3" cstate="print"/>
          <a:srcRect l="22107" r="4336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latin typeface="Bahnschrift SemiLight Condensed" pitchFamily="34" charset="0"/>
              </a:rPr>
              <a:t>Назовите двух «</a:t>
            </a:r>
            <a:r>
              <a:rPr lang="ru-RU" sz="4800" dirty="0" err="1" smtClean="0">
                <a:latin typeface="Bahnschrift SemiLight Condensed" pitchFamily="34" charset="0"/>
              </a:rPr>
              <a:t>Бунарских</a:t>
            </a:r>
            <a:r>
              <a:rPr lang="ru-RU" sz="4800" dirty="0" smtClean="0">
                <a:latin typeface="Bahnschrift SemiLight Condensed" pitchFamily="34" charset="0"/>
              </a:rPr>
              <a:t> Идолов»</a:t>
            </a:r>
            <a:endParaRPr lang="ru-RU" sz="4800" dirty="0">
              <a:latin typeface="Bahnschrift SemiLight Condensed" pitchFamily="34" charset="0"/>
            </a:endParaRPr>
          </a:p>
        </p:txBody>
      </p:sp>
      <p:pic>
        <p:nvPicPr>
          <p:cNvPr id="4" name="Рисунок 3" descr="a06617a19fa04493aae0ef99f88b7297-fotor-bg-remover-202501301828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7"/>
            <a:ext cx="2736304" cy="234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latin typeface="Bahnschrift SemiLight Condensed" pitchFamily="34" charset="0"/>
              </a:rPr>
              <a:t>?</a:t>
            </a:r>
            <a:endParaRPr lang="ru-RU" sz="19900" dirty="0">
              <a:latin typeface="Bahnschrift SemiLigh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11603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361B00"/>
                </a:solidFill>
                <a:latin typeface="Bahnschrift SemiLight Condensed" pitchFamily="34" charset="0"/>
              </a:rPr>
              <a:t>4 ВОПРОС</a:t>
            </a:r>
            <a:endParaRPr lang="ru-RU" sz="3600" b="1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Медведь-камень и Чертов палец</a:t>
            </a:r>
            <a:endParaRPr lang="ru-RU" sz="6600" dirty="0">
              <a:latin typeface="Bahnschrift SemiLight Condensed" pitchFamily="34" charset="0"/>
            </a:endParaRPr>
          </a:p>
        </p:txBody>
      </p:sp>
      <p:pic>
        <p:nvPicPr>
          <p:cNvPr id="9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740352" y="5805264"/>
            <a:ext cx="1403647" cy="105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431d77edbf25dca86d62e89eee9f82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8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В каком населенном пункте находится данный дом?</a:t>
            </a:r>
          </a:p>
        </p:txBody>
      </p:sp>
      <p:pic>
        <p:nvPicPr>
          <p:cNvPr id="4" name="Рисунок 3" descr="a06617a19fa04493aae0ef99f88b7297-fotor-bg-remover-202501301828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7"/>
            <a:ext cx="2736304" cy="234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83568" y="111603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361B00"/>
                </a:solidFill>
                <a:latin typeface="Bahnschrift SemiLight Condensed" pitchFamily="34" charset="0"/>
              </a:rPr>
              <a:t>5 ВОПРОС</a:t>
            </a:r>
            <a:endParaRPr lang="ru-RU" sz="3600" b="1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4008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latin typeface="Bahnschrift SemiLight Condensed" pitchFamily="34" charset="0"/>
              </a:rPr>
              <a:t>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44008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Деревня Кунара (недалеко от Невьянска)</a:t>
            </a:r>
          </a:p>
        </p:txBody>
      </p:sp>
      <p:pic>
        <p:nvPicPr>
          <p:cNvPr id="8" name="Рисунок 7" descr="https://www.comgun.ru/uploads/posts/2021-07/1626090886_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t="22751"/>
          <a:stretch/>
        </p:blipFill>
        <p:spPr bwMode="auto">
          <a:xfrm>
            <a:off x="683568" y="4537923"/>
            <a:ext cx="3672408" cy="19154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lc="http://schemas.openxmlformats.org/drawingml/2006/lockedCanvas" xmlns:pic="http://schemas.openxmlformats.org/drawingml/2006/picture"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pic>
        <p:nvPicPr>
          <p:cNvPr id="10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740352" y="5805264"/>
            <a:ext cx="1403647" cy="105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582391.jpg"/>
          <p:cNvPicPr>
            <a:picLocks noChangeAspect="1"/>
          </p:cNvPicPr>
          <p:nvPr/>
        </p:nvPicPr>
        <p:blipFill>
          <a:blip r:embed="rId3" cstate="print"/>
          <a:srcRect l="11465"/>
          <a:stretch>
            <a:fillRect/>
          </a:stretch>
        </p:blipFill>
        <p:spPr>
          <a:xfrm>
            <a:off x="0" y="0"/>
            <a:ext cx="9144000" cy="688538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>
              <a:latin typeface="Bahnschrift SemiLight Condensed" pitchFamily="34" charset="0"/>
            </a:endParaRPr>
          </a:p>
          <a:p>
            <a:pPr algn="ctr"/>
            <a:r>
              <a:rPr lang="ru-RU" sz="3600" dirty="0" smtClean="0">
                <a:latin typeface="Bahnschrift SemiLight Condensed" pitchFamily="34" charset="0"/>
              </a:rPr>
              <a:t>Как называется родник на территории санатория «Зеленый мыс» (один из семи ключей горы </a:t>
            </a:r>
            <a:r>
              <a:rPr lang="ru-RU" sz="3600" dirty="0" err="1" smtClean="0">
                <a:latin typeface="Bahnschrift SemiLight Condensed" pitchFamily="34" charset="0"/>
              </a:rPr>
              <a:t>Мурзинка</a:t>
            </a:r>
            <a:r>
              <a:rPr lang="ru-RU" sz="3600" dirty="0" smtClean="0">
                <a:latin typeface="Bahnschrift SemiLight Condensed" pitchFamily="34" charset="0"/>
              </a:rPr>
              <a:t>)</a:t>
            </a:r>
            <a:endParaRPr lang="ru-RU" sz="3600" dirty="0">
              <a:latin typeface="Bahnschrift SemiLight Condensed" pitchFamily="34" charset="0"/>
            </a:endParaRPr>
          </a:p>
        </p:txBody>
      </p:sp>
      <p:pic>
        <p:nvPicPr>
          <p:cNvPr id="4" name="Рисунок 3" descr="a06617a19fa04493aae0ef99f88b7297-fotor-bg-remover-202501301828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7"/>
            <a:ext cx="2736304" cy="2345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dirty="0" smtClean="0">
                <a:latin typeface="Bahnschrift SemiLight Condensed" pitchFamily="34" charset="0"/>
              </a:rPr>
              <a:t>?</a:t>
            </a:r>
            <a:endParaRPr lang="ru-RU" sz="19900" dirty="0">
              <a:latin typeface="Bahnschrift SemiLight Condensed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116033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361B00"/>
                </a:solidFill>
                <a:latin typeface="Bahnschrift SemiLight Condensed" pitchFamily="34" charset="0"/>
              </a:rPr>
              <a:t>6 ВОПРОС</a:t>
            </a:r>
            <a:endParaRPr lang="ru-RU" sz="3600" b="1" dirty="0">
              <a:solidFill>
                <a:srgbClr val="361B00"/>
              </a:solidFill>
              <a:latin typeface="Bahnschrift SemiLight Condensed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980728"/>
            <a:ext cx="3960440" cy="525658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Bahnschrift SemiLight Condensed" pitchFamily="34" charset="0"/>
              </a:rPr>
              <a:t>Святой источник преподобного Серафима Саровского</a:t>
            </a:r>
          </a:p>
        </p:txBody>
      </p:sp>
      <p:pic>
        <p:nvPicPr>
          <p:cNvPr id="9" name="30 се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740352" y="5805264"/>
            <a:ext cx="1403647" cy="105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760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308bb6714597d5387d3d61988cb1b5ac-fotor-bg-remover-20250128124710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4242" t="7121" r="14546" b="7424"/>
          <a:stretch>
            <a:fillRect/>
          </a:stretch>
        </p:blipFill>
        <p:spPr>
          <a:xfrm>
            <a:off x="1763688" y="548680"/>
            <a:ext cx="5544616" cy="53228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2204864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Bahnschrift SemiLight Condensed" pitchFamily="34" charset="0"/>
              </a:rPr>
              <a:t>4 тур</a:t>
            </a:r>
          </a:p>
          <a:p>
            <a:pPr algn="ctr"/>
            <a:r>
              <a:rPr lang="ru-RU" sz="4800" dirty="0" smtClean="0">
                <a:solidFill>
                  <a:schemeClr val="bg1"/>
                </a:solidFill>
                <a:latin typeface="Bahnschrift SemiLight Condensed" pitchFamily="34" charset="0"/>
              </a:rPr>
              <a:t>«ПРАВИЛЬНЫЙ</a:t>
            </a:r>
          </a:p>
          <a:p>
            <a:pPr algn="ctr"/>
            <a:r>
              <a:rPr lang="ru-RU" sz="4800" dirty="0" smtClean="0">
                <a:solidFill>
                  <a:schemeClr val="bg1"/>
                </a:solidFill>
                <a:latin typeface="Bahnschrift SemiLight Condensed" pitchFamily="34" charset="0"/>
              </a:rPr>
              <a:t>ОТВЕТ»</a:t>
            </a:r>
            <a:endParaRPr lang="ru-RU" sz="48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ермский край.jpg"/>
          <p:cNvPicPr>
            <a:picLocks noChangeAspect="1"/>
          </p:cNvPicPr>
          <p:nvPr/>
        </p:nvPicPr>
        <p:blipFill>
          <a:blip r:embed="rId3" cstate="print"/>
          <a:srcRect l="5541" r="5803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3568" y="476672"/>
            <a:ext cx="7776864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Как называется природная достопримечательность, которая изображена на данной картинке?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5976" y="2924944"/>
            <a:ext cx="4104456" cy="33843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Гора Шунут</a:t>
            </a:r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 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Скалы Семь Братьев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Гора Голый Камень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Гора Волчиха</a:t>
            </a:r>
          </a:p>
        </p:txBody>
      </p:sp>
      <p:pic>
        <p:nvPicPr>
          <p:cNvPr id="5" name="Рисунок 4" descr="2282817_500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2996952"/>
            <a:ext cx="3317354" cy="33173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Кольцо 6"/>
          <p:cNvSpPr/>
          <p:nvPr/>
        </p:nvSpPr>
        <p:spPr>
          <a:xfrm>
            <a:off x="4211960" y="3933056"/>
            <a:ext cx="4464496" cy="792088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51520" y="260648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Bahnschrift SemiLight Condensed" pitchFamily="34" charset="0"/>
              </a:rPr>
              <a:t>1 ВОПРОС</a:t>
            </a:r>
          </a:p>
        </p:txBody>
      </p:sp>
      <p:pic>
        <p:nvPicPr>
          <p:cNvPr id="9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xHp76OGmFU.jpg"/>
          <p:cNvPicPr>
            <a:picLocks noChangeAspect="1"/>
          </p:cNvPicPr>
          <p:nvPr/>
        </p:nvPicPr>
        <p:blipFill>
          <a:blip r:embed="rId3" cstate="print"/>
          <a:srcRect l="5541" r="5803"/>
          <a:stretch>
            <a:fillRect/>
          </a:stretch>
        </p:blipFill>
        <p:spPr>
          <a:xfrm>
            <a:off x="0" y="-1"/>
            <a:ext cx="9144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3568" y="476672"/>
            <a:ext cx="7776864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Назовите наивысшую точку всего </a:t>
            </a:r>
            <a:r>
              <a:rPr lang="ru-RU" sz="4000" dirty="0" err="1" smtClean="0">
                <a:latin typeface="Bahnschrift SemiLight Condensed" pitchFamily="34" charset="0"/>
              </a:rPr>
              <a:t>Таганайского</a:t>
            </a:r>
            <a:r>
              <a:rPr lang="ru-RU" sz="4000" dirty="0" smtClean="0">
                <a:latin typeface="Bahnschrift SemiLight Condensed" pitchFamily="34" charset="0"/>
              </a:rPr>
              <a:t> горного массива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2924944"/>
            <a:ext cx="4392488" cy="33843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Двуглавая сопка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Откликной гребень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smtClean="0">
                <a:latin typeface="Bahnschrift SemiLight Condensed" pitchFamily="34" charset="0"/>
              </a:rPr>
              <a:t>Гора Круглица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Дальний Таганай</a:t>
            </a:r>
          </a:p>
        </p:txBody>
      </p:sp>
      <p:sp>
        <p:nvSpPr>
          <p:cNvPr id="7" name="Кольцо 6"/>
          <p:cNvSpPr/>
          <p:nvPr/>
        </p:nvSpPr>
        <p:spPr>
          <a:xfrm>
            <a:off x="2051720" y="4581128"/>
            <a:ext cx="3744416" cy="792088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51520" y="260648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Bahnschrift SemiLight Condensed" pitchFamily="34" charset="0"/>
              </a:rPr>
              <a:t>2 ВОПРОС</a:t>
            </a:r>
          </a:p>
        </p:txBody>
      </p:sp>
      <p:pic>
        <p:nvPicPr>
          <p:cNvPr id="9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165c15a-b7d9-5daa-b72f-6b752ec55a26.jpg"/>
          <p:cNvPicPr>
            <a:picLocks noChangeAspect="1"/>
          </p:cNvPicPr>
          <p:nvPr/>
        </p:nvPicPr>
        <p:blipFill>
          <a:blip r:embed="rId3" cstate="print"/>
          <a:srcRect l="5523" r="5784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3568" y="476672"/>
            <a:ext cx="7776864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Как называется речка, на которой возник Байновский водопад?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2924944"/>
            <a:ext cx="4608512" cy="33843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Большая Калиновка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Рогозинка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Брусянка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Межевая Утка</a:t>
            </a:r>
          </a:p>
        </p:txBody>
      </p:sp>
      <p:sp>
        <p:nvSpPr>
          <p:cNvPr id="7" name="Кольцо 6"/>
          <p:cNvSpPr/>
          <p:nvPr/>
        </p:nvSpPr>
        <p:spPr>
          <a:xfrm>
            <a:off x="2051720" y="3356992"/>
            <a:ext cx="4464496" cy="792088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51520" y="260648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Bahnschrift SemiLight Condensed" pitchFamily="34" charset="0"/>
              </a:rPr>
              <a:t>3 ВОПРОС</a:t>
            </a:r>
          </a:p>
        </p:txBody>
      </p:sp>
      <p:pic>
        <p:nvPicPr>
          <p:cNvPr id="8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22066.jpg"/>
          <p:cNvPicPr>
            <a:picLocks noChangeAspect="1"/>
          </p:cNvPicPr>
          <p:nvPr/>
        </p:nvPicPr>
        <p:blipFill>
          <a:blip r:embed="rId3" cstate="print"/>
          <a:srcRect l="998" r="21428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3568" y="476672"/>
            <a:ext cx="7776864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Какой максимальной высоты достигает вершина Чертова Городища?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91680" y="2924944"/>
            <a:ext cx="5688632" cy="338437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160 метров над уровнем моря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347 метров над уровнем моря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671 метр над уровнем моря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503 метра над уровнем моря</a:t>
            </a:r>
          </a:p>
        </p:txBody>
      </p:sp>
      <p:sp>
        <p:nvSpPr>
          <p:cNvPr id="7" name="Овал 6"/>
          <p:cNvSpPr/>
          <p:nvPr/>
        </p:nvSpPr>
        <p:spPr>
          <a:xfrm>
            <a:off x="251520" y="260648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Bahnschrift SemiLight Condensed" pitchFamily="34" charset="0"/>
              </a:rPr>
              <a:t>4 ВОПРОС</a:t>
            </a:r>
          </a:p>
        </p:txBody>
      </p:sp>
      <p:sp>
        <p:nvSpPr>
          <p:cNvPr id="8" name="Кольцо 7"/>
          <p:cNvSpPr/>
          <p:nvPr/>
        </p:nvSpPr>
        <p:spPr>
          <a:xfrm>
            <a:off x="1619672" y="3933056"/>
            <a:ext cx="5904656" cy="864096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53314425-fotografija-rassvetnyj-taganaj-iz-razdela-pejzazh-5404555.jpg"/>
          <p:cNvPicPr>
            <a:picLocks noChangeAspect="1"/>
          </p:cNvPicPr>
          <p:nvPr/>
        </p:nvPicPr>
        <p:blipFill>
          <a:blip r:embed="rId3" cstate="print"/>
          <a:srcRect l="19313" r="11616"/>
          <a:stretch>
            <a:fillRect/>
          </a:stretch>
        </p:blipFill>
        <p:spPr>
          <a:xfrm>
            <a:off x="0" y="0"/>
            <a:ext cx="9144000" cy="686367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3568" y="476672"/>
            <a:ext cx="7776864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В каком году на данном карьере началась настоящая добыча глины?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8024" y="2924944"/>
            <a:ext cx="3672408" cy="33843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1925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1959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1946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1930</a:t>
            </a:r>
          </a:p>
        </p:txBody>
      </p:sp>
      <p:sp>
        <p:nvSpPr>
          <p:cNvPr id="7" name="Овал 6"/>
          <p:cNvSpPr/>
          <p:nvPr/>
        </p:nvSpPr>
        <p:spPr>
          <a:xfrm>
            <a:off x="251520" y="260648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Bahnschrift SemiLight Condensed" pitchFamily="34" charset="0"/>
              </a:rPr>
              <a:t>5 ВОПРОС</a:t>
            </a:r>
          </a:p>
        </p:txBody>
      </p:sp>
      <p:pic>
        <p:nvPicPr>
          <p:cNvPr id="8" name="Рисунок 7" descr="scale_1200 (1).jpg"/>
          <p:cNvPicPr>
            <a:picLocks noChangeAspect="1"/>
          </p:cNvPicPr>
          <p:nvPr/>
        </p:nvPicPr>
        <p:blipFill>
          <a:blip r:embed="rId4" cstate="print"/>
          <a:srcRect r="7208"/>
          <a:stretch>
            <a:fillRect/>
          </a:stretch>
        </p:blipFill>
        <p:spPr>
          <a:xfrm>
            <a:off x="755576" y="2996952"/>
            <a:ext cx="3744416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Кольцо 8"/>
          <p:cNvSpPr/>
          <p:nvPr/>
        </p:nvSpPr>
        <p:spPr>
          <a:xfrm>
            <a:off x="4572000" y="5229200"/>
            <a:ext cx="1872208" cy="648072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354158_image_origin.jpg"/>
          <p:cNvPicPr>
            <a:picLocks noChangeAspect="1"/>
          </p:cNvPicPr>
          <p:nvPr/>
        </p:nvPicPr>
        <p:blipFill>
          <a:blip r:embed="rId3" cstate="print"/>
          <a:srcRect l="10018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3568" y="476672"/>
            <a:ext cx="7776864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Как называется сама длинная пещера </a:t>
            </a:r>
          </a:p>
          <a:p>
            <a:pPr algn="ctr"/>
            <a:r>
              <a:rPr lang="ru-RU" sz="4000" dirty="0" smtClean="0">
                <a:latin typeface="Bahnschrift SemiLight Condensed" pitchFamily="34" charset="0"/>
              </a:rPr>
              <a:t>на реке Серге (ее длина 750 метров)?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2924944"/>
            <a:ext cx="4176464" cy="33843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err="1" smtClean="0">
                <a:solidFill>
                  <a:schemeClr val="bg1"/>
                </a:solidFill>
                <a:latin typeface="Bahnschrift SemiLight Condensed" pitchFamily="34" charset="0"/>
              </a:rPr>
              <a:t>Кунгурская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Аракаевская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err="1" smtClean="0">
                <a:solidFill>
                  <a:schemeClr val="bg1"/>
                </a:solidFill>
                <a:latin typeface="Bahnschrift SemiLight Condensed" pitchFamily="34" charset="0"/>
              </a:rPr>
              <a:t>Игнатьевская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err="1" smtClean="0">
                <a:solidFill>
                  <a:schemeClr val="bg1"/>
                </a:solidFill>
                <a:latin typeface="Bahnschrift SemiLight Condensed" pitchFamily="34" charset="0"/>
              </a:rPr>
              <a:t>Капова</a:t>
            </a:r>
            <a:endParaRPr lang="ru-RU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51520" y="260648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Bahnschrift SemiLight Condensed" pitchFamily="34" charset="0"/>
              </a:rPr>
              <a:t>6 ВОПРОС</a:t>
            </a:r>
          </a:p>
        </p:txBody>
      </p:sp>
      <p:sp>
        <p:nvSpPr>
          <p:cNvPr id="8" name="Кольцо 7"/>
          <p:cNvSpPr/>
          <p:nvPr/>
        </p:nvSpPr>
        <p:spPr>
          <a:xfrm>
            <a:off x="1835696" y="3933056"/>
            <a:ext cx="3528392" cy="792088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49201650_13-vsegda-pomnim-com-p-priroda-urala-vesna-foto-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8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3568" y="476672"/>
            <a:ext cx="7776864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Как называется укрепленное поселение  бронзового века в степной зоне на юге Челябинской области?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2924944"/>
            <a:ext cx="3744416" cy="2952328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Таганай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Синташта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Аркаим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Гнёздово</a:t>
            </a:r>
          </a:p>
        </p:txBody>
      </p:sp>
      <p:sp>
        <p:nvSpPr>
          <p:cNvPr id="7" name="Овал 6"/>
          <p:cNvSpPr/>
          <p:nvPr/>
        </p:nvSpPr>
        <p:spPr>
          <a:xfrm>
            <a:off x="251520" y="116632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Bahnschrift SemiLight Condensed" pitchFamily="34" charset="0"/>
              </a:rPr>
              <a:t>7 ВОПРОС</a:t>
            </a:r>
          </a:p>
        </p:txBody>
      </p:sp>
      <p:pic>
        <p:nvPicPr>
          <p:cNvPr id="8" name="Рисунок 7" descr="RIAN_951304.HR.r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3140968"/>
            <a:ext cx="3774700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Кольцо 8"/>
          <p:cNvSpPr/>
          <p:nvPr/>
        </p:nvSpPr>
        <p:spPr>
          <a:xfrm>
            <a:off x="4572000" y="4365104"/>
            <a:ext cx="2376264" cy="720080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98.jpg"/>
          <p:cNvPicPr>
            <a:picLocks noChangeAspect="1"/>
          </p:cNvPicPr>
          <p:nvPr/>
        </p:nvPicPr>
        <p:blipFill>
          <a:blip r:embed="rId3" cstate="print"/>
          <a:srcRect l="5541" r="5803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3568" y="620688"/>
            <a:ext cx="7920880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Bahnschrift SemiLight Condensed" pitchFamily="34" charset="0"/>
              </a:rPr>
              <a:t>Территория на границе Свердловской области </a:t>
            </a:r>
          </a:p>
          <a:p>
            <a:pPr algn="ctr"/>
            <a:r>
              <a:rPr lang="ru-RU" sz="3600" dirty="0" smtClean="0">
                <a:latin typeface="Bahnschrift SemiLight Condensed" pitchFamily="34" charset="0"/>
              </a:rPr>
              <a:t>и Пермского края, на левом берегу реки Сылва, </a:t>
            </a:r>
          </a:p>
          <a:p>
            <a:pPr algn="ctr"/>
            <a:r>
              <a:rPr lang="ru-RU" sz="3600" dirty="0" smtClean="0">
                <a:latin typeface="Bahnschrift SemiLight Condensed" pitchFamily="34" charset="0"/>
              </a:rPr>
              <a:t>в которой происходят паранормальные явления, получила название…</a:t>
            </a:r>
            <a:endParaRPr lang="ru-RU" sz="36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79712" y="3140968"/>
            <a:ext cx="4968552" cy="33843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err="1" smtClean="0">
                <a:solidFill>
                  <a:schemeClr val="bg1"/>
                </a:solidFill>
                <a:latin typeface="Bahnschrift SemiLight Condensed" pitchFamily="34" charset="0"/>
              </a:rPr>
              <a:t>Молёбский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 треугольник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Игнатьевская пещера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err="1" smtClean="0">
                <a:solidFill>
                  <a:schemeClr val="bg1"/>
                </a:solidFill>
                <a:latin typeface="Bahnschrift SemiLight Condensed" pitchFamily="34" charset="0"/>
              </a:rPr>
              <a:t>Ильменский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 заповедник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Уральский марс</a:t>
            </a:r>
          </a:p>
        </p:txBody>
      </p:sp>
      <p:sp>
        <p:nvSpPr>
          <p:cNvPr id="7" name="Овал 6"/>
          <p:cNvSpPr/>
          <p:nvPr/>
        </p:nvSpPr>
        <p:spPr>
          <a:xfrm>
            <a:off x="251520" y="116632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Bahnschrift SemiLight Condensed" pitchFamily="34" charset="0"/>
              </a:rPr>
              <a:t>8 ВОПРОС</a:t>
            </a:r>
          </a:p>
        </p:txBody>
      </p:sp>
      <p:sp>
        <p:nvSpPr>
          <p:cNvPr id="8" name="Кольцо 7"/>
          <p:cNvSpPr/>
          <p:nvPr/>
        </p:nvSpPr>
        <p:spPr>
          <a:xfrm>
            <a:off x="1763688" y="3573016"/>
            <a:ext cx="5184576" cy="792088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cale_1200.png"/>
          <p:cNvPicPr>
            <a:picLocks noChangeAspect="1"/>
          </p:cNvPicPr>
          <p:nvPr/>
        </p:nvPicPr>
        <p:blipFill>
          <a:blip r:embed="rId3" cstate="print"/>
          <a:srcRect l="5430" r="5692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7992888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Как называется гора, которая изображена на данной картинке?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99992" y="2924944"/>
            <a:ext cx="4104456" cy="2952328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Народная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3600" dirty="0" smtClean="0">
                <a:solidFill>
                  <a:schemeClr val="bg1"/>
                </a:solidFill>
                <a:latin typeface="Bahnschrift SemiLight Condensed" pitchFamily="34" charset="0"/>
              </a:rPr>
              <a:t>Конжаковский Камень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Бунар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Ослянка</a:t>
            </a:r>
          </a:p>
        </p:txBody>
      </p:sp>
      <p:sp>
        <p:nvSpPr>
          <p:cNvPr id="7" name="Овал 6"/>
          <p:cNvSpPr/>
          <p:nvPr/>
        </p:nvSpPr>
        <p:spPr>
          <a:xfrm>
            <a:off x="251520" y="260648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Bahnschrift SemiLight Condensed" pitchFamily="34" charset="0"/>
              </a:rPr>
              <a:t>9 ВОПРОС</a:t>
            </a:r>
          </a:p>
        </p:txBody>
      </p:sp>
      <p:pic>
        <p:nvPicPr>
          <p:cNvPr id="8" name="Рисунок 7" descr="scale_1200.jpg"/>
          <p:cNvPicPr>
            <a:picLocks noChangeAspect="1"/>
          </p:cNvPicPr>
          <p:nvPr/>
        </p:nvPicPr>
        <p:blipFill>
          <a:blip r:embed="rId4" cstate="print"/>
          <a:srcRect r="9355" b="3194"/>
          <a:stretch>
            <a:fillRect/>
          </a:stretch>
        </p:blipFill>
        <p:spPr>
          <a:xfrm>
            <a:off x="755576" y="2996952"/>
            <a:ext cx="3528392" cy="2849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  <p:sp>
        <p:nvSpPr>
          <p:cNvPr id="10" name="Кольцо 9"/>
          <p:cNvSpPr/>
          <p:nvPr/>
        </p:nvSpPr>
        <p:spPr>
          <a:xfrm>
            <a:off x="4283968" y="4365104"/>
            <a:ext cx="2304256" cy="720080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оры.jpg"/>
          <p:cNvPicPr>
            <a:picLocks noChangeAspect="1"/>
          </p:cNvPicPr>
          <p:nvPr/>
        </p:nvPicPr>
        <p:blipFill>
          <a:blip r:embed="rId3" cstate="print"/>
          <a:srcRect l="5541" r="5803"/>
          <a:stretch>
            <a:fillRect/>
          </a:stretch>
        </p:blipFill>
        <p:spPr>
          <a:xfrm>
            <a:off x="0" y="0"/>
            <a:ext cx="9144000" cy="6876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3568" y="476672"/>
            <a:ext cx="7776864" cy="2376264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Bahnschrift SemiLight Condensed" pitchFamily="34" charset="0"/>
              </a:rPr>
              <a:t>Единственная река на Урале, которая сумела пересечь Уральский хребет </a:t>
            </a:r>
          </a:p>
          <a:p>
            <a:pPr algn="ctr"/>
            <a:r>
              <a:rPr lang="ru-RU" sz="4000" dirty="0" smtClean="0">
                <a:latin typeface="Bahnschrift SemiLight Condensed" pitchFamily="34" charset="0"/>
              </a:rPr>
              <a:t>и течет в Европе и Азии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55776" y="2924944"/>
            <a:ext cx="4104456" cy="3384376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A.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 Урал</a:t>
            </a:r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  </a:t>
            </a: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B.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Чусовая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C.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Тура</a:t>
            </a:r>
            <a:endParaRPr lang="en-US" sz="4000" dirty="0" smtClean="0">
              <a:solidFill>
                <a:schemeClr val="bg1"/>
              </a:solidFill>
              <a:latin typeface="Bahnschrift SemiLight Condensed" pitchFamily="34" charset="0"/>
            </a:endParaRPr>
          </a:p>
          <a:p>
            <a:r>
              <a:rPr lang="en-US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D. </a:t>
            </a:r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Сысерть</a:t>
            </a:r>
          </a:p>
        </p:txBody>
      </p:sp>
      <p:sp>
        <p:nvSpPr>
          <p:cNvPr id="7" name="Овал 6"/>
          <p:cNvSpPr/>
          <p:nvPr/>
        </p:nvSpPr>
        <p:spPr>
          <a:xfrm>
            <a:off x="251520" y="116632"/>
            <a:ext cx="1872208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Bahnschrift SemiLight Condensed" pitchFamily="34" charset="0"/>
              </a:rPr>
              <a:t>10 ВОПРОС</a:t>
            </a:r>
          </a:p>
        </p:txBody>
      </p:sp>
      <p:pic>
        <p:nvPicPr>
          <p:cNvPr id="8" name="15 сек — сделано в Clipchamp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24328" y="5643246"/>
            <a:ext cx="1619672" cy="1214754"/>
          </a:xfrm>
          <a:prstGeom prst="rect">
            <a:avLst/>
          </a:prstGeom>
        </p:spPr>
      </p:pic>
      <p:sp>
        <p:nvSpPr>
          <p:cNvPr id="9" name="Кольцо 8"/>
          <p:cNvSpPr/>
          <p:nvPr/>
        </p:nvSpPr>
        <p:spPr>
          <a:xfrm>
            <a:off x="2339752" y="4005064"/>
            <a:ext cx="2304256" cy="720080"/>
          </a:xfrm>
          <a:prstGeom prst="donut">
            <a:avLst>
              <a:gd name="adj" fmla="val 5678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760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 descr="308bb6714597d5387d3d61988cb1b5ac-fotor-bg-remover-20250128124710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4242" t="7121" r="14546" b="7424"/>
          <a:stretch>
            <a:fillRect/>
          </a:stretch>
        </p:blipFill>
        <p:spPr>
          <a:xfrm>
            <a:off x="1763688" y="548680"/>
            <a:ext cx="5544616" cy="53228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1687448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Bahnschrift SemiLight Condensed" pitchFamily="34" charset="0"/>
              </a:rPr>
              <a:t>5 тур</a:t>
            </a:r>
          </a:p>
          <a:p>
            <a:pPr algn="ctr"/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«ПОЙМИ ЕГО»</a:t>
            </a:r>
          </a:p>
          <a:p>
            <a:pPr algn="ctr"/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И</a:t>
            </a:r>
          </a:p>
          <a:p>
            <a:pPr algn="ctr"/>
            <a:r>
              <a:rPr lang="ru-RU" sz="4000" dirty="0" smtClean="0">
                <a:solidFill>
                  <a:schemeClr val="bg1"/>
                </a:solidFill>
                <a:latin typeface="Bahnschrift SemiLight Condensed" pitchFamily="34" charset="0"/>
              </a:rPr>
              <a:t>«ПРАВДА ИЛИ ЛОЖЬ»</a:t>
            </a:r>
            <a:endParaRPr lang="ru-RU" sz="4000" dirty="0">
              <a:solidFill>
                <a:schemeClr val="bg1"/>
              </a:solidFill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EAAAgMz-OA-1920.jpg"/>
          <p:cNvPicPr>
            <a:picLocks noChangeAspect="1"/>
          </p:cNvPicPr>
          <p:nvPr/>
        </p:nvPicPr>
        <p:blipFill>
          <a:blip r:embed="rId2" cstate="print">
            <a:lum/>
          </a:blip>
          <a:srcRect l="9223" r="5556"/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95536" y="1052736"/>
            <a:ext cx="8424936" cy="2664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spc="50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hnschrift Condensed" pitchFamily="34" charset="0"/>
              </a:rPr>
              <a:t>Интеллектуальная игра</a:t>
            </a:r>
          </a:p>
          <a:p>
            <a:pPr algn="ctr"/>
            <a:r>
              <a:rPr lang="ru-RU" sz="8000" b="1" spc="50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hnschrift Condensed" pitchFamily="34" charset="0"/>
              </a:rPr>
              <a:t>«Ура! Урал!»</a:t>
            </a:r>
          </a:p>
        </p:txBody>
      </p:sp>
      <p:pic>
        <p:nvPicPr>
          <p:cNvPr id="11" name="Рисунок 10" descr="1675461134_gas-kvas-com-p-risunki-dlya-fonovikh-shtampov-9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220072" y="3717032"/>
            <a:ext cx="3708060" cy="2852936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 rot="20715284">
            <a:off x="4862677" y="4504321"/>
            <a:ext cx="4348161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 Condensed" pitchFamily="34" charset="0"/>
              </a:rPr>
              <a:t>Туристические места Урала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 Condense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1768</TotalTime>
  <Words>934</Words>
  <Application>Microsoft Office PowerPoint</Application>
  <PresentationFormat>Экран (4:3)</PresentationFormat>
  <Paragraphs>160</Paragraphs>
  <Slides>40</Slides>
  <Notes>0</Notes>
  <HiddenSlides>0</HiddenSlides>
  <MMClips>32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Таша Зуева</dc:creator>
  <cp:lastModifiedBy>PLTK</cp:lastModifiedBy>
  <cp:revision>148</cp:revision>
  <dcterms:created xsi:type="dcterms:W3CDTF">2025-01-27T11:16:50Z</dcterms:created>
  <dcterms:modified xsi:type="dcterms:W3CDTF">2025-02-18T13:12:45Z</dcterms:modified>
</cp:coreProperties>
</file>