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7" r:id="rId2"/>
    <p:sldId id="258" r:id="rId3"/>
    <p:sldId id="259" r:id="rId4"/>
    <p:sldId id="260" r:id="rId5"/>
    <p:sldId id="262" r:id="rId6"/>
    <p:sldId id="261" r:id="rId7"/>
    <p:sldId id="278" r:id="rId8"/>
    <p:sldId id="279" r:id="rId9"/>
    <p:sldId id="263" r:id="rId10"/>
    <p:sldId id="281" r:id="rId11"/>
    <p:sldId id="282" r:id="rId12"/>
    <p:sldId id="283" r:id="rId13"/>
    <p:sldId id="284" r:id="rId14"/>
    <p:sldId id="285" r:id="rId15"/>
    <p:sldId id="286" r:id="rId16"/>
    <p:sldId id="287" r:id="rId17"/>
    <p:sldId id="264" r:id="rId18"/>
    <p:sldId id="265" r:id="rId19"/>
    <p:sldId id="266" r:id="rId20"/>
    <p:sldId id="280" r:id="rId21"/>
    <p:sldId id="267" r:id="rId22"/>
    <p:sldId id="268" r:id="rId23"/>
    <p:sldId id="269" r:id="rId24"/>
    <p:sldId id="270" r:id="rId25"/>
    <p:sldId id="271" r:id="rId26"/>
    <p:sldId id="272" r:id="rId27"/>
    <p:sldId id="273" r:id="rId28"/>
    <p:sldId id="274" r:id="rId29"/>
    <p:sldId id="275" r:id="rId30"/>
    <p:sldId id="276" r:id="rId31"/>
    <p:sldId id="277" r:id="rId32"/>
    <p:sldId id="288" r:id="rId33"/>
    <p:sldId id="289" r:id="rId34"/>
    <p:sldId id="290" r:id="rId3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16" name="Номер слайда 15"/>
          <p:cNvSpPr>
            <a:spLocks noGrp="1"/>
          </p:cNvSpPr>
          <p:nvPr>
            <p:ph type="sldNum" sz="quarter" idx="11"/>
          </p:nvPr>
        </p:nvSpPr>
        <p:spPr/>
        <p:txBody>
          <a:bodyPr/>
          <a:lstStyle/>
          <a:p>
            <a:fld id="{725C68B6-61C2-468F-89AB-4B9F7531AA68}" type="slidenum">
              <a:rPr lang="ru-RU" smtClean="0"/>
              <a:pPr/>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Содержимое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5B106E36-FD25-4E2D-B0AA-010F637433A0}" type="datetimeFigureOut">
              <a:rPr lang="ru-RU" smtClean="0"/>
              <a:pPr/>
              <a:t>31.10.2021</a:t>
            </a:fld>
            <a:endParaRPr lang="ru-RU"/>
          </a:p>
        </p:txBody>
      </p:sp>
      <p:sp>
        <p:nvSpPr>
          <p:cNvPr id="15" name="Номер слайда 14"/>
          <p:cNvSpPr>
            <a:spLocks noGrp="1"/>
          </p:cNvSpPr>
          <p:nvPr>
            <p:ph type="sldNum" sz="quarter" idx="15"/>
          </p:nvPr>
        </p:nvSpPr>
        <p:spPr/>
        <p:txBody>
          <a:bodyPr/>
          <a:lstStyle>
            <a:lvl1pPr algn="ctr">
              <a:defRPr/>
            </a:lvl1pPr>
          </a:lstStyle>
          <a:p>
            <a:fld id="{725C68B6-61C2-468F-89AB-4B9F7531AA68}" type="slidenum">
              <a:rPr lang="ru-RU" smtClean="0"/>
              <a:pPr/>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Содержимое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Содержимое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Содержимое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Содержимое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5B106E36-FD25-4E2D-B0AA-010F637433A0}" type="datetimeFigureOut">
              <a:rPr lang="ru-RU" smtClean="0"/>
              <a:pPr/>
              <a:t>31.10.2021</a:t>
            </a:fld>
            <a:endParaRPr lang="ru-RU"/>
          </a:p>
        </p:txBody>
      </p:sp>
      <p:sp>
        <p:nvSpPr>
          <p:cNvPr id="9" name="Номер слайда 8"/>
          <p:cNvSpPr>
            <a:spLocks noGrp="1"/>
          </p:cNvSpPr>
          <p:nvPr>
            <p:ph type="sldNum" sz="quarter" idx="15"/>
          </p:nvPr>
        </p:nvSpPr>
        <p:spPr/>
        <p:txBody>
          <a:bodyPr/>
          <a:lstStyle/>
          <a:p>
            <a:fld id="{725C68B6-61C2-468F-89AB-4B9F7531AA68}" type="slidenum">
              <a:rPr lang="ru-RU" smtClean="0"/>
              <a:pPr/>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9" name="Номер слайда 8"/>
          <p:cNvSpPr>
            <a:spLocks noGrp="1"/>
          </p:cNvSpPr>
          <p:nvPr>
            <p:ph type="sldNum" sz="quarter" idx="11"/>
          </p:nvPr>
        </p:nvSpPr>
        <p:spPr/>
        <p:txBody>
          <a:bodyPr/>
          <a:lstStyle/>
          <a:p>
            <a:fld id="{725C68B6-61C2-468F-89AB-4B9F7531AA68}" type="slidenum">
              <a:rPr lang="ru-RU" smtClean="0"/>
              <a:pPr/>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31.10.2021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5B106E36-FD25-4E2D-B0AA-010F637433A0}" type="datetimeFigureOut">
              <a:rPr lang="ru-RU" smtClean="0"/>
              <a:pPr/>
              <a:t>31.10.2021</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725C68B6-61C2-468F-89AB-4B9F7531AA68}" type="slidenum">
              <a:rPr lang="ru-RU" smtClean="0"/>
              <a:pPr/>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8.xml"/><Relationship Id="rId4" Type="http://schemas.openxmlformats.org/officeDocument/2006/relationships/image" Target="../media/image46.gif"/></Relationships>
</file>

<file path=ppt/slides/_rels/slide2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3.jpe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49.jpeg"/><Relationship Id="rId1" Type="http://schemas.openxmlformats.org/officeDocument/2006/relationships/slideLayout" Target="../slideLayouts/slideLayout8.xml"/><Relationship Id="rId4" Type="http://schemas.openxmlformats.org/officeDocument/2006/relationships/image" Target="../media/image59.jpeg"/></Relationships>
</file>

<file path=ppt/slides/_rels/slide3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Национальный парк </a:t>
            </a:r>
            <a:br>
              <a:rPr lang="ru-RU" dirty="0" smtClean="0"/>
            </a:br>
            <a:r>
              <a:rPr lang="ru-RU" dirty="0" smtClean="0"/>
              <a:t>«Земля Леопарда» </a:t>
            </a:r>
            <a:endParaRPr lang="ru-RU" dirty="0"/>
          </a:p>
        </p:txBody>
      </p:sp>
      <p:sp>
        <p:nvSpPr>
          <p:cNvPr id="3" name="Содержимое 2"/>
          <p:cNvSpPr>
            <a:spLocks noGrp="1"/>
          </p:cNvSpPr>
          <p:nvPr>
            <p:ph sz="half" idx="1"/>
          </p:nvPr>
        </p:nvSpPr>
        <p:spPr>
          <a:xfrm>
            <a:off x="0" y="1600200"/>
            <a:ext cx="4495800" cy="4525963"/>
          </a:xfrm>
        </p:spPr>
        <p:txBody>
          <a:bodyPr>
            <a:normAutofit fontScale="92500" lnSpcReduction="20000"/>
          </a:bodyPr>
          <a:lstStyle/>
          <a:p>
            <a:pPr>
              <a:buNone/>
            </a:pPr>
            <a:r>
              <a:rPr lang="ru-RU" dirty="0" smtClean="0"/>
              <a:t>      Национальный парк «Земля Леопарда» в Приморском крае создан в целях сохранения и восстановления популяции дальневосточного леопарда, а также уникальных </a:t>
            </a:r>
            <a:r>
              <a:rPr lang="ru-RU" dirty="0" err="1" smtClean="0"/>
              <a:t>чернопихтово-широколиственных</a:t>
            </a:r>
            <a:r>
              <a:rPr lang="ru-RU" dirty="0" smtClean="0"/>
              <a:t> лесов Восточно-Маньчжурских гор, содействия социально-экономическому развитию Юго-Западного Приморья и зоны международного сотрудничества.  </a:t>
            </a:r>
            <a:endParaRPr lang="ru-RU" dirty="0"/>
          </a:p>
        </p:txBody>
      </p:sp>
      <p:pic>
        <p:nvPicPr>
          <p:cNvPr id="2050" name="Picture 2" descr="C:\Users\Arbatellion\Desktop\Земля наш дом\nsQixL4Dj6Y.jpg"/>
          <p:cNvPicPr>
            <a:picLocks noGrp="1" noChangeAspect="1" noChangeArrowheads="1"/>
          </p:cNvPicPr>
          <p:nvPr>
            <p:ph sz="half" idx="2"/>
          </p:nvPr>
        </p:nvPicPr>
        <p:blipFill>
          <a:blip r:embed="rId2" cstate="print"/>
          <a:srcRect/>
          <a:stretch>
            <a:fillRect/>
          </a:stretch>
        </p:blipFill>
        <p:spPr bwMode="auto">
          <a:xfrm rot="751906">
            <a:off x="4921770" y="743650"/>
            <a:ext cx="3603075" cy="2903947"/>
          </a:xfrm>
          <a:prstGeom prst="rect">
            <a:avLst/>
          </a:prstGeom>
          <a:noFill/>
        </p:spPr>
      </p:pic>
      <p:pic>
        <p:nvPicPr>
          <p:cNvPr id="2051" name="Picture 3" descr="C:\Users\Arbatellion\Desktop\Земля наш дом\xZqpiRWZ0j8.jpg"/>
          <p:cNvPicPr>
            <a:picLocks noChangeAspect="1" noChangeArrowheads="1"/>
          </p:cNvPicPr>
          <p:nvPr/>
        </p:nvPicPr>
        <p:blipFill>
          <a:blip r:embed="rId3" cstate="print"/>
          <a:srcRect/>
          <a:stretch>
            <a:fillRect/>
          </a:stretch>
        </p:blipFill>
        <p:spPr bwMode="auto">
          <a:xfrm>
            <a:off x="5143504" y="4315587"/>
            <a:ext cx="3214710" cy="2399561"/>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dirty="0"/>
          </a:p>
        </p:txBody>
      </p:sp>
      <p:sp>
        <p:nvSpPr>
          <p:cNvPr id="3" name="Содержимое 2"/>
          <p:cNvSpPr>
            <a:spLocks noGrp="1"/>
          </p:cNvSpPr>
          <p:nvPr>
            <p:ph sz="half" idx="1"/>
          </p:nvPr>
        </p:nvSpPr>
        <p:spPr>
          <a:xfrm>
            <a:off x="0" y="285729"/>
            <a:ext cx="4502944" cy="6572272"/>
          </a:xfrm>
        </p:spPr>
        <p:txBody>
          <a:bodyPr>
            <a:normAutofit/>
          </a:bodyPr>
          <a:lstStyle/>
          <a:p>
            <a:pPr>
              <a:buNone/>
            </a:pPr>
            <a:r>
              <a:rPr lang="ru-RU" dirty="0" smtClean="0"/>
              <a:t>      Работы по его организации проводились во исполнение Перечня поручений Президента РФ Путина В.В. от 30 сентября 2010 г. и в соответствии с распоряжением Правительства Российской Федерации от 22.12.2011 № 2322-р «Об утверждении Концепции и Плана развития системы особо охраняемых природных территорий федерального значения на период до 2020 года».</a:t>
            </a:r>
            <a:endParaRPr lang="ru-RU" dirty="0"/>
          </a:p>
        </p:txBody>
      </p:sp>
      <p:sp>
        <p:nvSpPr>
          <p:cNvPr id="5" name="Содержимое 4"/>
          <p:cNvSpPr>
            <a:spLocks noGrp="1"/>
          </p:cNvSpPr>
          <p:nvPr>
            <p:ph sz="half" idx="2"/>
          </p:nvPr>
        </p:nvSpPr>
        <p:spPr/>
        <p:txBody>
          <a:bodyPr>
            <a:normAutofit/>
          </a:bodyPr>
          <a:lstStyle/>
          <a:p>
            <a:endParaRPr lang="ru-RU"/>
          </a:p>
        </p:txBody>
      </p:sp>
      <p:pic>
        <p:nvPicPr>
          <p:cNvPr id="3075" name="Picture 3" descr="C:\Users\Arbatellion\Desktop\Земля наш дом\8239.jpg"/>
          <p:cNvPicPr>
            <a:picLocks noChangeAspect="1" noChangeArrowheads="1"/>
          </p:cNvPicPr>
          <p:nvPr/>
        </p:nvPicPr>
        <p:blipFill>
          <a:blip r:embed="rId2" cstate="print"/>
          <a:srcRect/>
          <a:stretch>
            <a:fillRect/>
          </a:stretch>
        </p:blipFill>
        <p:spPr bwMode="auto">
          <a:xfrm>
            <a:off x="4714876" y="2571744"/>
            <a:ext cx="3714776" cy="3643314"/>
          </a:xfrm>
          <a:prstGeom prst="rect">
            <a:avLst/>
          </a:prstGeom>
          <a:noFill/>
        </p:spPr>
      </p:pic>
      <p:pic>
        <p:nvPicPr>
          <p:cNvPr id="6" name="Picture 4" descr="Lost Russia"/>
          <p:cNvPicPr>
            <a:picLocks noChangeAspect="1" noChangeArrowheads="1" noCrop="1"/>
          </p:cNvPicPr>
          <p:nvPr/>
        </p:nvPicPr>
        <p:blipFill>
          <a:blip r:embed="rId3" cstate="print"/>
          <a:srcRect/>
          <a:stretch>
            <a:fillRect/>
          </a:stretch>
        </p:blipFill>
        <p:spPr bwMode="auto">
          <a:xfrm>
            <a:off x="5286380" y="357166"/>
            <a:ext cx="3000428" cy="1984251"/>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half" idx="1"/>
          </p:nvPr>
        </p:nvSpPr>
        <p:spPr>
          <a:xfrm>
            <a:off x="0" y="214291"/>
            <a:ext cx="4502944" cy="6643710"/>
          </a:xfrm>
        </p:spPr>
        <p:txBody>
          <a:bodyPr>
            <a:normAutofit/>
          </a:bodyPr>
          <a:lstStyle/>
          <a:p>
            <a:r>
              <a:rPr lang="ru-RU" dirty="0" smtClean="0"/>
              <a:t>Национальный парк «Земля леопарда» располагается на территории Фрунзенского района города Владивостока, </a:t>
            </a:r>
            <a:r>
              <a:rPr lang="ru-RU" dirty="0" err="1" smtClean="0"/>
              <a:t>Хасанского</a:t>
            </a:r>
            <a:r>
              <a:rPr lang="ru-RU" dirty="0" smtClean="0"/>
              <a:t> и </a:t>
            </a:r>
            <a:r>
              <a:rPr lang="ru-RU" dirty="0" err="1" smtClean="0"/>
              <a:t>Надеждинского</a:t>
            </a:r>
            <a:r>
              <a:rPr lang="ru-RU" dirty="0" smtClean="0"/>
              <a:t> муниципальных районов, Уссурийского городского округа Приморского края. Общая площадь парка составляет 262 тыс.га, из них с изъятием только земли лесного фонда (148427 га).</a:t>
            </a:r>
            <a:endParaRPr lang="ru-RU" dirty="0"/>
          </a:p>
        </p:txBody>
      </p:sp>
      <p:sp>
        <p:nvSpPr>
          <p:cNvPr id="4" name="Содержимое 3"/>
          <p:cNvSpPr>
            <a:spLocks noGrp="1"/>
          </p:cNvSpPr>
          <p:nvPr>
            <p:ph sz="half" idx="2"/>
          </p:nvPr>
        </p:nvSpPr>
        <p:spPr/>
        <p:txBody>
          <a:bodyPr>
            <a:normAutofit/>
          </a:bodyPr>
          <a:lstStyle/>
          <a:p>
            <a:endParaRPr lang="ru-RU" dirty="0"/>
          </a:p>
        </p:txBody>
      </p:sp>
      <p:pic>
        <p:nvPicPr>
          <p:cNvPr id="5" name="Picture 2" descr="C:\Users\Arbatellion\Desktop\Земля наш дом\7560.jpg"/>
          <p:cNvPicPr>
            <a:picLocks noChangeAspect="1" noChangeArrowheads="1"/>
          </p:cNvPicPr>
          <p:nvPr/>
        </p:nvPicPr>
        <p:blipFill>
          <a:blip r:embed="rId2" cstate="print"/>
          <a:srcRect/>
          <a:stretch>
            <a:fillRect/>
          </a:stretch>
        </p:blipFill>
        <p:spPr bwMode="auto">
          <a:xfrm>
            <a:off x="4857752" y="714356"/>
            <a:ext cx="3763375" cy="550067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sz="half" idx="1"/>
          </p:nvPr>
        </p:nvSpPr>
        <p:spPr>
          <a:xfrm>
            <a:off x="0" y="285729"/>
            <a:ext cx="4502944" cy="6010736"/>
          </a:xfrm>
        </p:spPr>
        <p:txBody>
          <a:bodyPr>
            <a:normAutofit fontScale="92500" lnSpcReduction="10000"/>
          </a:bodyPr>
          <a:lstStyle/>
          <a:p>
            <a:r>
              <a:rPr lang="ru-RU" dirty="0" smtClean="0"/>
              <a:t> К национальному парку примыкает государственный природный биосферный заповедник «Кедровая падь» площадью 18 тыс.га. Уникальные </a:t>
            </a:r>
            <a:r>
              <a:rPr lang="ru-RU" dirty="0" err="1" smtClean="0"/>
              <a:t>кедрово-чернопихтовые</a:t>
            </a:r>
            <a:r>
              <a:rPr lang="ru-RU" dirty="0" smtClean="0"/>
              <a:t> широколиственные леса являются самой богатой лесной формацией Дальнего Востока. Здесь встречаются также реликтовые грабовые широколиственно-кедровые леса, сообщества из дуба зубчатого, сосны </a:t>
            </a:r>
            <a:r>
              <a:rPr lang="ru-RU" dirty="0" err="1" smtClean="0"/>
              <a:t>густоцветковой</a:t>
            </a:r>
            <a:r>
              <a:rPr lang="ru-RU" dirty="0" smtClean="0"/>
              <a:t>, можжевельника твердого.</a:t>
            </a:r>
            <a:endParaRPr lang="ru-RU" dirty="0"/>
          </a:p>
        </p:txBody>
      </p:sp>
      <p:sp>
        <p:nvSpPr>
          <p:cNvPr id="4" name="Содержимое 3"/>
          <p:cNvSpPr>
            <a:spLocks noGrp="1"/>
          </p:cNvSpPr>
          <p:nvPr>
            <p:ph sz="half" idx="2"/>
          </p:nvPr>
        </p:nvSpPr>
        <p:spPr/>
        <p:txBody>
          <a:bodyPr>
            <a:normAutofit fontScale="92500" lnSpcReduction="10000"/>
          </a:bodyPr>
          <a:lstStyle/>
          <a:p>
            <a:endParaRPr lang="ru-RU"/>
          </a:p>
        </p:txBody>
      </p:sp>
      <p:pic>
        <p:nvPicPr>
          <p:cNvPr id="1026" name="Picture 2" descr="C:\Users\Arbatellion\Desktop\Земля наш дом\90073773_uderevevmozhnozaryaditsyayenergiey.jpg"/>
          <p:cNvPicPr>
            <a:picLocks noChangeAspect="1" noChangeArrowheads="1"/>
          </p:cNvPicPr>
          <p:nvPr/>
        </p:nvPicPr>
        <p:blipFill>
          <a:blip r:embed="rId2" cstate="print"/>
          <a:srcRect/>
          <a:stretch>
            <a:fillRect/>
          </a:stretch>
        </p:blipFill>
        <p:spPr bwMode="auto">
          <a:xfrm>
            <a:off x="4572001" y="1285860"/>
            <a:ext cx="3643338" cy="5024473"/>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Пихта </a:t>
            </a:r>
            <a:r>
              <a:rPr lang="ru-RU" dirty="0" err="1" smtClean="0"/>
              <a:t>цельнолистная</a:t>
            </a:r>
            <a:endParaRPr lang="ru-RU" dirty="0"/>
          </a:p>
        </p:txBody>
      </p:sp>
      <p:sp>
        <p:nvSpPr>
          <p:cNvPr id="3" name="Содержимое 2"/>
          <p:cNvSpPr>
            <a:spLocks noGrp="1"/>
          </p:cNvSpPr>
          <p:nvPr>
            <p:ph sz="half" idx="1"/>
          </p:nvPr>
        </p:nvSpPr>
        <p:spPr/>
        <p:txBody>
          <a:bodyPr/>
          <a:lstStyle/>
          <a:p>
            <a:r>
              <a:rPr lang="ru-RU" dirty="0" smtClean="0"/>
              <a:t>Многие экземпляры пихты </a:t>
            </a:r>
            <a:r>
              <a:rPr lang="ru-RU" dirty="0" err="1" smtClean="0"/>
              <a:t>цельнолистной</a:t>
            </a:r>
            <a:r>
              <a:rPr lang="ru-RU" dirty="0" smtClean="0"/>
              <a:t> имеют возраст более 150 лет с диаметром ствола 2 метра, отдельные экземпляры доживают до 400-450 лет.  </a:t>
            </a:r>
          </a:p>
          <a:p>
            <a:endParaRPr lang="ru-RU" dirty="0"/>
          </a:p>
        </p:txBody>
      </p:sp>
      <p:sp>
        <p:nvSpPr>
          <p:cNvPr id="4" name="Содержимое 3"/>
          <p:cNvSpPr>
            <a:spLocks noGrp="1"/>
          </p:cNvSpPr>
          <p:nvPr>
            <p:ph sz="half" idx="2"/>
          </p:nvPr>
        </p:nvSpPr>
        <p:spPr/>
        <p:txBody>
          <a:bodyPr/>
          <a:lstStyle/>
          <a:p>
            <a:endParaRPr lang="ru-RU" dirty="0"/>
          </a:p>
        </p:txBody>
      </p:sp>
      <p:pic>
        <p:nvPicPr>
          <p:cNvPr id="19459" name="Picture 3" descr="C:\Users\Arbatellion\Desktop\Земля наш дом\2.jpg"/>
          <p:cNvPicPr>
            <a:picLocks noChangeAspect="1" noChangeArrowheads="1"/>
          </p:cNvPicPr>
          <p:nvPr/>
        </p:nvPicPr>
        <p:blipFill>
          <a:blip r:embed="rId2" cstate="print"/>
          <a:srcRect/>
          <a:stretch>
            <a:fillRect/>
          </a:stretch>
        </p:blipFill>
        <p:spPr bwMode="auto">
          <a:xfrm>
            <a:off x="5857884" y="357166"/>
            <a:ext cx="2857520" cy="2449285"/>
          </a:xfrm>
          <a:prstGeom prst="rect">
            <a:avLst/>
          </a:prstGeom>
          <a:noFill/>
        </p:spPr>
      </p:pic>
      <p:pic>
        <p:nvPicPr>
          <p:cNvPr id="19461" name="Picture 5" descr="C:\Users\Arbatellion\Desktop\Земля наш дом\i.jpg"/>
          <p:cNvPicPr>
            <a:picLocks noChangeAspect="1" noChangeArrowheads="1"/>
          </p:cNvPicPr>
          <p:nvPr/>
        </p:nvPicPr>
        <p:blipFill>
          <a:blip r:embed="rId3" cstate="print"/>
          <a:srcRect/>
          <a:stretch>
            <a:fillRect/>
          </a:stretch>
        </p:blipFill>
        <p:spPr bwMode="auto">
          <a:xfrm>
            <a:off x="5786446" y="3071811"/>
            <a:ext cx="3000396" cy="285752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Можжевельник твердый</a:t>
            </a:r>
            <a:br>
              <a:rPr lang="ru-RU" dirty="0" smtClean="0"/>
            </a:br>
            <a:endParaRPr lang="ru-RU" dirty="0"/>
          </a:p>
        </p:txBody>
      </p:sp>
      <p:sp>
        <p:nvSpPr>
          <p:cNvPr id="3" name="Содержимое 2"/>
          <p:cNvSpPr>
            <a:spLocks noGrp="1"/>
          </p:cNvSpPr>
          <p:nvPr>
            <p:ph sz="half" idx="1"/>
          </p:nvPr>
        </p:nvSpPr>
        <p:spPr/>
        <p:txBody>
          <a:bodyPr>
            <a:normAutofit fontScale="77500" lnSpcReduction="20000"/>
          </a:bodyPr>
          <a:lstStyle/>
          <a:p>
            <a:r>
              <a:rPr lang="ru-RU" dirty="0" smtClean="0"/>
              <a:t> Внесен в Красную книгу СССР</a:t>
            </a:r>
            <a:br>
              <a:rPr lang="ru-RU" dirty="0" smtClean="0"/>
            </a:br>
            <a:r>
              <a:rPr lang="ru-RU" dirty="0" smtClean="0"/>
              <a:t>Встречается на юге Приморского края . В</a:t>
            </a:r>
            <a:br>
              <a:rPr lang="ru-RU" dirty="0" smtClean="0"/>
            </a:br>
            <a:r>
              <a:rPr lang="ru-RU" dirty="0" smtClean="0"/>
              <a:t>Растет на известняковых скалах. В Лазовском р-не на песчаных валах морского побережья приобретает стелющуюся форму, описанную в качестве особого подвида . Характерна периодичность </a:t>
            </a:r>
            <a:r>
              <a:rPr lang="ru-RU" dirty="0" err="1" smtClean="0"/>
              <a:t>семеношения</a:t>
            </a:r>
            <a:r>
              <a:rPr lang="ru-RU" dirty="0" smtClean="0"/>
              <a:t>. Урожайных годов бывает 3-4 за 10 лет (6).</a:t>
            </a:r>
            <a:br>
              <a:rPr lang="ru-RU" dirty="0" smtClean="0"/>
            </a:br>
            <a:r>
              <a:rPr lang="ru-RU" dirty="0" smtClean="0"/>
              <a:t/>
            </a:r>
            <a:br>
              <a:rPr lang="ru-RU" dirty="0" smtClean="0"/>
            </a:br>
            <a:r>
              <a:rPr lang="ru-RU" dirty="0" smtClean="0"/>
              <a:t>Встречается в Лазовском и Уссурийском заповедниках.  Широко распространен в культуре в Японии .</a:t>
            </a:r>
            <a:endParaRPr lang="ru-RU" dirty="0"/>
          </a:p>
        </p:txBody>
      </p:sp>
      <p:sp>
        <p:nvSpPr>
          <p:cNvPr id="4" name="Содержимое 3"/>
          <p:cNvSpPr>
            <a:spLocks noGrp="1"/>
          </p:cNvSpPr>
          <p:nvPr>
            <p:ph sz="half" idx="2"/>
          </p:nvPr>
        </p:nvSpPr>
        <p:spPr/>
        <p:txBody>
          <a:bodyPr>
            <a:normAutofit fontScale="77500" lnSpcReduction="20000"/>
          </a:bodyPr>
          <a:lstStyle/>
          <a:p>
            <a:endParaRPr lang="ru-RU" dirty="0"/>
          </a:p>
        </p:txBody>
      </p:sp>
      <p:pic>
        <p:nvPicPr>
          <p:cNvPr id="18434" name="Picture 2" descr="&amp;Mcy;&amp;ocy;&amp;zhcy;&amp;zhcy;&amp;iecy;&amp;vcy;&amp;iecy;&amp;lcy;&amp;softcy;&amp;ncy;&amp;icy;&amp;kcy; &amp;fcy;&amp;ocy;&amp;tcy;&amp;ocy; - &amp;Pcy;&amp;ocy;&amp;dcy;&amp;iecy;&amp;lcy;&amp;kcy;&amp;icy;"/>
          <p:cNvPicPr>
            <a:picLocks noChangeAspect="1" noChangeArrowheads="1"/>
          </p:cNvPicPr>
          <p:nvPr/>
        </p:nvPicPr>
        <p:blipFill>
          <a:blip r:embed="rId2" cstate="print"/>
          <a:srcRect/>
          <a:stretch>
            <a:fillRect/>
          </a:stretch>
        </p:blipFill>
        <p:spPr bwMode="auto">
          <a:xfrm>
            <a:off x="5508788" y="1142984"/>
            <a:ext cx="3635212" cy="4857744"/>
          </a:xfrm>
          <a:prstGeom prst="rect">
            <a:avLst/>
          </a:prstGeom>
          <a:noFill/>
        </p:spPr>
      </p:pic>
      <p:pic>
        <p:nvPicPr>
          <p:cNvPr id="6" name="Picture 6" descr="&amp;Kcy;&amp;ucy;&amp;scy;&amp;tcy;&amp;acy;&amp;rcy;&amp;ncy;&amp;icy;&amp;kcy;&amp;icy; &amp;mcy;&amp;ocy;&amp;zhcy;&amp;zhcy;&amp;iecy;&amp;vcy;&amp;iecy;&amp;lcy;&amp;softcy;&amp;ncy;&amp;icy;&amp;kcy;&amp;acy; &amp;Ecy;&amp;fcy;&amp;icy;&amp;rcy;&amp;ncy;&amp;ycy;&amp;iecy; &amp;mcy;&amp;acy;&amp;scy;&amp;lcy;&amp;acy;"/>
          <p:cNvPicPr>
            <a:picLocks noChangeAspect="1" noChangeArrowheads="1"/>
          </p:cNvPicPr>
          <p:nvPr/>
        </p:nvPicPr>
        <p:blipFill>
          <a:blip r:embed="rId3" cstate="print"/>
          <a:srcRect/>
          <a:stretch>
            <a:fillRect/>
          </a:stretch>
        </p:blipFill>
        <p:spPr bwMode="auto">
          <a:xfrm>
            <a:off x="4143372" y="5143512"/>
            <a:ext cx="2569723" cy="171448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Сосна </a:t>
            </a:r>
            <a:r>
              <a:rPr lang="ru-RU" dirty="0" err="1" smtClean="0"/>
              <a:t>густоцветковая</a:t>
            </a:r>
            <a:r>
              <a:rPr lang="ru-RU" dirty="0" smtClean="0"/>
              <a:t> (могильная)</a:t>
            </a:r>
            <a:endParaRPr lang="ru-RU" dirty="0"/>
          </a:p>
        </p:txBody>
      </p:sp>
      <p:sp>
        <p:nvSpPr>
          <p:cNvPr id="3" name="Содержимое 2"/>
          <p:cNvSpPr>
            <a:spLocks noGrp="1"/>
          </p:cNvSpPr>
          <p:nvPr>
            <p:ph sz="half" idx="1"/>
          </p:nvPr>
        </p:nvSpPr>
        <p:spPr>
          <a:xfrm>
            <a:off x="0" y="1770501"/>
            <a:ext cx="4502944" cy="5087499"/>
          </a:xfrm>
        </p:spPr>
        <p:txBody>
          <a:bodyPr>
            <a:normAutofit fontScale="77500" lnSpcReduction="20000"/>
          </a:bodyPr>
          <a:lstStyle/>
          <a:p>
            <a:r>
              <a:rPr lang="ru-RU" dirty="0" smtClean="0"/>
              <a:t>Светолюбивое дерево высотой до 30 м и диаметром 70-80 см, однако особей таких размеров почти не осталось. Растет на сухих каменистых склонах (чаще в их верхней части), на скалах, реже на песчаных наносах. Встречается небольшими группами или рощами, иногда единично. Хорошо возобновляется естественным путем. На морском берегу под воздействием преобладающих ветров обычно формируется деформированная ассиметричная крона. В “спокойных” местообитаниях узнать эту сосну издали позволяет опять же характерная только для неё крона - широкая, раскидистая, округлая, очень плотная.  </a:t>
            </a:r>
          </a:p>
          <a:p>
            <a:endParaRPr lang="ru-RU" dirty="0"/>
          </a:p>
        </p:txBody>
      </p:sp>
      <p:sp>
        <p:nvSpPr>
          <p:cNvPr id="4" name="Содержимое 3"/>
          <p:cNvSpPr>
            <a:spLocks noGrp="1"/>
          </p:cNvSpPr>
          <p:nvPr>
            <p:ph sz="half" idx="2"/>
          </p:nvPr>
        </p:nvSpPr>
        <p:spPr/>
        <p:txBody>
          <a:bodyPr>
            <a:normAutofit fontScale="77500" lnSpcReduction="20000"/>
          </a:bodyPr>
          <a:lstStyle/>
          <a:p>
            <a:endParaRPr lang="ru-RU" dirty="0"/>
          </a:p>
        </p:txBody>
      </p:sp>
      <p:pic>
        <p:nvPicPr>
          <p:cNvPr id="1026" name="Picture 2" descr="http://ecocollaps.ru/wp-content/uploads/2013/04/552474705.jpg"/>
          <p:cNvPicPr>
            <a:picLocks noChangeAspect="1" noChangeArrowheads="1"/>
          </p:cNvPicPr>
          <p:nvPr/>
        </p:nvPicPr>
        <p:blipFill>
          <a:blip r:embed="rId2" cstate="print"/>
          <a:srcRect/>
          <a:stretch>
            <a:fillRect/>
          </a:stretch>
        </p:blipFill>
        <p:spPr bwMode="auto">
          <a:xfrm>
            <a:off x="5143504" y="1785926"/>
            <a:ext cx="3500462" cy="2109785"/>
          </a:xfrm>
          <a:prstGeom prst="rect">
            <a:avLst/>
          </a:prstGeom>
          <a:noFill/>
        </p:spPr>
      </p:pic>
      <p:pic>
        <p:nvPicPr>
          <p:cNvPr id="1028" name="Picture 4" descr="http://khasan-district.narod.ru/nature/flora/pinus_densiflora/pinus_densiflora1.jpg"/>
          <p:cNvPicPr>
            <a:picLocks noChangeAspect="1" noChangeArrowheads="1"/>
          </p:cNvPicPr>
          <p:nvPr/>
        </p:nvPicPr>
        <p:blipFill>
          <a:blip r:embed="rId3" cstate="print"/>
          <a:srcRect/>
          <a:stretch>
            <a:fillRect/>
          </a:stretch>
        </p:blipFill>
        <p:spPr bwMode="auto">
          <a:xfrm>
            <a:off x="4929190" y="4143380"/>
            <a:ext cx="3810000" cy="2495551"/>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3429000" y="285728"/>
            <a:ext cx="5486400" cy="6572272"/>
          </a:xfrm>
        </p:spPr>
        <p:txBody>
          <a:bodyPr>
            <a:normAutofit fontScale="40000" lnSpcReduction="20000"/>
          </a:bodyPr>
          <a:lstStyle/>
          <a:p>
            <a:pPr>
              <a:lnSpc>
                <a:spcPct val="120000"/>
              </a:lnSpc>
            </a:pPr>
            <a:r>
              <a:rPr lang="ru-RU" sz="4200" dirty="0" smtClean="0"/>
              <a:t>Сосны отличаются от других хвойных типичной длинной - “сосновой” хвоёй, расположенной пучками на чуть заметных укороченных побегах, значительно меньшего размера, чем у лиственниц. По количеству хвоинок в пучке выделяются </a:t>
            </a:r>
            <a:r>
              <a:rPr lang="ru-RU" sz="4200" dirty="0" err="1" smtClean="0"/>
              <a:t>двухвойные</a:t>
            </a:r>
            <a:r>
              <a:rPr lang="ru-RU" sz="4200" dirty="0" smtClean="0"/>
              <a:t>, </a:t>
            </a:r>
            <a:r>
              <a:rPr lang="ru-RU" sz="4200" dirty="0" err="1" smtClean="0"/>
              <a:t>трёххвойные</a:t>
            </a:r>
            <a:r>
              <a:rPr lang="ru-RU" sz="4200" dirty="0" smtClean="0"/>
              <a:t> и </a:t>
            </a:r>
            <a:r>
              <a:rPr lang="ru-RU" sz="4200" dirty="0" err="1" smtClean="0"/>
              <a:t>пятихвойные</a:t>
            </a:r>
            <a:r>
              <a:rPr lang="ru-RU" sz="4200" dirty="0" smtClean="0"/>
              <a:t> сосны.  </a:t>
            </a:r>
          </a:p>
          <a:p>
            <a:pPr>
              <a:lnSpc>
                <a:spcPct val="120000"/>
              </a:lnSpc>
            </a:pPr>
            <a:r>
              <a:rPr lang="ru-RU" sz="4200" dirty="0" smtClean="0"/>
              <a:t>Хвоя на укороченных побегах по 2 в пучках, 7-11 см длины, 0,7-1 мм ширины, прямая, островершинная, жёсткая, шероховатая по краю, придаёт ветвям непривычно пушистый для сосен вид. Цвет на зиму не меняет. </a:t>
            </a:r>
          </a:p>
          <a:p>
            <a:pPr>
              <a:lnSpc>
                <a:spcPct val="120000"/>
              </a:lnSpc>
            </a:pPr>
            <a:r>
              <a:rPr lang="ru-RU" sz="4200" dirty="0" smtClean="0"/>
              <a:t>Почки на зиму не </a:t>
            </a:r>
            <a:r>
              <a:rPr lang="ru-RU" sz="4200" dirty="0" err="1" smtClean="0"/>
              <a:t>засмоляются</a:t>
            </a:r>
            <a:r>
              <a:rPr lang="ru-RU" sz="4200" dirty="0" smtClean="0"/>
              <a:t> или </a:t>
            </a:r>
            <a:r>
              <a:rPr lang="ru-RU" sz="4200" dirty="0" err="1" smtClean="0"/>
              <a:t>засмоляются</a:t>
            </a:r>
            <a:r>
              <a:rPr lang="ru-RU" sz="4200" dirty="0" smtClean="0"/>
              <a:t> очень слабо. Насаждения сосны густоцветной занимают лишь несколько сотен гектаров. Легко воспламеняется, пожары уничтожают её подрост и всходы. Занесена в “Красную книгу СССР” и “Красную книгу РСФСР“.  Растет только на крайнем юге Приморского края. Общее распространение: Япония, п-ов Корея, Китай. </a:t>
            </a:r>
          </a:p>
          <a:p>
            <a:pPr>
              <a:lnSpc>
                <a:spcPct val="120000"/>
              </a:lnSpc>
            </a:pPr>
            <a:r>
              <a:rPr lang="ru-RU" sz="4200" dirty="0" smtClean="0"/>
              <a:t> </a:t>
            </a:r>
          </a:p>
          <a:p>
            <a:pPr>
              <a:lnSpc>
                <a:spcPct val="120000"/>
              </a:lnSpc>
            </a:pPr>
            <a:endParaRPr lang="ru-RU" dirty="0"/>
          </a:p>
        </p:txBody>
      </p:sp>
      <p:sp>
        <p:nvSpPr>
          <p:cNvPr id="7" name="Текст 6"/>
          <p:cNvSpPr>
            <a:spLocks noGrp="1"/>
          </p:cNvSpPr>
          <p:nvPr>
            <p:ph type="body" idx="2"/>
          </p:nvPr>
        </p:nvSpPr>
        <p:spPr/>
        <p:txBody>
          <a:bodyPr/>
          <a:lstStyle/>
          <a:p>
            <a:endParaRPr lang="ru-RU" dirty="0"/>
          </a:p>
        </p:txBody>
      </p:sp>
      <p:sp>
        <p:nvSpPr>
          <p:cNvPr id="6" name="Заголовок 5"/>
          <p:cNvSpPr>
            <a:spLocks noGrp="1"/>
          </p:cNvSpPr>
          <p:nvPr>
            <p:ph type="title"/>
          </p:nvPr>
        </p:nvSpPr>
        <p:spPr/>
        <p:txBody>
          <a:bodyPr/>
          <a:lstStyle/>
          <a:p>
            <a:endParaRPr lang="ru-RU"/>
          </a:p>
        </p:txBody>
      </p:sp>
      <p:pic>
        <p:nvPicPr>
          <p:cNvPr id="36866" name="Picture 2" descr="&amp;Scy;&amp;Ocy;&amp;Scy;&amp;Ncy;&amp;Acy; &amp;Gcy;&amp;Ucy;&amp;Scy;&amp;Tcy;&amp;Ocy;&amp;TScy;&amp;Vcy;&amp;IEcy;&amp;Tcy;&amp;Kcy;&amp;Ocy;&amp;Vcy;&amp;Acy;&amp;YAcy; (&amp;Mcy;&amp;Ocy;&amp;Gcy;&amp;Icy;&amp;Lcy;&amp;SOFTcy;&amp;Ncy;&amp;Acy;&amp;YAcy;, &amp;Pcy;&amp;Ocy;&amp;Gcy;&amp;Rcy;&amp;IEcy;&amp;Bcy;&amp;Acy;&amp;Lcy;&amp;SOFTcy;&amp;Ncy;&amp;Acy;&amp;YAcy;) Pinus densiflora Siebold et Zucc."/>
          <p:cNvPicPr>
            <a:picLocks noChangeAspect="1" noChangeArrowheads="1"/>
          </p:cNvPicPr>
          <p:nvPr/>
        </p:nvPicPr>
        <p:blipFill>
          <a:blip r:embed="rId2" cstate="print"/>
          <a:srcRect/>
          <a:stretch>
            <a:fillRect/>
          </a:stretch>
        </p:blipFill>
        <p:spPr bwMode="auto">
          <a:xfrm>
            <a:off x="214282" y="357166"/>
            <a:ext cx="3333773" cy="2500330"/>
          </a:xfrm>
          <a:prstGeom prst="rect">
            <a:avLst/>
          </a:prstGeom>
          <a:noFill/>
        </p:spPr>
      </p:pic>
      <p:pic>
        <p:nvPicPr>
          <p:cNvPr id="36868" name="Picture 4" descr="http://900igr.net/datai/biologija/Selektsija-v-biotekhnologii/0009-011-Sosna-gustotsvetkovaja.jpg"/>
          <p:cNvPicPr>
            <a:picLocks noChangeAspect="1" noChangeArrowheads="1"/>
          </p:cNvPicPr>
          <p:nvPr/>
        </p:nvPicPr>
        <p:blipFill>
          <a:blip r:embed="rId3" cstate="print"/>
          <a:srcRect/>
          <a:stretch>
            <a:fillRect/>
          </a:stretch>
        </p:blipFill>
        <p:spPr bwMode="auto">
          <a:xfrm>
            <a:off x="571472" y="3714752"/>
            <a:ext cx="2928958" cy="2714624"/>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Женьшень настоящий</a:t>
            </a:r>
            <a:endParaRPr lang="ru-RU" dirty="0"/>
          </a:p>
        </p:txBody>
      </p:sp>
      <p:sp>
        <p:nvSpPr>
          <p:cNvPr id="3" name="Содержимое 2"/>
          <p:cNvSpPr>
            <a:spLocks noGrp="1"/>
          </p:cNvSpPr>
          <p:nvPr>
            <p:ph sz="half" idx="1"/>
          </p:nvPr>
        </p:nvSpPr>
        <p:spPr>
          <a:xfrm>
            <a:off x="0" y="1285860"/>
            <a:ext cx="4502944" cy="5572139"/>
          </a:xfrm>
        </p:spPr>
        <p:txBody>
          <a:bodyPr>
            <a:normAutofit fontScale="85000" lnSpcReduction="10000"/>
          </a:bodyPr>
          <a:lstStyle/>
          <a:p>
            <a:r>
              <a:rPr lang="ru-RU" dirty="0" smtClean="0"/>
              <a:t>Больше количество растений занесено в Красную книгу России, в том числе 7 видов находятся под угрозой исчезновения :</a:t>
            </a:r>
            <a:r>
              <a:rPr lang="ru-RU" dirty="0" err="1" smtClean="0"/>
              <a:t>бразения</a:t>
            </a:r>
            <a:r>
              <a:rPr lang="ru-RU" dirty="0" smtClean="0"/>
              <a:t> </a:t>
            </a:r>
            <a:r>
              <a:rPr lang="ru-RU" dirty="0" err="1" smtClean="0"/>
              <a:t>Шребера</a:t>
            </a:r>
            <a:r>
              <a:rPr lang="ru-RU" dirty="0" smtClean="0"/>
              <a:t>,  </a:t>
            </a:r>
            <a:r>
              <a:rPr lang="ru-RU" dirty="0" err="1" smtClean="0"/>
              <a:t>бузульник</a:t>
            </a:r>
            <a:r>
              <a:rPr lang="ru-RU" dirty="0" smtClean="0"/>
              <a:t> Воробьева, гнездовка уссурийская, горянка корейская, женьшень настоящий, касатик Воробьева, </a:t>
            </a:r>
            <a:r>
              <a:rPr lang="ru-RU" dirty="0" err="1" smtClean="0"/>
              <a:t>кирказон</a:t>
            </a:r>
            <a:r>
              <a:rPr lang="ru-RU" dirty="0" smtClean="0"/>
              <a:t> скрученный,  а 12 видов сокращают численность : аралия материковая, сосна </a:t>
            </a:r>
            <a:r>
              <a:rPr lang="ru-RU" dirty="0" err="1" smtClean="0"/>
              <a:t>густоцветковая</a:t>
            </a:r>
            <a:r>
              <a:rPr lang="ru-RU" dirty="0" smtClean="0"/>
              <a:t>, можжевельник твердый, заманиха высокая, пионы </a:t>
            </a:r>
            <a:r>
              <a:rPr lang="ru-RU" dirty="0" err="1" smtClean="0"/>
              <a:t>молочноцветковый</a:t>
            </a:r>
            <a:r>
              <a:rPr lang="ru-RU" dirty="0" smtClean="0"/>
              <a:t> и горный, рододендрон </a:t>
            </a:r>
            <a:r>
              <a:rPr lang="ru-RU" dirty="0" err="1" smtClean="0"/>
              <a:t>Шлиппенбаха</a:t>
            </a:r>
            <a:r>
              <a:rPr lang="ru-RU" dirty="0" smtClean="0"/>
              <a:t>.</a:t>
            </a:r>
            <a:endParaRPr lang="ru-RU" dirty="0"/>
          </a:p>
        </p:txBody>
      </p:sp>
      <p:sp>
        <p:nvSpPr>
          <p:cNvPr id="8" name="Содержимое 7"/>
          <p:cNvSpPr>
            <a:spLocks noGrp="1"/>
          </p:cNvSpPr>
          <p:nvPr>
            <p:ph sz="half" idx="2"/>
          </p:nvPr>
        </p:nvSpPr>
        <p:spPr/>
        <p:txBody>
          <a:bodyPr>
            <a:normAutofit fontScale="85000" lnSpcReduction="10000"/>
          </a:bodyPr>
          <a:lstStyle/>
          <a:p>
            <a:endParaRPr lang="ru-RU" dirty="0"/>
          </a:p>
        </p:txBody>
      </p:sp>
      <p:pic>
        <p:nvPicPr>
          <p:cNvPr id="20483" name="Picture 3" descr="C:\Users\Arbatellion\Desktop\Земля наш дом\0KO45_lQaHU.jpg"/>
          <p:cNvPicPr>
            <a:picLocks noChangeAspect="1" noChangeArrowheads="1"/>
          </p:cNvPicPr>
          <p:nvPr/>
        </p:nvPicPr>
        <p:blipFill>
          <a:blip r:embed="rId2" cstate="print"/>
          <a:srcRect/>
          <a:stretch>
            <a:fillRect/>
          </a:stretch>
        </p:blipFill>
        <p:spPr bwMode="auto">
          <a:xfrm>
            <a:off x="4857752" y="1571612"/>
            <a:ext cx="3929090" cy="3078088"/>
          </a:xfrm>
          <a:prstGeom prst="rect">
            <a:avLst/>
          </a:prstGeom>
          <a:noFill/>
        </p:spPr>
      </p:pic>
      <p:pic>
        <p:nvPicPr>
          <p:cNvPr id="20486" name="Picture 6" descr="&amp;Vcy; &amp;zhcy;&amp;iecy;&amp;ncy;&amp;softcy;&amp;shcy;&amp;iecy;&amp;ncy;&amp;iecy; &amp;ocy;&amp;bcy;&amp;ncy;&amp;acy;&amp;rcy;&amp;ucy;&amp;zhcy;&amp;icy;&amp;lcy;&amp;icy; &amp;scy;&amp;vcy;&amp;ocy;&amp;jcy;&amp;scy;&amp;tcy;&amp;vcy;&amp;acy; &amp;vcy;&amp;icy;&amp;acy;&amp;gcy;&amp;rcy;&amp;ycy; &amp;Ncy;&amp;ocy;&amp;vcy;&amp;ocy;&amp;scy;&amp;tcy;&amp;icy;. &amp;Ncy;&amp;ocy;&amp;vcy;&amp;ocy;&amp;scy;&amp;tcy;&amp;icy; &amp;dcy;&amp;ncy;&amp;yacy; &amp;ncy;&amp;acy; &amp;scy;&amp;acy;&amp;jcy;&amp;tcy;&amp;iecy; &amp;Pcy;&amp;ocy;&amp;dcy;&amp;rcy;&amp;ocy;&amp;bcy;&amp;ncy;&amp;ocy;&amp;scy;&amp;tcy;&amp;icy;."/>
          <p:cNvPicPr>
            <a:picLocks noChangeAspect="1" noChangeArrowheads="1"/>
          </p:cNvPicPr>
          <p:nvPr/>
        </p:nvPicPr>
        <p:blipFill>
          <a:blip r:embed="rId3" cstate="print"/>
          <a:srcRect/>
          <a:stretch>
            <a:fillRect/>
          </a:stretch>
        </p:blipFill>
        <p:spPr bwMode="auto">
          <a:xfrm>
            <a:off x="4500562" y="2928934"/>
            <a:ext cx="3357586" cy="3357586"/>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p:txBody>
          <a:bodyPr/>
          <a:lstStyle/>
          <a:p>
            <a:r>
              <a:rPr lang="ru-RU" dirty="0" smtClean="0"/>
              <a:t>Багульник дальневосточный</a:t>
            </a:r>
            <a:endParaRPr lang="ru-RU" dirty="0"/>
          </a:p>
        </p:txBody>
      </p:sp>
      <p:pic>
        <p:nvPicPr>
          <p:cNvPr id="38914" name="Picture 2" descr="http://fotkidepo.ru/photo/246781/28265UnBMQh2qP0/481331w.jpg"/>
          <p:cNvPicPr>
            <a:picLocks noChangeAspect="1" noChangeArrowheads="1"/>
          </p:cNvPicPr>
          <p:nvPr/>
        </p:nvPicPr>
        <p:blipFill>
          <a:blip r:embed="rId2" cstate="print"/>
          <a:srcRect/>
          <a:stretch>
            <a:fillRect/>
          </a:stretch>
        </p:blipFill>
        <p:spPr bwMode="auto">
          <a:xfrm>
            <a:off x="1357290" y="1571612"/>
            <a:ext cx="6572296" cy="4929222"/>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smtClean="0"/>
              <a:t>Бразения</a:t>
            </a:r>
            <a:r>
              <a:rPr lang="ru-RU" dirty="0" smtClean="0"/>
              <a:t> </a:t>
            </a:r>
            <a:r>
              <a:rPr lang="ru-RU" dirty="0" err="1" smtClean="0"/>
              <a:t>Шребера</a:t>
            </a:r>
            <a:endParaRPr lang="ru-RU" dirty="0"/>
          </a:p>
        </p:txBody>
      </p:sp>
      <p:pic>
        <p:nvPicPr>
          <p:cNvPr id="39938" name="Picture 2" descr="http://www.greeninfo.ru/img/work/catalog/2685_35577_rsz.jpg"/>
          <p:cNvPicPr>
            <a:picLocks noChangeAspect="1" noChangeArrowheads="1"/>
          </p:cNvPicPr>
          <p:nvPr/>
        </p:nvPicPr>
        <p:blipFill>
          <a:blip r:embed="rId2" cstate="print"/>
          <a:srcRect/>
          <a:stretch>
            <a:fillRect/>
          </a:stretch>
        </p:blipFill>
        <p:spPr bwMode="auto">
          <a:xfrm>
            <a:off x="857223" y="1428736"/>
            <a:ext cx="4667283" cy="3000396"/>
          </a:xfrm>
          <a:prstGeom prst="rect">
            <a:avLst/>
          </a:prstGeom>
          <a:noFill/>
        </p:spPr>
      </p:pic>
      <p:sp>
        <p:nvSpPr>
          <p:cNvPr id="4" name="Прямоугольник 3"/>
          <p:cNvSpPr/>
          <p:nvPr/>
        </p:nvSpPr>
        <p:spPr>
          <a:xfrm>
            <a:off x="428596" y="4786322"/>
            <a:ext cx="8501122" cy="2308324"/>
          </a:xfrm>
          <a:prstGeom prst="rect">
            <a:avLst/>
          </a:prstGeom>
        </p:spPr>
        <p:txBody>
          <a:bodyPr wrap="square">
            <a:spAutoFit/>
          </a:bodyPr>
          <a:lstStyle/>
          <a:p>
            <a:r>
              <a:rPr lang="ru-RU" dirty="0" smtClean="0"/>
              <a:t>Водное растение с тонким, ветвящимся в донном осадке корневищем;</a:t>
            </a:r>
          </a:p>
          <a:p>
            <a:r>
              <a:rPr lang="ru-RU" dirty="0" smtClean="0"/>
              <a:t>стебли вертикальные, тонкие, длинные, ветвистые;</a:t>
            </a:r>
          </a:p>
          <a:p>
            <a:r>
              <a:rPr lang="ru-RU" dirty="0" smtClean="0"/>
              <a:t>подводные части растения покрыты клейкой слизью;</a:t>
            </a:r>
          </a:p>
          <a:p>
            <a:r>
              <a:rPr lang="ru-RU" dirty="0" smtClean="0"/>
              <a:t>листья небольшие, плавающие на поверхности воды;</a:t>
            </a:r>
          </a:p>
          <a:p>
            <a:r>
              <a:rPr lang="ru-RU" dirty="0" smtClean="0"/>
              <a:t>цветки необычные, с маловыразительными лепестками, но яркими пурпурно-красными тычинками с белыми кончиками;</a:t>
            </a:r>
          </a:p>
          <a:p>
            <a:r>
              <a:rPr lang="ru-RU" dirty="0" smtClean="0"/>
              <a:t>цветки открыты с 6 до 9 ч утра, затем погружаются в воду, раскрываясь снова на следующее утро</a:t>
            </a:r>
            <a:endParaRPr lang="ru-RU" dirty="0"/>
          </a:p>
        </p:txBody>
      </p:sp>
      <p:pic>
        <p:nvPicPr>
          <p:cNvPr id="39940" name="Picture 4" descr="http://www.greeninfo.ru/img/work/catalog/2656_35271_rsz.jpg"/>
          <p:cNvPicPr>
            <a:picLocks noChangeAspect="1" noChangeArrowheads="1"/>
          </p:cNvPicPr>
          <p:nvPr/>
        </p:nvPicPr>
        <p:blipFill>
          <a:blip r:embed="rId3" cstate="print"/>
          <a:srcRect/>
          <a:stretch>
            <a:fillRect/>
          </a:stretch>
        </p:blipFill>
        <p:spPr bwMode="auto">
          <a:xfrm>
            <a:off x="6000760" y="500042"/>
            <a:ext cx="2738438" cy="243602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Горянка корейская</a:t>
            </a:r>
            <a:endParaRPr lang="ru-RU" dirty="0"/>
          </a:p>
        </p:txBody>
      </p:sp>
      <p:pic>
        <p:nvPicPr>
          <p:cNvPr id="40962" name="Picture 2" descr="http://www.fegi.ru/primorye/sad/prfl23.jpg"/>
          <p:cNvPicPr>
            <a:picLocks noChangeAspect="1" noChangeArrowheads="1"/>
          </p:cNvPicPr>
          <p:nvPr/>
        </p:nvPicPr>
        <p:blipFill>
          <a:blip r:embed="rId2" cstate="print"/>
          <a:srcRect/>
          <a:stretch>
            <a:fillRect/>
          </a:stretch>
        </p:blipFill>
        <p:spPr bwMode="auto">
          <a:xfrm>
            <a:off x="428596" y="1500174"/>
            <a:ext cx="2676525" cy="3781425"/>
          </a:xfrm>
          <a:prstGeom prst="rect">
            <a:avLst/>
          </a:prstGeom>
          <a:noFill/>
        </p:spPr>
      </p:pic>
      <p:pic>
        <p:nvPicPr>
          <p:cNvPr id="40964" name="Picture 4" descr="http://vladgarden.ru/foto/goryanka_koreeyskaya.jpg"/>
          <p:cNvPicPr>
            <a:picLocks noChangeAspect="1" noChangeArrowheads="1"/>
          </p:cNvPicPr>
          <p:nvPr/>
        </p:nvPicPr>
        <p:blipFill>
          <a:blip r:embed="rId3" cstate="print"/>
          <a:srcRect/>
          <a:stretch>
            <a:fillRect/>
          </a:stretch>
        </p:blipFill>
        <p:spPr bwMode="auto">
          <a:xfrm>
            <a:off x="4214810" y="3500438"/>
            <a:ext cx="4286280" cy="3087357"/>
          </a:xfrm>
          <a:prstGeom prst="rect">
            <a:avLst/>
          </a:prstGeom>
          <a:noFill/>
        </p:spPr>
      </p:pic>
      <p:sp>
        <p:nvSpPr>
          <p:cNvPr id="5" name="Прямоугольник 4"/>
          <p:cNvSpPr/>
          <p:nvPr/>
        </p:nvSpPr>
        <p:spPr>
          <a:xfrm>
            <a:off x="3643306" y="1357298"/>
            <a:ext cx="5500694" cy="1754326"/>
          </a:xfrm>
          <a:prstGeom prst="rect">
            <a:avLst/>
          </a:prstGeom>
        </p:spPr>
        <p:txBody>
          <a:bodyPr wrap="square">
            <a:spAutoFit/>
          </a:bodyPr>
          <a:lstStyle/>
          <a:p>
            <a:r>
              <a:rPr lang="ru-RU" dirty="0" smtClean="0"/>
              <a:t>Цветок растения имеет изысканную форму орхидеи и богат цветовыми оттенками. Но растет горянка относительно медленно, и цветков у нее немного. Это одно из самых желанных растений для каменистого сада, ведь имя горянка означает — жительница гор.</a:t>
            </a:r>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smtClean="0"/>
              <a:t>Кирказон</a:t>
            </a:r>
            <a:r>
              <a:rPr lang="ru-RU" dirty="0" smtClean="0"/>
              <a:t> скрученный</a:t>
            </a:r>
            <a:endParaRPr lang="ru-RU" dirty="0"/>
          </a:p>
        </p:txBody>
      </p:sp>
      <p:pic>
        <p:nvPicPr>
          <p:cNvPr id="41986" name="Picture 2" descr="http://www.farmazia.ru/wp-content/uploads/2012/07/99975_dbdbe03b1.jpg"/>
          <p:cNvPicPr>
            <a:picLocks noChangeAspect="1" noChangeArrowheads="1"/>
          </p:cNvPicPr>
          <p:nvPr/>
        </p:nvPicPr>
        <p:blipFill>
          <a:blip r:embed="rId2" cstate="print"/>
          <a:srcRect/>
          <a:stretch>
            <a:fillRect/>
          </a:stretch>
        </p:blipFill>
        <p:spPr bwMode="auto">
          <a:xfrm>
            <a:off x="2714612" y="3857628"/>
            <a:ext cx="4952988" cy="2806594"/>
          </a:xfrm>
          <a:prstGeom prst="rect">
            <a:avLst/>
          </a:prstGeom>
          <a:noFill/>
        </p:spPr>
      </p:pic>
      <p:pic>
        <p:nvPicPr>
          <p:cNvPr id="41988" name="Picture 4" descr="http://www.farmazia.ru/wp-content/uploads/2012/07/99976_7345b9bd1.jpg"/>
          <p:cNvPicPr>
            <a:picLocks noChangeAspect="1" noChangeArrowheads="1"/>
          </p:cNvPicPr>
          <p:nvPr/>
        </p:nvPicPr>
        <p:blipFill>
          <a:blip r:embed="rId3" cstate="print"/>
          <a:srcRect/>
          <a:stretch>
            <a:fillRect/>
          </a:stretch>
        </p:blipFill>
        <p:spPr bwMode="auto">
          <a:xfrm>
            <a:off x="5429256" y="1428736"/>
            <a:ext cx="3309946" cy="2869391"/>
          </a:xfrm>
          <a:prstGeom prst="rect">
            <a:avLst/>
          </a:prstGeom>
          <a:noFill/>
        </p:spPr>
      </p:pic>
      <p:sp>
        <p:nvSpPr>
          <p:cNvPr id="5" name="Прямоугольник 4"/>
          <p:cNvSpPr/>
          <p:nvPr/>
        </p:nvSpPr>
        <p:spPr>
          <a:xfrm>
            <a:off x="428596" y="1285860"/>
            <a:ext cx="2286016" cy="3416320"/>
          </a:xfrm>
          <a:prstGeom prst="rect">
            <a:avLst/>
          </a:prstGeom>
        </p:spPr>
        <p:txBody>
          <a:bodyPr wrap="square">
            <a:spAutoFit/>
          </a:bodyPr>
          <a:lstStyle/>
          <a:p>
            <a:r>
              <a:rPr lang="ru-RU" dirty="0" smtClean="0"/>
              <a:t>Леса, поляны, опушки. Дальний Восток, Япония, Корея, Китай.</a:t>
            </a:r>
            <a:br>
              <a:rPr lang="ru-RU" dirty="0" smtClean="0"/>
            </a:br>
            <a:r>
              <a:rPr lang="ru-RU" dirty="0" smtClean="0"/>
              <a:t>Многолетник до 100 см высотой. Листья сердцевидные. Цветки желтоватые. Полутень, Богатые почвы. Цветники. Участки под пологом деревьев.</a:t>
            </a:r>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Заманиха высокая</a:t>
            </a:r>
            <a:endParaRPr lang="ru-RU" dirty="0"/>
          </a:p>
        </p:txBody>
      </p:sp>
      <p:pic>
        <p:nvPicPr>
          <p:cNvPr id="43010" name="Picture 2" descr="http://supersadovod.ru/wp-content/uploads/2012/11/Zamaniha-vyisokaya1.jpg"/>
          <p:cNvPicPr>
            <a:picLocks noChangeAspect="1" noChangeArrowheads="1"/>
          </p:cNvPicPr>
          <p:nvPr/>
        </p:nvPicPr>
        <p:blipFill>
          <a:blip r:embed="rId2" cstate="print"/>
          <a:srcRect/>
          <a:stretch>
            <a:fillRect/>
          </a:stretch>
        </p:blipFill>
        <p:spPr bwMode="auto">
          <a:xfrm>
            <a:off x="4357686" y="2428868"/>
            <a:ext cx="4357718" cy="3714776"/>
          </a:xfrm>
          <a:prstGeom prst="rect">
            <a:avLst/>
          </a:prstGeom>
          <a:noFill/>
        </p:spPr>
      </p:pic>
      <p:sp>
        <p:nvSpPr>
          <p:cNvPr id="4" name="Прямоугольник 3"/>
          <p:cNvSpPr/>
          <p:nvPr/>
        </p:nvSpPr>
        <p:spPr>
          <a:xfrm>
            <a:off x="571472" y="1285860"/>
            <a:ext cx="3357586" cy="5909310"/>
          </a:xfrm>
          <a:prstGeom prst="rect">
            <a:avLst/>
          </a:prstGeom>
        </p:spPr>
        <p:txBody>
          <a:bodyPr wrap="square">
            <a:spAutoFit/>
          </a:bodyPr>
          <a:lstStyle/>
          <a:p>
            <a:r>
              <a:rPr lang="ru-RU" dirty="0" smtClean="0"/>
              <a:t>Заманиха высокая принадлежит к реликтовым растениям, произрастающим в лесах Дальнего Востока. Относится к древнейшему ботаническому семейству </a:t>
            </a:r>
            <a:r>
              <a:rPr lang="ru-RU" dirty="0" err="1" smtClean="0"/>
              <a:t>аралиевых</a:t>
            </a:r>
            <a:r>
              <a:rPr lang="ru-RU" dirty="0" smtClean="0"/>
              <a:t>. </a:t>
            </a:r>
          </a:p>
          <a:p>
            <a:r>
              <a:rPr lang="ru-RU" dirty="0" smtClean="0"/>
              <a:t>Заманиха представляет собой красивый колючий кустарник высотой 0,5—1,5 м, с прямым мало разветвленным стволиком и крупными </a:t>
            </a:r>
            <a:r>
              <a:rPr lang="ru-RU" dirty="0" err="1" smtClean="0"/>
              <a:t>пяти-семилопастными</a:t>
            </a:r>
            <a:r>
              <a:rPr lang="ru-RU" dirty="0" smtClean="0"/>
              <a:t>, сверху морщинистыми листьями. </a:t>
            </a:r>
          </a:p>
          <a:p>
            <a:r>
              <a:rPr lang="ru-RU" dirty="0" smtClean="0"/>
              <a:t>Цветки очень мелкие , собраны в небольшие соцветия — зонтики. </a:t>
            </a:r>
          </a:p>
          <a:p>
            <a:r>
              <a:rPr lang="ru-RU" dirty="0" smtClean="0"/>
              <a:t>Цветет заманиха в июне — июле. Сочные ярко-красные плоды созревают в середине августа.</a:t>
            </a:r>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Пион </a:t>
            </a:r>
            <a:r>
              <a:rPr lang="ru-RU" dirty="0" err="1" smtClean="0"/>
              <a:t>молочноцветковый</a:t>
            </a:r>
            <a:endParaRPr lang="ru-RU" dirty="0"/>
          </a:p>
        </p:txBody>
      </p:sp>
      <p:sp>
        <p:nvSpPr>
          <p:cNvPr id="4" name="Прямоугольник 3"/>
          <p:cNvSpPr/>
          <p:nvPr/>
        </p:nvSpPr>
        <p:spPr>
          <a:xfrm>
            <a:off x="428596" y="1785926"/>
            <a:ext cx="3714776" cy="3693319"/>
          </a:xfrm>
          <a:prstGeom prst="rect">
            <a:avLst/>
          </a:prstGeom>
        </p:spPr>
        <p:txBody>
          <a:bodyPr wrap="square">
            <a:spAutoFit/>
          </a:bodyPr>
          <a:lstStyle/>
          <a:p>
            <a:r>
              <a:rPr lang="ru-RU" dirty="0" smtClean="0"/>
              <a:t>Пион </a:t>
            </a:r>
            <a:r>
              <a:rPr lang="ru-RU" dirty="0" err="1" smtClean="0"/>
              <a:t>молочноцветковый</a:t>
            </a:r>
            <a:r>
              <a:rPr lang="ru-RU" dirty="0" smtClean="0"/>
              <a:t> очень красивый и имеет длинные стебли, которые достигают до одного метра в высоту. На стебле могут быть как один, так и два цветка белого, розового, бордового и реже всего красного цвета. Семена пион </a:t>
            </a:r>
            <a:r>
              <a:rPr lang="ru-RU" dirty="0" err="1" smtClean="0"/>
              <a:t>молочноцветкового</a:t>
            </a:r>
            <a:r>
              <a:rPr lang="ru-RU" dirty="0" smtClean="0"/>
              <a:t> овальной формы. Цвете пион в мае, а плоды созревают в октябре. Пион </a:t>
            </a:r>
            <a:r>
              <a:rPr lang="ru-RU" dirty="0" err="1" smtClean="0"/>
              <a:t>молочноцветковый</a:t>
            </a:r>
            <a:r>
              <a:rPr lang="ru-RU" dirty="0" smtClean="0"/>
              <a:t> в России занесен в Красную Книгу.</a:t>
            </a:r>
            <a:br>
              <a:rPr lang="ru-RU" dirty="0" smtClean="0"/>
            </a:br>
            <a:endParaRPr lang="ru-RU" dirty="0"/>
          </a:p>
        </p:txBody>
      </p:sp>
      <p:pic>
        <p:nvPicPr>
          <p:cNvPr id="44036" name="Picture 4" descr="&amp;Pcy;&amp;icy;&amp;ocy;&amp;ncy; &amp;mcy;&amp;ocy;&amp;lcy;&amp;ocy;&amp;chcy;&amp;ncy;&amp;ocy;&amp;tscy;&amp;vcy;&amp;iecy;&amp;tcy;&amp;kcy;&amp;ocy;&amp;vcy;&amp;ycy;&amp;jcy;."/>
          <p:cNvPicPr>
            <a:picLocks noChangeAspect="1" noChangeArrowheads="1"/>
          </p:cNvPicPr>
          <p:nvPr/>
        </p:nvPicPr>
        <p:blipFill>
          <a:blip r:embed="rId2" cstate="print"/>
          <a:srcRect/>
          <a:stretch>
            <a:fillRect/>
          </a:stretch>
        </p:blipFill>
        <p:spPr bwMode="auto">
          <a:xfrm>
            <a:off x="4143372" y="2714620"/>
            <a:ext cx="4357718" cy="38100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Рододендрон </a:t>
            </a:r>
            <a:r>
              <a:rPr lang="ru-RU" dirty="0" err="1" smtClean="0"/>
              <a:t>Шлиппенбаха</a:t>
            </a:r>
            <a:endParaRPr lang="ru-RU" dirty="0"/>
          </a:p>
        </p:txBody>
      </p:sp>
      <p:pic>
        <p:nvPicPr>
          <p:cNvPr id="45058" name="Picture 2" descr="http://svprim.ru/gallery/p_rhodo_shlip.jpg"/>
          <p:cNvPicPr>
            <a:picLocks noChangeAspect="1" noChangeArrowheads="1"/>
          </p:cNvPicPr>
          <p:nvPr/>
        </p:nvPicPr>
        <p:blipFill>
          <a:blip r:embed="rId2" cstate="print"/>
          <a:srcRect/>
          <a:stretch>
            <a:fillRect/>
          </a:stretch>
        </p:blipFill>
        <p:spPr bwMode="auto">
          <a:xfrm>
            <a:off x="1142976" y="1500174"/>
            <a:ext cx="3500462" cy="2714644"/>
          </a:xfrm>
          <a:prstGeom prst="rect">
            <a:avLst/>
          </a:prstGeom>
          <a:noFill/>
        </p:spPr>
      </p:pic>
      <p:sp>
        <p:nvSpPr>
          <p:cNvPr id="4" name="Прямоугольник 3"/>
          <p:cNvSpPr/>
          <p:nvPr/>
        </p:nvSpPr>
        <p:spPr>
          <a:xfrm>
            <a:off x="5429256" y="1142984"/>
            <a:ext cx="3286148" cy="3970318"/>
          </a:xfrm>
          <a:prstGeom prst="rect">
            <a:avLst/>
          </a:prstGeom>
        </p:spPr>
        <p:txBody>
          <a:bodyPr wrap="square">
            <a:spAutoFit/>
          </a:bodyPr>
          <a:lstStyle/>
          <a:p>
            <a:r>
              <a:rPr lang="ru-RU" dirty="0" smtClean="0"/>
              <a:t>Рододендрон </a:t>
            </a:r>
            <a:r>
              <a:rPr lang="ru-RU" dirty="0" err="1" smtClean="0"/>
              <a:t>Шлиппенбаха</a:t>
            </a:r>
            <a:r>
              <a:rPr lang="ru-RU" dirty="0" smtClean="0"/>
              <a:t> в нашей стране встречается только на крайнем юге Приморского края, а основная область его распространения охватывает страны Восточной Азии (Япония, Корея, Китай). </a:t>
            </a:r>
            <a:r>
              <a:rPr lang="ru-RU" dirty="0" err="1" smtClean="0"/>
              <a:t>Хасанский</a:t>
            </a:r>
            <a:r>
              <a:rPr lang="ru-RU" dirty="0" smtClean="0"/>
              <a:t> район Приморского края – самая северная граница распространения рододендрона </a:t>
            </a:r>
            <a:r>
              <a:rPr lang="ru-RU" dirty="0" err="1" smtClean="0"/>
              <a:t>Шлиппенбаха</a:t>
            </a:r>
            <a:r>
              <a:rPr lang="ru-RU" dirty="0" smtClean="0"/>
              <a:t>, одного из самых красивейших листопадных рододендронов. В</a:t>
            </a:r>
            <a:endParaRPr lang="ru-RU" dirty="0"/>
          </a:p>
        </p:txBody>
      </p:sp>
      <p:pic>
        <p:nvPicPr>
          <p:cNvPr id="45060" name="Picture 4" descr="http://agbina.com/im.xp/053057052124053056048056048051056.html"/>
          <p:cNvPicPr>
            <a:picLocks noChangeAspect="1" noChangeArrowheads="1"/>
          </p:cNvPicPr>
          <p:nvPr/>
        </p:nvPicPr>
        <p:blipFill>
          <a:blip r:embed="rId3" cstate="print"/>
          <a:srcRect/>
          <a:stretch>
            <a:fillRect/>
          </a:stretch>
        </p:blipFill>
        <p:spPr bwMode="auto">
          <a:xfrm>
            <a:off x="428596" y="4286256"/>
            <a:ext cx="2857500" cy="2171701"/>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half" idx="1"/>
          </p:nvPr>
        </p:nvSpPr>
        <p:spPr>
          <a:xfrm>
            <a:off x="0" y="1428735"/>
            <a:ext cx="4502944" cy="4867729"/>
          </a:xfrm>
        </p:spPr>
        <p:txBody>
          <a:bodyPr>
            <a:normAutofit fontScale="92500" lnSpcReduction="20000"/>
          </a:bodyPr>
          <a:lstStyle/>
          <a:p>
            <a:r>
              <a:rPr lang="ru-RU" dirty="0" smtClean="0"/>
              <a:t>Вдоль границы России, Китая и Северной Кореи отмечена максимальная концентрация разнообразия животного мира во всей Северо-Восточной Азии за счет присутствия видов субтропического фаунистического комплекса Северной Маньчжурии и Кореи и бореальной зоогеографической зоны, представленной преимущественно фауной широколиственных и горно-таёжных лесов.</a:t>
            </a:r>
            <a:endParaRPr lang="ru-RU" dirty="0"/>
          </a:p>
        </p:txBody>
      </p:sp>
      <p:pic>
        <p:nvPicPr>
          <p:cNvPr id="21506" name="Picture 2" descr="C:\Users\Arbatellion\Desktop\Земля наш дом\BsSLwCvXPHM.jpg"/>
          <p:cNvPicPr>
            <a:picLocks noGrp="1" noChangeAspect="1" noChangeArrowheads="1"/>
          </p:cNvPicPr>
          <p:nvPr>
            <p:ph sz="half" idx="2"/>
          </p:nvPr>
        </p:nvPicPr>
        <p:blipFill>
          <a:blip r:embed="rId2" cstate="print"/>
          <a:srcRect/>
          <a:stretch>
            <a:fillRect/>
          </a:stretch>
        </p:blipFill>
        <p:spPr bwMode="auto">
          <a:xfrm>
            <a:off x="4929190" y="285728"/>
            <a:ext cx="3880998" cy="4525962"/>
          </a:xfrm>
          <a:prstGeom prst="rect">
            <a:avLst/>
          </a:prstGeom>
          <a:noFill/>
        </p:spPr>
      </p:pic>
      <p:pic>
        <p:nvPicPr>
          <p:cNvPr id="21507" name="Picture 3" descr="C:\Users\Arbatellion\Desktop\Земля наш дом\n9hjw9CTEus.jpg"/>
          <p:cNvPicPr>
            <a:picLocks noChangeAspect="1" noChangeArrowheads="1"/>
          </p:cNvPicPr>
          <p:nvPr/>
        </p:nvPicPr>
        <p:blipFill>
          <a:blip r:embed="rId3" cstate="print"/>
          <a:srcRect/>
          <a:stretch>
            <a:fillRect/>
          </a:stretch>
        </p:blipFill>
        <p:spPr bwMode="auto">
          <a:xfrm>
            <a:off x="4643438" y="3500438"/>
            <a:ext cx="3767137" cy="2823016"/>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3200" dirty="0" smtClean="0"/>
              <a:t>Леопард дальневосточный. Олень пятнистый</a:t>
            </a:r>
            <a:endParaRPr lang="ru-RU" sz="3200" dirty="0"/>
          </a:p>
        </p:txBody>
      </p:sp>
      <p:sp>
        <p:nvSpPr>
          <p:cNvPr id="3" name="Содержимое 2"/>
          <p:cNvSpPr>
            <a:spLocks noGrp="1"/>
          </p:cNvSpPr>
          <p:nvPr>
            <p:ph sz="half" idx="1"/>
          </p:nvPr>
        </p:nvSpPr>
        <p:spPr/>
        <p:txBody>
          <a:bodyPr>
            <a:normAutofit/>
          </a:bodyPr>
          <a:lstStyle/>
          <a:p>
            <a:r>
              <a:rPr lang="ru-RU" dirty="0" smtClean="0"/>
              <a:t> Субтропическую составляющую комплекса определяет ряд видов чешуекрылых, а также некоторые высшие позвоночные, в первую очередь дальневосточный леопард, амурский тигр и пятнистый олень</a:t>
            </a:r>
            <a:endParaRPr lang="ru-RU" dirty="0"/>
          </a:p>
        </p:txBody>
      </p:sp>
      <p:sp>
        <p:nvSpPr>
          <p:cNvPr id="4" name="Содержимое 3"/>
          <p:cNvSpPr>
            <a:spLocks noGrp="1"/>
          </p:cNvSpPr>
          <p:nvPr>
            <p:ph sz="half" idx="2"/>
          </p:nvPr>
        </p:nvSpPr>
        <p:spPr/>
        <p:txBody>
          <a:bodyPr>
            <a:normAutofit/>
          </a:bodyPr>
          <a:lstStyle/>
          <a:p>
            <a:endParaRPr lang="ru-RU"/>
          </a:p>
        </p:txBody>
      </p:sp>
      <p:pic>
        <p:nvPicPr>
          <p:cNvPr id="22530" name="Picture 2" descr="C:\Users\Arbatellion\Desktop\Земля наш дом\fw3TBnfz3HM.jpg"/>
          <p:cNvPicPr>
            <a:picLocks noChangeAspect="1" noChangeArrowheads="1"/>
          </p:cNvPicPr>
          <p:nvPr/>
        </p:nvPicPr>
        <p:blipFill>
          <a:blip r:embed="rId2" cstate="print"/>
          <a:srcRect/>
          <a:stretch>
            <a:fillRect/>
          </a:stretch>
        </p:blipFill>
        <p:spPr bwMode="auto">
          <a:xfrm>
            <a:off x="5643570" y="1357298"/>
            <a:ext cx="3100417" cy="2771776"/>
          </a:xfrm>
          <a:prstGeom prst="rect">
            <a:avLst/>
          </a:prstGeom>
          <a:noFill/>
        </p:spPr>
      </p:pic>
      <p:pic>
        <p:nvPicPr>
          <p:cNvPr id="22531" name="Picture 3" descr="C:\Users\Arbatellion\Desktop\Земля наш дом\0qlNBD6g4Hs.jpg"/>
          <p:cNvPicPr>
            <a:picLocks noChangeAspect="1" noChangeArrowheads="1"/>
          </p:cNvPicPr>
          <p:nvPr/>
        </p:nvPicPr>
        <p:blipFill>
          <a:blip r:embed="rId3" cstate="print"/>
          <a:srcRect/>
          <a:stretch>
            <a:fillRect/>
          </a:stretch>
        </p:blipFill>
        <p:spPr bwMode="auto">
          <a:xfrm>
            <a:off x="4500562" y="4214818"/>
            <a:ext cx="3629024" cy="2361075"/>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426464"/>
          </a:xfrm>
        </p:spPr>
        <p:txBody>
          <a:bodyPr/>
          <a:lstStyle/>
          <a:p>
            <a:r>
              <a:rPr lang="ru-RU" sz="3200" dirty="0" smtClean="0"/>
              <a:t>Усач небесный . Жужелица узкогрудая</a:t>
            </a:r>
            <a:endParaRPr lang="ru-RU" sz="3200" dirty="0"/>
          </a:p>
        </p:txBody>
      </p:sp>
      <p:sp>
        <p:nvSpPr>
          <p:cNvPr id="3" name="Содержимое 2"/>
          <p:cNvSpPr>
            <a:spLocks noGrp="1"/>
          </p:cNvSpPr>
          <p:nvPr>
            <p:ph sz="half" idx="1"/>
          </p:nvPr>
        </p:nvSpPr>
        <p:spPr>
          <a:xfrm>
            <a:off x="0" y="714357"/>
            <a:ext cx="4502944" cy="6143644"/>
          </a:xfrm>
        </p:spPr>
        <p:txBody>
          <a:bodyPr>
            <a:normAutofit fontScale="77500" lnSpcReduction="20000"/>
          </a:bodyPr>
          <a:lstStyle/>
          <a:p>
            <a:r>
              <a:rPr lang="ru-RU" dirty="0" smtClean="0"/>
              <a:t>По предварительным оценкам на территории национального парка обитает несколько сотен видов насекомых, до сих пор известных только отсюда либо имеющих здесь северную границу ареала и неизвестных с остальной территории России. В составе фауны национального парка отмечено 34 вида насекомых, внесенных в Красную книгу России: жужелицы узкогрудая и Янковского, отшельники дальневосточный и японский, усач небесный, </a:t>
            </a:r>
            <a:r>
              <a:rPr lang="ru-RU" dirty="0" err="1" smtClean="0"/>
              <a:t>камптолома</a:t>
            </a:r>
            <a:r>
              <a:rPr lang="ru-RU" dirty="0" smtClean="0"/>
              <a:t> уединенная, орденская лента </a:t>
            </a:r>
            <a:r>
              <a:rPr lang="ru-RU" dirty="0" err="1" smtClean="0"/>
              <a:t>Мольтрехта</a:t>
            </a:r>
            <a:r>
              <a:rPr lang="ru-RU" dirty="0" smtClean="0"/>
              <a:t>, </a:t>
            </a:r>
            <a:r>
              <a:rPr lang="ru-RU" dirty="0" err="1" smtClean="0"/>
              <a:t>аркте</a:t>
            </a:r>
            <a:r>
              <a:rPr lang="ru-RU" dirty="0" smtClean="0"/>
              <a:t> голубая, </a:t>
            </a:r>
            <a:r>
              <a:rPr lang="ru-RU" dirty="0" err="1" smtClean="0"/>
              <a:t>мимевземия</a:t>
            </a:r>
            <a:r>
              <a:rPr lang="ru-RU" dirty="0" smtClean="0"/>
              <a:t> схожая, </a:t>
            </a:r>
            <a:r>
              <a:rPr lang="ru-RU" dirty="0" err="1" smtClean="0"/>
              <a:t>эфемерелла</a:t>
            </a:r>
            <a:r>
              <a:rPr lang="ru-RU" dirty="0" smtClean="0"/>
              <a:t> длиннохвостая, </a:t>
            </a:r>
            <a:r>
              <a:rPr lang="ru-RU" dirty="0" err="1" smtClean="0"/>
              <a:t>нимфомия</a:t>
            </a:r>
            <a:r>
              <a:rPr lang="ru-RU" dirty="0" smtClean="0"/>
              <a:t> Леванидовой, </a:t>
            </a:r>
            <a:r>
              <a:rPr lang="ru-RU" dirty="0" err="1" smtClean="0"/>
              <a:t>лапподиамеза</a:t>
            </a:r>
            <a:r>
              <a:rPr lang="ru-RU" dirty="0" smtClean="0"/>
              <a:t> </a:t>
            </a:r>
            <a:r>
              <a:rPr lang="ru-RU" dirty="0" err="1" smtClean="0"/>
              <a:t>Виллассена</a:t>
            </a:r>
            <a:r>
              <a:rPr lang="ru-RU" dirty="0" smtClean="0"/>
              <a:t>, </a:t>
            </a:r>
            <a:r>
              <a:rPr lang="ru-RU" dirty="0" err="1" smtClean="0"/>
              <a:t>симпотассия</a:t>
            </a:r>
            <a:r>
              <a:rPr lang="ru-RU" dirty="0" smtClean="0"/>
              <a:t> ползающая.</a:t>
            </a:r>
          </a:p>
          <a:p>
            <a:endParaRPr lang="ru-RU" dirty="0"/>
          </a:p>
        </p:txBody>
      </p:sp>
      <p:sp>
        <p:nvSpPr>
          <p:cNvPr id="4" name="Содержимое 3"/>
          <p:cNvSpPr>
            <a:spLocks noGrp="1"/>
          </p:cNvSpPr>
          <p:nvPr>
            <p:ph sz="half" idx="2"/>
          </p:nvPr>
        </p:nvSpPr>
        <p:spPr/>
        <p:txBody>
          <a:bodyPr>
            <a:normAutofit fontScale="77500" lnSpcReduction="20000"/>
          </a:bodyPr>
          <a:lstStyle/>
          <a:p>
            <a:endParaRPr lang="ru-RU" dirty="0"/>
          </a:p>
        </p:txBody>
      </p:sp>
      <p:pic>
        <p:nvPicPr>
          <p:cNvPr id="23554" name="Picture 2" descr="paramoribo"/>
          <p:cNvPicPr>
            <a:picLocks noChangeAspect="1" noChangeArrowheads="1"/>
          </p:cNvPicPr>
          <p:nvPr/>
        </p:nvPicPr>
        <p:blipFill>
          <a:blip r:embed="rId2" cstate="print"/>
          <a:srcRect/>
          <a:stretch>
            <a:fillRect/>
          </a:stretch>
        </p:blipFill>
        <p:spPr bwMode="auto">
          <a:xfrm>
            <a:off x="5214942" y="785794"/>
            <a:ext cx="3333773" cy="2500330"/>
          </a:xfrm>
          <a:prstGeom prst="rect">
            <a:avLst/>
          </a:prstGeom>
          <a:noFill/>
        </p:spPr>
      </p:pic>
      <p:pic>
        <p:nvPicPr>
          <p:cNvPr id="23556" name="Picture 4" descr="&amp;Rcy;&amp;iecy;&amp;fcy;&amp;iecy;&amp;rcy;&amp;acy;&amp;tcy; &amp;Scy;&amp;pcy;&amp;icy;&amp;scy;&amp;ocy;&amp;kcy; &amp;ncy;&amp;acy;&amp;scy;&amp;iecy;&amp;kcy;&amp;ocy;&amp;mcy;&amp;ycy;&amp;khcy; &amp;zcy;&amp;acy;&amp;ncy;&amp;iecy;&amp;scy;&amp;iocy;&amp;ncy;&amp;ncy;&amp;ycy;&amp;khcy; &amp;vcy; &amp;Kcy;&amp;rcy;&amp;acy;&amp;scy;&amp;ncy;&amp;ucy;&amp;yucy; &amp;kcy;&amp;ncy;&amp;icy;&amp;gcy;&amp;ucy; &amp;Rcy;&amp;ocy;&amp;scy;&amp;scy;&amp;icy;&amp;icy;"/>
          <p:cNvPicPr>
            <a:picLocks noChangeAspect="1" noChangeArrowheads="1"/>
          </p:cNvPicPr>
          <p:nvPr/>
        </p:nvPicPr>
        <p:blipFill>
          <a:blip r:embed="rId3" cstate="print"/>
          <a:srcRect/>
          <a:stretch>
            <a:fillRect/>
          </a:stretch>
        </p:blipFill>
        <p:spPr bwMode="auto">
          <a:xfrm>
            <a:off x="4929190" y="3643314"/>
            <a:ext cx="3714776" cy="2715164"/>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Дуб зубчатый</a:t>
            </a:r>
            <a:endParaRPr lang="ru-RU" dirty="0"/>
          </a:p>
        </p:txBody>
      </p:sp>
      <p:sp>
        <p:nvSpPr>
          <p:cNvPr id="3" name="Содержимое 2"/>
          <p:cNvSpPr>
            <a:spLocks noGrp="1"/>
          </p:cNvSpPr>
          <p:nvPr>
            <p:ph sz="half" idx="1"/>
          </p:nvPr>
        </p:nvSpPr>
        <p:spPr/>
        <p:txBody>
          <a:bodyPr>
            <a:normAutofit fontScale="77500" lnSpcReduction="20000"/>
          </a:bodyPr>
          <a:lstStyle/>
          <a:p>
            <a:r>
              <a:rPr lang="ru-RU" dirty="0" smtClean="0"/>
              <a:t>Редкий вид. Внесен в Красную книгу Российской Федерации.</a:t>
            </a:r>
            <a:br>
              <a:rPr lang="ru-RU" dirty="0" smtClean="0"/>
            </a:br>
            <a:r>
              <a:rPr lang="ru-RU" dirty="0" smtClean="0"/>
              <a:t>В России встречается на юге Приморского края  и на Южных Курильских островах; вне РФ - в Китае, на п-ове Корея, в Японии. </a:t>
            </a:r>
            <a:br>
              <a:rPr lang="ru-RU" dirty="0" smtClean="0"/>
            </a:br>
            <a:r>
              <a:rPr lang="ru-RU" dirty="0" smtClean="0"/>
              <a:t>Образует отдельные заросли на морском побережье или входит отдельными группами в дубняки из дуба монгольского. </a:t>
            </a:r>
            <a:br>
              <a:rPr lang="ru-RU" dirty="0" smtClean="0"/>
            </a:br>
            <a:r>
              <a:rPr lang="ru-RU" dirty="0" smtClean="0"/>
              <a:t> Слабое плодоношение. Семенное возобновление резко снижается из-за бессистемной рубки леса и пожаров.</a:t>
            </a:r>
            <a:br>
              <a:rPr lang="ru-RU" dirty="0" smtClean="0"/>
            </a:br>
            <a:endParaRPr lang="ru-RU" dirty="0"/>
          </a:p>
        </p:txBody>
      </p:sp>
      <p:sp>
        <p:nvSpPr>
          <p:cNvPr id="4" name="Содержимое 3"/>
          <p:cNvSpPr>
            <a:spLocks noGrp="1"/>
          </p:cNvSpPr>
          <p:nvPr>
            <p:ph sz="half" idx="2"/>
          </p:nvPr>
        </p:nvSpPr>
        <p:spPr/>
        <p:txBody>
          <a:bodyPr>
            <a:normAutofit fontScale="77500" lnSpcReduction="20000"/>
          </a:bodyPr>
          <a:lstStyle/>
          <a:p>
            <a:endParaRPr lang="ru-RU" dirty="0"/>
          </a:p>
        </p:txBody>
      </p:sp>
      <p:pic>
        <p:nvPicPr>
          <p:cNvPr id="37892" name="Picture 4" descr="&amp;Dcy;&amp;Ucy;&amp;Bcy; &amp;Zcy;&amp;Ucy;&amp;Bcy;&amp;CHcy;&amp;Acy;&amp;Tcy;&amp;Ycy;&amp;Jcy; ( Quercus dentata Thumb.)"/>
          <p:cNvPicPr>
            <a:picLocks noChangeAspect="1" noChangeArrowheads="1"/>
          </p:cNvPicPr>
          <p:nvPr/>
        </p:nvPicPr>
        <p:blipFill>
          <a:blip r:embed="rId2" cstate="print"/>
          <a:srcRect/>
          <a:stretch>
            <a:fillRect/>
          </a:stretch>
        </p:blipFill>
        <p:spPr bwMode="auto">
          <a:xfrm>
            <a:off x="4786314" y="1643050"/>
            <a:ext cx="3786214" cy="4286280"/>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Сима. Кета.</a:t>
            </a:r>
            <a:endParaRPr lang="ru-RU" dirty="0"/>
          </a:p>
        </p:txBody>
      </p:sp>
      <p:sp>
        <p:nvSpPr>
          <p:cNvPr id="3" name="Содержимое 2"/>
          <p:cNvSpPr>
            <a:spLocks noGrp="1"/>
          </p:cNvSpPr>
          <p:nvPr>
            <p:ph sz="half" idx="1"/>
          </p:nvPr>
        </p:nvSpPr>
        <p:spPr>
          <a:xfrm>
            <a:off x="0" y="1428736"/>
            <a:ext cx="4502944" cy="5214974"/>
          </a:xfrm>
        </p:spPr>
        <p:txBody>
          <a:bodyPr>
            <a:normAutofit/>
          </a:bodyPr>
          <a:lstStyle/>
          <a:p>
            <a:r>
              <a:rPr lang="ru-RU" dirty="0" smtClean="0"/>
              <a:t>Ихтиофауна в реках и озерах национального парка насчитывает 54 преимущественно пресноводных видов рыб, принадлежащих к 15 семействам. Здесь проходит нерест и скат молоди ценных видов дальневосточных лососей: </a:t>
            </a:r>
            <a:r>
              <a:rPr lang="ru-RU" dirty="0" err="1" smtClean="0"/>
              <a:t>симы</a:t>
            </a:r>
            <a:r>
              <a:rPr lang="ru-RU" dirty="0" smtClean="0"/>
              <a:t> ,кеты, горбуши, нерест </a:t>
            </a:r>
            <a:r>
              <a:rPr lang="ru-RU" dirty="0" err="1" smtClean="0"/>
              <a:t>кунджи</a:t>
            </a:r>
            <a:r>
              <a:rPr lang="ru-RU" dirty="0" smtClean="0"/>
              <a:t> и мальмы .</a:t>
            </a:r>
            <a:endParaRPr lang="ru-RU" dirty="0"/>
          </a:p>
        </p:txBody>
      </p:sp>
      <p:sp>
        <p:nvSpPr>
          <p:cNvPr id="4" name="Содержимое 3"/>
          <p:cNvSpPr>
            <a:spLocks noGrp="1"/>
          </p:cNvSpPr>
          <p:nvPr>
            <p:ph sz="half" idx="2"/>
          </p:nvPr>
        </p:nvSpPr>
        <p:spPr/>
        <p:txBody>
          <a:bodyPr>
            <a:normAutofit/>
          </a:bodyPr>
          <a:lstStyle/>
          <a:p>
            <a:endParaRPr lang="ru-RU" dirty="0"/>
          </a:p>
        </p:txBody>
      </p:sp>
      <p:pic>
        <p:nvPicPr>
          <p:cNvPr id="24578" name="Picture 2" descr="&amp;Acy;&amp;kcy;&amp;vcy;&amp;acy;&amp;Mcy;&amp;icy;&amp;rcy; &amp;Ucy;&amp;Ocy;&amp;Lcy;"/>
          <p:cNvPicPr>
            <a:picLocks noChangeAspect="1" noChangeArrowheads="1"/>
          </p:cNvPicPr>
          <p:nvPr/>
        </p:nvPicPr>
        <p:blipFill>
          <a:blip r:embed="rId2" cstate="print"/>
          <a:srcRect/>
          <a:stretch>
            <a:fillRect/>
          </a:stretch>
        </p:blipFill>
        <p:spPr bwMode="auto">
          <a:xfrm>
            <a:off x="4000496" y="214290"/>
            <a:ext cx="4857784" cy="2072655"/>
          </a:xfrm>
          <a:prstGeom prst="rect">
            <a:avLst/>
          </a:prstGeom>
          <a:noFill/>
        </p:spPr>
      </p:pic>
      <p:pic>
        <p:nvPicPr>
          <p:cNvPr id="24580" name="Picture 4" descr="&amp;Kcy;&amp;iecy;&amp;tcy;&amp;acy;, &amp;fcy;&amp;ocy;&amp;tcy;&amp;ocy;&amp;gcy;&amp;rcy;&amp;acy;&amp;fcy;&amp;icy;&amp;icy;"/>
          <p:cNvPicPr>
            <a:picLocks noChangeAspect="1" noChangeArrowheads="1"/>
          </p:cNvPicPr>
          <p:nvPr/>
        </p:nvPicPr>
        <p:blipFill>
          <a:blip r:embed="rId3" cstate="print"/>
          <a:srcRect/>
          <a:stretch>
            <a:fillRect/>
          </a:stretch>
        </p:blipFill>
        <p:spPr bwMode="auto">
          <a:xfrm>
            <a:off x="5143504" y="3185156"/>
            <a:ext cx="3214710" cy="2958488"/>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half" idx="1"/>
          </p:nvPr>
        </p:nvSpPr>
        <p:spPr/>
        <p:txBody>
          <a:bodyPr>
            <a:normAutofit fontScale="92500" lnSpcReduction="20000"/>
          </a:bodyPr>
          <a:lstStyle/>
          <a:p>
            <a:r>
              <a:rPr lang="ru-RU" dirty="0" smtClean="0"/>
              <a:t>Из 65 видов млекопитающих парка 5 постоянно обитающих видов занесены в Красные книги России и МСОП: дальневосточный леопард, амурский тигр, амурский горал, гигантская бурозубка и </a:t>
            </a:r>
            <a:r>
              <a:rPr lang="ru-RU" dirty="0" err="1" smtClean="0"/>
              <a:t>могера</a:t>
            </a:r>
            <a:r>
              <a:rPr lang="ru-RU" dirty="0" smtClean="0"/>
              <a:t>. Периодически на рассматриваемую территорию заходит еще один объект Красных книг России и МСОП – красный волк</a:t>
            </a:r>
            <a:endParaRPr lang="ru-RU" dirty="0"/>
          </a:p>
        </p:txBody>
      </p:sp>
      <p:sp>
        <p:nvSpPr>
          <p:cNvPr id="4" name="Содержимое 3"/>
          <p:cNvSpPr>
            <a:spLocks noGrp="1"/>
          </p:cNvSpPr>
          <p:nvPr>
            <p:ph sz="half" idx="2"/>
          </p:nvPr>
        </p:nvSpPr>
        <p:spPr/>
        <p:txBody>
          <a:bodyPr>
            <a:normAutofit fontScale="92500" lnSpcReduction="20000"/>
          </a:bodyPr>
          <a:lstStyle/>
          <a:p>
            <a:endParaRPr lang="ru-RU"/>
          </a:p>
        </p:txBody>
      </p:sp>
      <p:pic>
        <p:nvPicPr>
          <p:cNvPr id="25602" name="Picture 2" descr="C:\Users\Arbatellion\Desktop\Земля наш дом\eAnKk0GYx8M.jpg"/>
          <p:cNvPicPr>
            <a:picLocks noChangeAspect="1" noChangeArrowheads="1"/>
          </p:cNvPicPr>
          <p:nvPr/>
        </p:nvPicPr>
        <p:blipFill>
          <a:blip r:embed="rId2" cstate="print"/>
          <a:srcRect/>
          <a:stretch>
            <a:fillRect/>
          </a:stretch>
        </p:blipFill>
        <p:spPr bwMode="auto">
          <a:xfrm>
            <a:off x="5072066" y="785794"/>
            <a:ext cx="3643338" cy="5474071"/>
          </a:xfrm>
          <a:prstGeom prst="rect">
            <a:avLst/>
          </a:prstGeom>
          <a:noFill/>
        </p:spPr>
      </p:pic>
      <p:pic>
        <p:nvPicPr>
          <p:cNvPr id="10242" name="Picture 2" descr="&amp;Kcy;&amp;rcy;&amp;iecy;&amp;acy;&amp;tcy;&amp;icy;&amp;vcy;&amp;ncy;&amp;ycy;&amp;iecy; &amp;Dcy;&amp;ncy;&amp;iecy;&amp;vcy;&amp;ncy;&amp;icy;&amp;kcy;&amp;icy; &amp;ncy;&amp;acy; &amp;Dcy;&amp;iecy;&amp;mcy;&amp;icy;&amp;acy;&amp;rcy;&amp;tcy;&amp;iecy;"/>
          <p:cNvPicPr>
            <a:picLocks noChangeAspect="1" noChangeArrowheads="1" noCrop="1"/>
          </p:cNvPicPr>
          <p:nvPr/>
        </p:nvPicPr>
        <p:blipFill>
          <a:blip r:embed="rId3" cstate="print"/>
          <a:srcRect/>
          <a:stretch>
            <a:fillRect/>
          </a:stretch>
        </p:blipFill>
        <p:spPr bwMode="auto">
          <a:xfrm>
            <a:off x="428596" y="214290"/>
            <a:ext cx="1200150" cy="130492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642918"/>
          </a:xfrm>
        </p:spPr>
        <p:txBody>
          <a:bodyPr>
            <a:normAutofit fontScale="90000"/>
          </a:bodyPr>
          <a:lstStyle/>
          <a:p>
            <a:r>
              <a:rPr lang="ru-RU" dirty="0" smtClean="0"/>
              <a:t>Красный волк</a:t>
            </a:r>
            <a:endParaRPr lang="ru-RU" dirty="0"/>
          </a:p>
        </p:txBody>
      </p:sp>
      <p:sp>
        <p:nvSpPr>
          <p:cNvPr id="3" name="Содержимое 2"/>
          <p:cNvSpPr>
            <a:spLocks noGrp="1"/>
          </p:cNvSpPr>
          <p:nvPr>
            <p:ph sz="half" idx="1"/>
          </p:nvPr>
        </p:nvSpPr>
        <p:spPr>
          <a:xfrm>
            <a:off x="0" y="500042"/>
            <a:ext cx="4502944" cy="6357958"/>
          </a:xfrm>
        </p:spPr>
        <p:txBody>
          <a:bodyPr>
            <a:noAutofit/>
          </a:bodyPr>
          <a:lstStyle/>
          <a:p>
            <a:r>
              <a:rPr lang="ru-RU" sz="1800" dirty="0" smtClean="0"/>
              <a:t>Волчья сила и дерзость, хитрость лисицы и жадность, и осторожность шакала словно слились воедино в характере этого зверя, породив крайне необычный сплав. От обычного волка он отличается окраской, пушистой шерстью, и более длинным хвостом (почти достигающим земли и более похожим на лисий, чем на волчий). Характерна укороченная заострённая морда. Уши большие, стоячие с закругленными вершинами, высоко посажены на голове.  Издалека волк кажется красным. Лапы словно одеты в белые носочки, брюхо белое. Общий тон окраски рыжий, сильно изменяющийся. Голос больше напоминает собачий визг, нередко к этим звукам примешивается короткий вой. Во время драк волки издают резкий громкий и отрывистый вой.  Один из вызовов красного волка – свист </a:t>
            </a:r>
            <a:endParaRPr lang="ru-RU" sz="1800" dirty="0"/>
          </a:p>
        </p:txBody>
      </p:sp>
      <p:sp>
        <p:nvSpPr>
          <p:cNvPr id="4" name="Содержимое 3"/>
          <p:cNvSpPr>
            <a:spLocks noGrp="1"/>
          </p:cNvSpPr>
          <p:nvPr>
            <p:ph sz="half" idx="2"/>
          </p:nvPr>
        </p:nvSpPr>
        <p:spPr/>
        <p:txBody>
          <a:bodyPr>
            <a:normAutofit/>
          </a:bodyPr>
          <a:lstStyle/>
          <a:p>
            <a:endParaRPr lang="ru-RU"/>
          </a:p>
        </p:txBody>
      </p:sp>
      <p:pic>
        <p:nvPicPr>
          <p:cNvPr id="26626" name="Picture 2" descr="&amp;Bcy;&amp;lcy;&amp;acy;&amp;gcy;&amp;ocy;&amp;chcy;&amp;iecy;&amp;scy;&amp;tcy;&amp;icy;&amp;vcy;&amp;ycy;&amp;jcy;"/>
          <p:cNvPicPr>
            <a:picLocks noChangeAspect="1" noChangeArrowheads="1"/>
          </p:cNvPicPr>
          <p:nvPr/>
        </p:nvPicPr>
        <p:blipFill>
          <a:blip r:embed="rId2" cstate="print"/>
          <a:srcRect/>
          <a:stretch>
            <a:fillRect/>
          </a:stretch>
        </p:blipFill>
        <p:spPr bwMode="auto">
          <a:xfrm>
            <a:off x="4643438" y="500042"/>
            <a:ext cx="4000528" cy="3185851"/>
          </a:xfrm>
          <a:prstGeom prst="rect">
            <a:avLst/>
          </a:prstGeom>
          <a:noFill/>
        </p:spPr>
      </p:pic>
      <p:pic>
        <p:nvPicPr>
          <p:cNvPr id="26628" name="Picture 4" descr="&amp;Ocy; &amp;rcy;&amp;ycy;&amp;zhcy;&amp;icy;&amp;khcy; &amp;vcy;&amp;ocy;&amp;lcy;&amp;kcy;&amp;acy;&amp;khcy; &amp;zcy;&amp;acy;&amp;mcy;&amp;ocy;&amp;lcy;&amp;vcy;&amp;icy;&amp;tcy;&amp;iecy; &amp;scy;&amp;lcy;&amp;ocy;&amp;vcy;&amp;ocy; - &amp;Mcy;&amp;icy;&amp;gcy; &amp;vcy;&amp;iecy;&amp;chcy;&amp;ncy;&amp;ocy;&amp;scy;&amp;tcy;&amp;icy;"/>
          <p:cNvPicPr>
            <a:picLocks noChangeAspect="1" noChangeArrowheads="1"/>
          </p:cNvPicPr>
          <p:nvPr/>
        </p:nvPicPr>
        <p:blipFill>
          <a:blip r:embed="rId3" cstate="print"/>
          <a:srcRect/>
          <a:stretch>
            <a:fillRect/>
          </a:stretch>
        </p:blipFill>
        <p:spPr bwMode="auto">
          <a:xfrm>
            <a:off x="4929190" y="4000504"/>
            <a:ext cx="3429024" cy="2286016"/>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sz="quarter" idx="1"/>
          </p:nvPr>
        </p:nvSpPr>
        <p:spPr>
          <a:xfrm>
            <a:off x="3429000" y="1435100"/>
            <a:ext cx="5486400" cy="5422900"/>
          </a:xfrm>
        </p:spPr>
        <p:txBody>
          <a:bodyPr>
            <a:normAutofit fontScale="92500" lnSpcReduction="20000"/>
          </a:bodyPr>
          <a:lstStyle/>
          <a:p>
            <a:r>
              <a:rPr lang="ru-RU" dirty="0" smtClean="0"/>
              <a:t>Последняя в мире дикая популяция дальневосточного леопарда насчитывает не более 50 особей, из них 30 на территории национального парка. Благодаря созданной системе ООПТ в России и Китае взяты под охрану ключевые местообитания, позволяющие сформировать устойчивую популяцию из сотни дальневосточных леопардов. Для этого требуются обеспечение полной охраны размножающихся самок, а также поддержание поголовья диких копытных, барсука и енотовидной собаки на максимально высоком уровне.</a:t>
            </a:r>
          </a:p>
          <a:p>
            <a:endParaRPr lang="ru-RU" dirty="0"/>
          </a:p>
        </p:txBody>
      </p:sp>
      <p:sp>
        <p:nvSpPr>
          <p:cNvPr id="7" name="Текст 6"/>
          <p:cNvSpPr>
            <a:spLocks noGrp="1"/>
          </p:cNvSpPr>
          <p:nvPr>
            <p:ph type="body" idx="2"/>
          </p:nvPr>
        </p:nvSpPr>
        <p:spPr/>
        <p:txBody>
          <a:bodyPr/>
          <a:lstStyle/>
          <a:p>
            <a:endParaRPr lang="ru-RU"/>
          </a:p>
        </p:txBody>
      </p:sp>
      <p:sp>
        <p:nvSpPr>
          <p:cNvPr id="5" name="Заголовок 4"/>
          <p:cNvSpPr>
            <a:spLocks noGrp="1"/>
          </p:cNvSpPr>
          <p:nvPr>
            <p:ph type="title"/>
          </p:nvPr>
        </p:nvSpPr>
        <p:spPr/>
        <p:txBody>
          <a:bodyPr/>
          <a:lstStyle/>
          <a:p>
            <a:r>
              <a:rPr lang="ru-RU" dirty="0" smtClean="0"/>
              <a:t>Дальневосточный леопард</a:t>
            </a:r>
            <a:endParaRPr lang="ru-RU" dirty="0"/>
          </a:p>
        </p:txBody>
      </p:sp>
      <p:pic>
        <p:nvPicPr>
          <p:cNvPr id="27650" name="Picture 2" descr="C:\Users\Arbatellion\Desktop\Земля наш дом\xZqpiRWZ0j8.jpg"/>
          <p:cNvPicPr>
            <a:picLocks noChangeAspect="1" noChangeArrowheads="1"/>
          </p:cNvPicPr>
          <p:nvPr/>
        </p:nvPicPr>
        <p:blipFill>
          <a:blip r:embed="rId2" cstate="print"/>
          <a:srcRect/>
          <a:stretch>
            <a:fillRect/>
          </a:stretch>
        </p:blipFill>
        <p:spPr bwMode="auto">
          <a:xfrm>
            <a:off x="642910" y="1285860"/>
            <a:ext cx="2903133" cy="2322506"/>
          </a:xfrm>
          <a:prstGeom prst="rect">
            <a:avLst/>
          </a:prstGeom>
          <a:noFill/>
        </p:spPr>
      </p:pic>
      <p:pic>
        <p:nvPicPr>
          <p:cNvPr id="27651" name="Picture 3" descr="C:\Users\Arbatellion\Desktop\Земля наш дом\LUL0EGl84Kg.jpg"/>
          <p:cNvPicPr>
            <a:picLocks noChangeAspect="1" noChangeArrowheads="1"/>
          </p:cNvPicPr>
          <p:nvPr/>
        </p:nvPicPr>
        <p:blipFill>
          <a:blip r:embed="rId3" cstate="print"/>
          <a:srcRect/>
          <a:stretch>
            <a:fillRect/>
          </a:stretch>
        </p:blipFill>
        <p:spPr bwMode="auto">
          <a:xfrm>
            <a:off x="285720" y="3500438"/>
            <a:ext cx="3563934" cy="2851147"/>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quarter" idx="1"/>
          </p:nvPr>
        </p:nvSpPr>
        <p:spPr>
          <a:xfrm>
            <a:off x="3429000" y="1435100"/>
            <a:ext cx="5486400" cy="5422900"/>
          </a:xfrm>
        </p:spPr>
        <p:txBody>
          <a:bodyPr>
            <a:normAutofit lnSpcReduction="10000"/>
          </a:bodyPr>
          <a:lstStyle/>
          <a:p>
            <a:r>
              <a:rPr lang="ru-RU" dirty="0" smtClean="0"/>
              <a:t>Национальный парк является также ключевыми местообитаниями изолированной группировки амурского тигра, являющейся единственным источником для восстановления </a:t>
            </a:r>
            <a:r>
              <a:rPr lang="ru-RU" dirty="0" err="1" smtClean="0"/>
              <a:t>Чанбайшаньской</a:t>
            </a:r>
            <a:r>
              <a:rPr lang="ru-RU" dirty="0" smtClean="0"/>
              <a:t> популяции амурского тигра в Китае. Всего на юго-западе Приморского края обитает около 16-18 тигров, более половины из них на территории созданного национального парка.</a:t>
            </a:r>
          </a:p>
          <a:p>
            <a:endParaRPr lang="ru-RU" dirty="0"/>
          </a:p>
        </p:txBody>
      </p:sp>
      <p:sp>
        <p:nvSpPr>
          <p:cNvPr id="3" name="Текст 2"/>
          <p:cNvSpPr>
            <a:spLocks noGrp="1"/>
          </p:cNvSpPr>
          <p:nvPr>
            <p:ph type="body" idx="2"/>
          </p:nvPr>
        </p:nvSpPr>
        <p:spPr/>
        <p:txBody>
          <a:bodyPr/>
          <a:lstStyle/>
          <a:p>
            <a:endParaRPr lang="ru-RU"/>
          </a:p>
        </p:txBody>
      </p:sp>
      <p:sp>
        <p:nvSpPr>
          <p:cNvPr id="2" name="Заголовок 1"/>
          <p:cNvSpPr>
            <a:spLocks noGrp="1"/>
          </p:cNvSpPr>
          <p:nvPr>
            <p:ph type="title"/>
          </p:nvPr>
        </p:nvSpPr>
        <p:spPr/>
        <p:txBody>
          <a:bodyPr/>
          <a:lstStyle/>
          <a:p>
            <a:r>
              <a:rPr lang="ru-RU" dirty="0" smtClean="0"/>
              <a:t>Уссурийский тигр</a:t>
            </a:r>
            <a:endParaRPr lang="ru-RU" dirty="0"/>
          </a:p>
        </p:txBody>
      </p:sp>
      <p:pic>
        <p:nvPicPr>
          <p:cNvPr id="28674" name="Picture 2" descr="&amp;tcy;&amp;icy;&amp;gcy;&amp;rcy;&amp;ycy;, &amp;fcy;&amp;ocy;&amp;tcy;&amp;ocy;, &amp;ocy;&amp;bcy;&amp;ocy;&amp;icy;, &amp;kcy;&amp;acy;&amp;rcy;&amp;tcy;&amp;icy;&amp;ncy;&amp;kcy;&amp;acy; #146368 - www.GdeFon.ru"/>
          <p:cNvPicPr>
            <a:picLocks noChangeAspect="1" noChangeArrowheads="1"/>
          </p:cNvPicPr>
          <p:nvPr/>
        </p:nvPicPr>
        <p:blipFill>
          <a:blip r:embed="rId2" cstate="print"/>
          <a:srcRect/>
          <a:stretch>
            <a:fillRect/>
          </a:stretch>
        </p:blipFill>
        <p:spPr bwMode="auto">
          <a:xfrm>
            <a:off x="0" y="1428736"/>
            <a:ext cx="3643338" cy="2732504"/>
          </a:xfrm>
          <a:prstGeom prst="rect">
            <a:avLst/>
          </a:prstGeom>
          <a:noFill/>
        </p:spPr>
      </p:pic>
      <p:pic>
        <p:nvPicPr>
          <p:cNvPr id="28676" name="Picture 4" descr="Desktop Windows Tiger Big Cat Wallpaper High Resolution - quoteko.com"/>
          <p:cNvPicPr>
            <a:picLocks noChangeAspect="1" noChangeArrowheads="1"/>
          </p:cNvPicPr>
          <p:nvPr/>
        </p:nvPicPr>
        <p:blipFill>
          <a:blip r:embed="rId3" cstate="print"/>
          <a:srcRect/>
          <a:stretch>
            <a:fillRect/>
          </a:stretch>
        </p:blipFill>
        <p:spPr bwMode="auto">
          <a:xfrm>
            <a:off x="500034" y="4500225"/>
            <a:ext cx="3145272" cy="2357775"/>
          </a:xfrm>
          <a:prstGeom prst="rect">
            <a:avLst/>
          </a:prstGeom>
          <a:noFill/>
        </p:spPr>
      </p:pic>
      <p:pic>
        <p:nvPicPr>
          <p:cNvPr id="7" name="Picture 2" descr="www.xsp.ru * &amp;Pcy;&amp;rcy;&amp;ocy;&amp;scy;&amp;mcy;&amp;ocy;&amp;tcy;&amp;rcy; &amp;tcy;&amp;iecy;&amp;mcy;&amp;ycy; - &amp;Scy;&amp;mcy;&amp;acy;&amp;jcy;&amp;lcy;&amp;icy;&amp;kcy;&amp;icy;"/>
          <p:cNvPicPr>
            <a:picLocks noChangeAspect="1" noChangeArrowheads="1" noCrop="1"/>
          </p:cNvPicPr>
          <p:nvPr/>
        </p:nvPicPr>
        <p:blipFill>
          <a:blip r:embed="rId4" cstate="print"/>
          <a:srcRect/>
          <a:stretch>
            <a:fillRect/>
          </a:stretch>
        </p:blipFill>
        <p:spPr bwMode="auto">
          <a:xfrm>
            <a:off x="7786710" y="285728"/>
            <a:ext cx="1071570" cy="1161945"/>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quarter" idx="1"/>
          </p:nvPr>
        </p:nvSpPr>
        <p:spPr>
          <a:xfrm>
            <a:off x="4143372" y="285728"/>
            <a:ext cx="4772028" cy="6357982"/>
          </a:xfrm>
        </p:spPr>
        <p:txBody>
          <a:bodyPr>
            <a:normAutofit fontScale="92500"/>
          </a:bodyPr>
          <a:lstStyle/>
          <a:p>
            <a:r>
              <a:rPr lang="ru-RU" dirty="0" smtClean="0"/>
              <a:t>В целом, в границы парка вошло 60% ареала и 80% ключевых мест обитания дальневосточного леопарда и амурского тигра в Юго-Западном Приморье. Национальный парк «Земля леопарда» является основой для создания Российско-Китайского трансграничного заповедника, проект такого соглашения передан на рассмотрение китайскому правительству на Глобальном Тигрином Форуме в Санкт-Петербурге в ноябре 2010</a:t>
            </a:r>
            <a:endParaRPr lang="ru-RU" dirty="0"/>
          </a:p>
        </p:txBody>
      </p:sp>
      <p:sp>
        <p:nvSpPr>
          <p:cNvPr id="3" name="Текст 2"/>
          <p:cNvSpPr>
            <a:spLocks noGrp="1"/>
          </p:cNvSpPr>
          <p:nvPr>
            <p:ph type="body" idx="2"/>
          </p:nvPr>
        </p:nvSpPr>
        <p:spPr>
          <a:xfrm>
            <a:off x="685800" y="1435100"/>
            <a:ext cx="3028944" cy="4572000"/>
          </a:xfrm>
        </p:spPr>
        <p:txBody>
          <a:bodyPr/>
          <a:lstStyle/>
          <a:p>
            <a:endParaRPr lang="ru-RU" dirty="0"/>
          </a:p>
        </p:txBody>
      </p:sp>
      <p:sp>
        <p:nvSpPr>
          <p:cNvPr id="2" name="Заголовок 1"/>
          <p:cNvSpPr>
            <a:spLocks noGrp="1"/>
          </p:cNvSpPr>
          <p:nvPr>
            <p:ph type="title"/>
          </p:nvPr>
        </p:nvSpPr>
        <p:spPr/>
        <p:txBody>
          <a:bodyPr/>
          <a:lstStyle/>
          <a:p>
            <a:endParaRPr lang="ru-RU"/>
          </a:p>
        </p:txBody>
      </p:sp>
      <p:pic>
        <p:nvPicPr>
          <p:cNvPr id="29698" name="Picture 2" descr="C:\Users\Arbatellion\Desktop\Земля наш дом\n7hvJghiOFc.jpg"/>
          <p:cNvPicPr>
            <a:picLocks noChangeAspect="1" noChangeArrowheads="1"/>
          </p:cNvPicPr>
          <p:nvPr/>
        </p:nvPicPr>
        <p:blipFill>
          <a:blip r:embed="rId2" cstate="print"/>
          <a:srcRect/>
          <a:stretch>
            <a:fillRect/>
          </a:stretch>
        </p:blipFill>
        <p:spPr bwMode="auto">
          <a:xfrm>
            <a:off x="500034" y="214290"/>
            <a:ext cx="3714774" cy="2786082"/>
          </a:xfrm>
          <a:prstGeom prst="rect">
            <a:avLst/>
          </a:prstGeom>
          <a:noFill/>
        </p:spPr>
      </p:pic>
      <p:pic>
        <p:nvPicPr>
          <p:cNvPr id="29699" name="Picture 3" descr="C:\Users\Arbatellion\Desktop\Земля наш дом\Hpd_83ckwAI.jpg"/>
          <p:cNvPicPr>
            <a:picLocks noChangeAspect="1" noChangeArrowheads="1"/>
          </p:cNvPicPr>
          <p:nvPr/>
        </p:nvPicPr>
        <p:blipFill>
          <a:blip r:embed="rId3" cstate="print"/>
          <a:srcRect/>
          <a:stretch>
            <a:fillRect/>
          </a:stretch>
        </p:blipFill>
        <p:spPr bwMode="auto">
          <a:xfrm>
            <a:off x="285720" y="3500438"/>
            <a:ext cx="4035949" cy="3000396"/>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quarter" idx="1"/>
          </p:nvPr>
        </p:nvSpPr>
        <p:spPr>
          <a:xfrm>
            <a:off x="3643306" y="500042"/>
            <a:ext cx="5272094" cy="6143668"/>
          </a:xfrm>
        </p:spPr>
        <p:txBody>
          <a:bodyPr>
            <a:normAutofit/>
          </a:bodyPr>
          <a:lstStyle/>
          <a:p>
            <a:r>
              <a:rPr lang="ru-RU" dirty="0" smtClean="0"/>
              <a:t>На сопредельной территории КНР также созданы 3 природоохранных резервата площадью около 200 тыс.га, примыкающие на протяжении более 200 км к границе национального парка «Земля леопарда». В целом, Российско-Китайский трансграничный резерват сможет обеспечить охрану около 5000 кв.км местообитаний леопарда, достаточных для поддержания популяционного ядра из 100 особей</a:t>
            </a:r>
            <a:endParaRPr lang="ru-RU" dirty="0"/>
          </a:p>
        </p:txBody>
      </p:sp>
      <p:sp>
        <p:nvSpPr>
          <p:cNvPr id="3" name="Текст 2"/>
          <p:cNvSpPr>
            <a:spLocks noGrp="1"/>
          </p:cNvSpPr>
          <p:nvPr>
            <p:ph type="body" idx="2"/>
          </p:nvPr>
        </p:nvSpPr>
        <p:spPr/>
        <p:txBody>
          <a:bodyPr/>
          <a:lstStyle/>
          <a:p>
            <a:endParaRPr lang="ru-RU"/>
          </a:p>
        </p:txBody>
      </p:sp>
      <p:sp>
        <p:nvSpPr>
          <p:cNvPr id="2" name="Заголовок 1"/>
          <p:cNvSpPr>
            <a:spLocks noGrp="1"/>
          </p:cNvSpPr>
          <p:nvPr>
            <p:ph type="title"/>
          </p:nvPr>
        </p:nvSpPr>
        <p:spPr/>
        <p:txBody>
          <a:bodyPr/>
          <a:lstStyle/>
          <a:p>
            <a:endParaRPr lang="ru-RU" dirty="0"/>
          </a:p>
        </p:txBody>
      </p:sp>
      <p:pic>
        <p:nvPicPr>
          <p:cNvPr id="30723" name="Picture 3" descr="C:\Users\Arbatellion\Desktop\Земля наш дом\xJYkQzNMkAw.jpg"/>
          <p:cNvPicPr>
            <a:picLocks noChangeAspect="1" noChangeArrowheads="1"/>
          </p:cNvPicPr>
          <p:nvPr/>
        </p:nvPicPr>
        <p:blipFill>
          <a:blip r:embed="rId2" cstate="print"/>
          <a:srcRect/>
          <a:stretch>
            <a:fillRect/>
          </a:stretch>
        </p:blipFill>
        <p:spPr bwMode="auto">
          <a:xfrm>
            <a:off x="214282" y="642918"/>
            <a:ext cx="3830637" cy="2874963"/>
          </a:xfrm>
          <a:prstGeom prst="rect">
            <a:avLst/>
          </a:prstGeom>
          <a:noFill/>
        </p:spPr>
      </p:pic>
      <p:pic>
        <p:nvPicPr>
          <p:cNvPr id="30724" name="Picture 4" descr="C:\Users\Arbatellion\Desktop\Земля наш дом\WNLkjK1BVfA.jpg"/>
          <p:cNvPicPr>
            <a:picLocks noChangeAspect="1" noChangeArrowheads="1"/>
          </p:cNvPicPr>
          <p:nvPr/>
        </p:nvPicPr>
        <p:blipFill>
          <a:blip r:embed="rId3" cstate="print"/>
          <a:srcRect/>
          <a:stretch>
            <a:fillRect/>
          </a:stretch>
        </p:blipFill>
        <p:spPr bwMode="auto">
          <a:xfrm>
            <a:off x="500034" y="4000504"/>
            <a:ext cx="3476624" cy="2482636"/>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quarter" idx="1"/>
          </p:nvPr>
        </p:nvSpPr>
        <p:spPr/>
        <p:txBody>
          <a:bodyPr>
            <a:normAutofit/>
          </a:bodyPr>
          <a:lstStyle/>
          <a:p>
            <a:r>
              <a:rPr lang="ru-RU" dirty="0" smtClean="0"/>
              <a:t> </a:t>
            </a:r>
          </a:p>
          <a:p>
            <a:endParaRPr lang="ru-RU" dirty="0"/>
          </a:p>
        </p:txBody>
      </p:sp>
      <p:sp>
        <p:nvSpPr>
          <p:cNvPr id="3" name="Текст 2"/>
          <p:cNvSpPr>
            <a:spLocks noGrp="1"/>
          </p:cNvSpPr>
          <p:nvPr>
            <p:ph type="body" idx="2"/>
          </p:nvPr>
        </p:nvSpPr>
        <p:spPr>
          <a:xfrm>
            <a:off x="500034" y="214290"/>
            <a:ext cx="2857520" cy="6643710"/>
          </a:xfrm>
        </p:spPr>
        <p:txBody>
          <a:bodyPr>
            <a:normAutofit/>
          </a:bodyPr>
          <a:lstStyle/>
          <a:p>
            <a:r>
              <a:rPr lang="ru-RU" sz="2400" dirty="0" smtClean="0"/>
              <a:t>В отличие от тигра, поведение дальневосточного леопарда вполне позволяет ему обитать в непосредственной близости к человеку, что является хорошей предпосылкой сохранения этого хищника даже в изолированном очаге обитания.</a:t>
            </a:r>
          </a:p>
          <a:p>
            <a:endParaRPr lang="ru-RU" dirty="0"/>
          </a:p>
        </p:txBody>
      </p:sp>
      <p:sp>
        <p:nvSpPr>
          <p:cNvPr id="2" name="Заголовок 1"/>
          <p:cNvSpPr>
            <a:spLocks noGrp="1"/>
          </p:cNvSpPr>
          <p:nvPr>
            <p:ph type="title"/>
          </p:nvPr>
        </p:nvSpPr>
        <p:spPr/>
        <p:txBody>
          <a:bodyPr/>
          <a:lstStyle/>
          <a:p>
            <a:endParaRPr lang="ru-RU"/>
          </a:p>
        </p:txBody>
      </p:sp>
      <p:pic>
        <p:nvPicPr>
          <p:cNvPr id="31746" name="Picture 2" descr="C:\Users\Arbatellion\Desktop\Земля наш дом\YinXDaVyXzQ.jpg"/>
          <p:cNvPicPr>
            <a:picLocks noChangeAspect="1" noChangeArrowheads="1"/>
          </p:cNvPicPr>
          <p:nvPr/>
        </p:nvPicPr>
        <p:blipFill>
          <a:blip r:embed="rId2" cstate="print"/>
          <a:srcRect/>
          <a:stretch>
            <a:fillRect/>
          </a:stretch>
        </p:blipFill>
        <p:spPr bwMode="auto">
          <a:xfrm>
            <a:off x="3643306" y="500042"/>
            <a:ext cx="5071295" cy="3800494"/>
          </a:xfrm>
          <a:prstGeom prst="rect">
            <a:avLst/>
          </a:prstGeom>
          <a:noFill/>
        </p:spPr>
      </p:pic>
      <p:pic>
        <p:nvPicPr>
          <p:cNvPr id="31747" name="Picture 3" descr="C:\Users\Arbatellion\Desktop\Земля наш дом\KHFzs0XAUHY.jpg"/>
          <p:cNvPicPr>
            <a:picLocks noChangeAspect="1" noChangeArrowheads="1"/>
          </p:cNvPicPr>
          <p:nvPr/>
        </p:nvPicPr>
        <p:blipFill>
          <a:blip r:embed="rId3" cstate="print"/>
          <a:srcRect/>
          <a:stretch>
            <a:fillRect/>
          </a:stretch>
        </p:blipFill>
        <p:spPr bwMode="auto">
          <a:xfrm>
            <a:off x="4643438" y="3929066"/>
            <a:ext cx="3621394" cy="2714644"/>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quarter" idx="1"/>
          </p:nvPr>
        </p:nvSpPr>
        <p:spPr/>
        <p:txBody>
          <a:bodyPr/>
          <a:lstStyle/>
          <a:p>
            <a:endParaRPr lang="ru-RU" dirty="0"/>
          </a:p>
        </p:txBody>
      </p:sp>
      <p:sp>
        <p:nvSpPr>
          <p:cNvPr id="3" name="Текст 2"/>
          <p:cNvSpPr>
            <a:spLocks noGrp="1"/>
          </p:cNvSpPr>
          <p:nvPr>
            <p:ph type="body" idx="2"/>
          </p:nvPr>
        </p:nvSpPr>
        <p:spPr>
          <a:xfrm>
            <a:off x="428596" y="214290"/>
            <a:ext cx="3143272" cy="6643710"/>
          </a:xfrm>
        </p:spPr>
        <p:txBody>
          <a:bodyPr>
            <a:normAutofit/>
          </a:bodyPr>
          <a:lstStyle/>
          <a:p>
            <a:r>
              <a:rPr lang="ru-RU" sz="2000" dirty="0" smtClean="0"/>
              <a:t>Еще один редкий вид мировой фауны, обитающий на рассматриваемой территории, - амурский горал. Небольшой изолированный участок обитания этого вида имеется на скалах Черной горы, около государственной границы с КНР. Отмечены факты пребывания горала на г.Синий Утес, в верховьях рек Грязная и </a:t>
            </a:r>
            <a:r>
              <a:rPr lang="ru-RU" sz="2000" dirty="0" err="1" smtClean="0"/>
              <a:t>Ананьевка</a:t>
            </a:r>
            <a:r>
              <a:rPr lang="ru-RU" sz="2000" dirty="0" smtClean="0"/>
              <a:t>. Общее поголовье оценивается в 40-50 особей</a:t>
            </a:r>
            <a:endParaRPr lang="ru-RU" sz="2000" dirty="0"/>
          </a:p>
        </p:txBody>
      </p:sp>
      <p:sp>
        <p:nvSpPr>
          <p:cNvPr id="2" name="Заголовок 1"/>
          <p:cNvSpPr>
            <a:spLocks noGrp="1"/>
          </p:cNvSpPr>
          <p:nvPr>
            <p:ph type="title"/>
          </p:nvPr>
        </p:nvSpPr>
        <p:spPr/>
        <p:txBody>
          <a:bodyPr/>
          <a:lstStyle/>
          <a:p>
            <a:r>
              <a:rPr lang="ru-RU" dirty="0" smtClean="0"/>
              <a:t>            Амурский горал</a:t>
            </a:r>
            <a:endParaRPr lang="ru-RU" dirty="0"/>
          </a:p>
        </p:txBody>
      </p:sp>
      <p:pic>
        <p:nvPicPr>
          <p:cNvPr id="32770" name="Picture 2" descr="INFA.WS - &amp;ecy;&amp;ncy;&amp;tscy;&amp;icy;&amp;kcy;&amp;lcy;&amp;ocy;&amp;pcy;&amp;iecy;&amp;dcy;&amp;icy;&amp;yacy; &amp;zhcy;&amp;icy;&amp;vcy;&amp;ocy;&amp;tcy;&amp;ncy;&amp;ycy;&amp;khcy; - &amp;Gcy;&amp;Ocy;&amp;Rcy;&amp;Acy;&amp;Lcy; (Nemorhaedus goral)"/>
          <p:cNvPicPr>
            <a:picLocks noChangeAspect="1" noChangeArrowheads="1"/>
          </p:cNvPicPr>
          <p:nvPr/>
        </p:nvPicPr>
        <p:blipFill>
          <a:blip r:embed="rId2" cstate="print"/>
          <a:srcRect/>
          <a:stretch>
            <a:fillRect/>
          </a:stretch>
        </p:blipFill>
        <p:spPr bwMode="auto">
          <a:xfrm>
            <a:off x="3571868" y="2143116"/>
            <a:ext cx="4610100" cy="3143250"/>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quarter" idx="1"/>
          </p:nvPr>
        </p:nvSpPr>
        <p:spPr/>
        <p:txBody>
          <a:bodyPr>
            <a:normAutofit/>
          </a:bodyPr>
          <a:lstStyle/>
          <a:p>
            <a:r>
              <a:rPr lang="ru-RU" dirty="0" smtClean="0"/>
              <a:t> </a:t>
            </a:r>
          </a:p>
          <a:p>
            <a:endParaRPr lang="ru-RU" dirty="0"/>
          </a:p>
        </p:txBody>
      </p:sp>
      <p:sp>
        <p:nvSpPr>
          <p:cNvPr id="3" name="Текст 2"/>
          <p:cNvSpPr>
            <a:spLocks noGrp="1"/>
          </p:cNvSpPr>
          <p:nvPr>
            <p:ph type="body" idx="2"/>
          </p:nvPr>
        </p:nvSpPr>
        <p:spPr>
          <a:xfrm>
            <a:off x="428596" y="1142984"/>
            <a:ext cx="4214842" cy="5715016"/>
          </a:xfrm>
        </p:spPr>
        <p:txBody>
          <a:bodyPr>
            <a:noAutofit/>
          </a:bodyPr>
          <a:lstStyle/>
          <a:p>
            <a:r>
              <a:rPr lang="ru-RU" sz="2400" dirty="0" smtClean="0"/>
              <a:t>Значительной численности на территории парка достигают гималайский медведь, дальневосточный лесной кот, </a:t>
            </a:r>
            <a:r>
              <a:rPr lang="ru-RU" sz="2400" dirty="0" err="1" smtClean="0"/>
              <a:t>харза</a:t>
            </a:r>
            <a:r>
              <a:rPr lang="ru-RU" sz="2400" dirty="0" smtClean="0"/>
              <a:t>. Важное значение парк будет иметь для сохранения копытных (пятнистый олень, косуля, кабан), которые являются кормовой базой для леопарда и амурского тигра. Кроме того, появляется шанс восстановить почти исчезнувших в юго-западном Приморье изюбря и кабаргу.</a:t>
            </a:r>
          </a:p>
        </p:txBody>
      </p:sp>
      <p:sp>
        <p:nvSpPr>
          <p:cNvPr id="2" name="Заголовок 1"/>
          <p:cNvSpPr>
            <a:spLocks noGrp="1"/>
          </p:cNvSpPr>
          <p:nvPr>
            <p:ph type="title"/>
          </p:nvPr>
        </p:nvSpPr>
        <p:spPr/>
        <p:txBody>
          <a:bodyPr/>
          <a:lstStyle/>
          <a:p>
            <a:r>
              <a:rPr lang="ru-RU" dirty="0" smtClean="0"/>
              <a:t>Изюбр. Кабарга.</a:t>
            </a:r>
            <a:endParaRPr lang="ru-RU" dirty="0"/>
          </a:p>
        </p:txBody>
      </p:sp>
      <p:pic>
        <p:nvPicPr>
          <p:cNvPr id="33794" name="Picture 2" descr="&amp;Vcy;&amp;ocy;&amp;scy;&amp;khcy;&amp;ocy;&amp;zhcy;&amp;dcy;&amp;iecy;&amp;ncy;&amp;icy;&amp;iecy; &amp;ncy;&amp;acy; &amp;Vcy;&amp;ocy;&amp;dcy;&amp;ocy;&amp;rcy;&amp;acy;&amp;zcy;&amp;dcy;&amp;iecy;&amp;lcy;&amp;softcy;&amp;ncy;&amp;ucy;&amp;yucy; - &amp;Scy;&amp;tcy;&amp;rcy;&amp;acy;&amp;ncy;&amp;icy;&amp;tscy;&amp;acy; 2 - &amp;Fcy;&amp;ocy;&amp;rcy;&amp;ucy;&amp;mcy; RASPADOK.RU"/>
          <p:cNvPicPr>
            <a:picLocks noChangeAspect="1" noChangeArrowheads="1"/>
          </p:cNvPicPr>
          <p:nvPr/>
        </p:nvPicPr>
        <p:blipFill>
          <a:blip r:embed="rId2" cstate="print"/>
          <a:srcRect/>
          <a:stretch>
            <a:fillRect/>
          </a:stretch>
        </p:blipFill>
        <p:spPr bwMode="auto">
          <a:xfrm>
            <a:off x="4572000" y="0"/>
            <a:ext cx="5143504" cy="3857628"/>
          </a:xfrm>
          <a:prstGeom prst="rect">
            <a:avLst/>
          </a:prstGeom>
          <a:noFill/>
        </p:spPr>
      </p:pic>
      <p:pic>
        <p:nvPicPr>
          <p:cNvPr id="33796" name="Picture 4" descr="&amp;Kcy;&amp;rcy;&amp;acy;&amp;scy;&amp;icy;&amp;vcy;&amp;ycy;&amp;iecy; &amp;icy; &amp;pcy;&amp;rcy;&amp;icy;&amp;kcy;&amp;ocy;&amp;lcy;&amp;softcy;&amp;ncy;&amp;ycy;&amp;iecy; &amp;scy;&amp;ncy;&amp;icy;&amp;mcy;&amp;kcy;&amp;icy; &amp;zhcy;&amp;icy;&amp;vcy;&amp;ocy;&amp;tcy;&amp;ncy;&amp;ycy;&amp;khcy; (45 &amp;fcy;&amp;ocy;&amp;tcy;&amp;ocy;)"/>
          <p:cNvPicPr>
            <a:picLocks noChangeAspect="1" noChangeArrowheads="1"/>
          </p:cNvPicPr>
          <p:nvPr/>
        </p:nvPicPr>
        <p:blipFill>
          <a:blip r:embed="rId3" cstate="print"/>
          <a:srcRect/>
          <a:stretch>
            <a:fillRect/>
          </a:stretch>
        </p:blipFill>
        <p:spPr bwMode="auto">
          <a:xfrm>
            <a:off x="5214942" y="3143248"/>
            <a:ext cx="2928958" cy="3896676"/>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quarter" idx="1"/>
          </p:nvPr>
        </p:nvSpPr>
        <p:spPr>
          <a:xfrm>
            <a:off x="3429000" y="285728"/>
            <a:ext cx="5715000" cy="6572272"/>
          </a:xfrm>
        </p:spPr>
        <p:txBody>
          <a:bodyPr>
            <a:normAutofit fontScale="85000" lnSpcReduction="10000"/>
          </a:bodyPr>
          <a:lstStyle/>
          <a:p>
            <a:r>
              <a:rPr lang="ru-RU" dirty="0" smtClean="0"/>
              <a:t>К основным факторам, определяющим предпосылки развития национального парка и </a:t>
            </a:r>
            <a:r>
              <a:rPr lang="ru-RU" dirty="0" err="1" smtClean="0"/>
              <a:t>экотуризма</a:t>
            </a:r>
            <a:r>
              <a:rPr lang="ru-RU" dirty="0" smtClean="0"/>
              <a:t>  в Приморском крае, относятся значительное ландшафтное разнообразие и уникальные природные культурно-исторические объекты, благоприятный климат, положение региона на стыке трех государств – России, Китая и Кореи -с различной многовековой историей, культурой и экономикой, наличие крупных промышленно-транспортных, культурных и научных центров.</a:t>
            </a:r>
            <a:endParaRPr lang="ru-RU" dirty="0"/>
          </a:p>
        </p:txBody>
      </p:sp>
      <p:sp>
        <p:nvSpPr>
          <p:cNvPr id="3" name="Текст 2"/>
          <p:cNvSpPr>
            <a:spLocks noGrp="1"/>
          </p:cNvSpPr>
          <p:nvPr>
            <p:ph type="body" idx="2"/>
          </p:nvPr>
        </p:nvSpPr>
        <p:spPr/>
        <p:txBody>
          <a:bodyPr/>
          <a:lstStyle/>
          <a:p>
            <a:endParaRPr lang="ru-RU"/>
          </a:p>
        </p:txBody>
      </p:sp>
      <p:sp>
        <p:nvSpPr>
          <p:cNvPr id="2" name="Заголовок 1"/>
          <p:cNvSpPr>
            <a:spLocks noGrp="1"/>
          </p:cNvSpPr>
          <p:nvPr>
            <p:ph type="title"/>
          </p:nvPr>
        </p:nvSpPr>
        <p:spPr/>
        <p:txBody>
          <a:bodyPr/>
          <a:lstStyle/>
          <a:p>
            <a:endParaRPr lang="ru-RU"/>
          </a:p>
        </p:txBody>
      </p:sp>
      <p:pic>
        <p:nvPicPr>
          <p:cNvPr id="1026" name="Picture 2" descr="C:\Users\Arbatellion\Desktop\Земля наш дом\Ie2C4MqbdV0.jpg"/>
          <p:cNvPicPr>
            <a:picLocks noChangeAspect="1" noChangeArrowheads="1"/>
          </p:cNvPicPr>
          <p:nvPr/>
        </p:nvPicPr>
        <p:blipFill>
          <a:blip r:embed="rId2" cstate="print"/>
          <a:srcRect/>
          <a:stretch>
            <a:fillRect/>
          </a:stretch>
        </p:blipFill>
        <p:spPr bwMode="auto">
          <a:xfrm>
            <a:off x="785786" y="428604"/>
            <a:ext cx="3048809" cy="2286016"/>
          </a:xfrm>
          <a:prstGeom prst="rect">
            <a:avLst/>
          </a:prstGeom>
          <a:noFill/>
        </p:spPr>
      </p:pic>
      <p:pic>
        <p:nvPicPr>
          <p:cNvPr id="1027" name="Picture 3" descr="C:\Users\Arbatellion\Desktop\Земля наш дом\ienupar.jpg"/>
          <p:cNvPicPr>
            <a:picLocks noChangeAspect="1" noChangeArrowheads="1"/>
          </p:cNvPicPr>
          <p:nvPr/>
        </p:nvPicPr>
        <p:blipFill>
          <a:blip r:embed="rId3" cstate="print"/>
          <a:srcRect/>
          <a:stretch>
            <a:fillRect/>
          </a:stretch>
        </p:blipFill>
        <p:spPr bwMode="auto">
          <a:xfrm>
            <a:off x="500034" y="3500438"/>
            <a:ext cx="3212201" cy="214314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quarter" idx="1"/>
          </p:nvPr>
        </p:nvSpPr>
        <p:spPr>
          <a:xfrm>
            <a:off x="3429000" y="0"/>
            <a:ext cx="5486400" cy="6858000"/>
          </a:xfrm>
        </p:spPr>
        <p:txBody>
          <a:bodyPr>
            <a:normAutofit fontScale="92500" lnSpcReduction="10000"/>
          </a:bodyPr>
          <a:lstStyle/>
          <a:p>
            <a:r>
              <a:rPr lang="ru-RU" dirty="0" smtClean="0"/>
              <a:t>В Особо охраняемую зону площадью 121441 га (46% территории парка) вошли все участки, расположенные за линией инженерно-технических сооружений государственной границы России. В этой полосе сохранились почти нетронутые экосистемы Борисовского плато и Черных гор, которые по своему экологическому значению и состоянию могут претендовать на роль заповедной зоны.  </a:t>
            </a:r>
          </a:p>
          <a:p>
            <a:endParaRPr lang="ru-RU" dirty="0"/>
          </a:p>
        </p:txBody>
      </p:sp>
      <p:sp>
        <p:nvSpPr>
          <p:cNvPr id="3" name="Текст 2"/>
          <p:cNvSpPr>
            <a:spLocks noGrp="1"/>
          </p:cNvSpPr>
          <p:nvPr>
            <p:ph type="body" idx="2"/>
          </p:nvPr>
        </p:nvSpPr>
        <p:spPr/>
        <p:txBody>
          <a:bodyPr/>
          <a:lstStyle/>
          <a:p>
            <a:endParaRPr lang="ru-RU"/>
          </a:p>
        </p:txBody>
      </p:sp>
      <p:sp>
        <p:nvSpPr>
          <p:cNvPr id="2" name="Заголовок 1"/>
          <p:cNvSpPr>
            <a:spLocks noGrp="1"/>
          </p:cNvSpPr>
          <p:nvPr>
            <p:ph type="title"/>
          </p:nvPr>
        </p:nvSpPr>
        <p:spPr/>
        <p:txBody>
          <a:bodyPr/>
          <a:lstStyle/>
          <a:p>
            <a:endParaRPr lang="ru-RU"/>
          </a:p>
        </p:txBody>
      </p:sp>
      <p:pic>
        <p:nvPicPr>
          <p:cNvPr id="2050" name="Picture 2" descr="C:\Users\Arbatellion\Desktop\Земля наш дом\LUL0EGl84Kg.jpg"/>
          <p:cNvPicPr>
            <a:picLocks noChangeAspect="1" noChangeArrowheads="1"/>
          </p:cNvPicPr>
          <p:nvPr/>
        </p:nvPicPr>
        <p:blipFill>
          <a:blip r:embed="rId2" cstate="print"/>
          <a:srcRect/>
          <a:stretch>
            <a:fillRect/>
          </a:stretch>
        </p:blipFill>
        <p:spPr bwMode="auto">
          <a:xfrm>
            <a:off x="500034" y="214290"/>
            <a:ext cx="3286116" cy="2628892"/>
          </a:xfrm>
          <a:prstGeom prst="rect">
            <a:avLst/>
          </a:prstGeom>
          <a:noFill/>
        </p:spPr>
      </p:pic>
      <p:pic>
        <p:nvPicPr>
          <p:cNvPr id="2051" name="Picture 3" descr="C:\Users\Arbatellion\Desktop\Земля наш дом\fw3TBnfz3HM.jpg"/>
          <p:cNvPicPr>
            <a:picLocks noChangeAspect="1" noChangeArrowheads="1"/>
          </p:cNvPicPr>
          <p:nvPr/>
        </p:nvPicPr>
        <p:blipFill>
          <a:blip r:embed="rId3" cstate="print"/>
          <a:srcRect/>
          <a:stretch>
            <a:fillRect/>
          </a:stretch>
        </p:blipFill>
        <p:spPr bwMode="auto">
          <a:xfrm>
            <a:off x="500034" y="3500438"/>
            <a:ext cx="3243260" cy="2432445"/>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quarter" idx="1"/>
          </p:nvPr>
        </p:nvSpPr>
        <p:spPr>
          <a:xfrm>
            <a:off x="3429000" y="0"/>
            <a:ext cx="5486400" cy="6007100"/>
          </a:xfrm>
        </p:spPr>
        <p:txBody>
          <a:bodyPr>
            <a:normAutofit fontScale="92500" lnSpcReduction="10000"/>
          </a:bodyPr>
          <a:lstStyle/>
          <a:p>
            <a:r>
              <a:rPr lang="ru-RU" dirty="0" smtClean="0"/>
              <a:t>Но здесь требуется режим, позволяющий Управлению пограничных войск ФСБ России выполнять задачи по охране государственной границы. Статус особо охраняемой зоны позволяет сохранять уникальные природные комплексы, одновременно обеспечивая и улучшая федеральный контроль приграничной полосы. Вход в эту зону строго по пропускам.</a:t>
            </a:r>
            <a:endParaRPr lang="ru-RU" dirty="0"/>
          </a:p>
        </p:txBody>
      </p:sp>
      <p:sp>
        <p:nvSpPr>
          <p:cNvPr id="3" name="Текст 2"/>
          <p:cNvSpPr>
            <a:spLocks noGrp="1"/>
          </p:cNvSpPr>
          <p:nvPr>
            <p:ph type="body" idx="2"/>
          </p:nvPr>
        </p:nvSpPr>
        <p:spPr/>
        <p:txBody>
          <a:bodyPr/>
          <a:lstStyle/>
          <a:p>
            <a:endParaRPr lang="ru-RU"/>
          </a:p>
        </p:txBody>
      </p:sp>
      <p:sp>
        <p:nvSpPr>
          <p:cNvPr id="2" name="Заголовок 1"/>
          <p:cNvSpPr>
            <a:spLocks noGrp="1"/>
          </p:cNvSpPr>
          <p:nvPr>
            <p:ph type="title"/>
          </p:nvPr>
        </p:nvSpPr>
        <p:spPr/>
        <p:txBody>
          <a:bodyPr/>
          <a:lstStyle/>
          <a:p>
            <a:endParaRPr lang="ru-RU"/>
          </a:p>
        </p:txBody>
      </p:sp>
      <p:pic>
        <p:nvPicPr>
          <p:cNvPr id="1026" name="Picture 2" descr="C:\Users\Arbatellion\Desktop\Земля наш дом\xJYkQzNMkAw.jpg"/>
          <p:cNvPicPr>
            <a:picLocks noChangeAspect="1" noChangeArrowheads="1"/>
          </p:cNvPicPr>
          <p:nvPr/>
        </p:nvPicPr>
        <p:blipFill>
          <a:blip r:embed="rId2" cstate="print"/>
          <a:srcRect/>
          <a:stretch>
            <a:fillRect/>
          </a:stretch>
        </p:blipFill>
        <p:spPr bwMode="auto">
          <a:xfrm>
            <a:off x="0" y="0"/>
            <a:ext cx="3830637" cy="2874963"/>
          </a:xfrm>
          <a:prstGeom prst="rect">
            <a:avLst/>
          </a:prstGeom>
          <a:noFill/>
        </p:spPr>
      </p:pic>
      <p:pic>
        <p:nvPicPr>
          <p:cNvPr id="1027" name="Picture 3" descr="C:\Users\Arbatellion\Desktop\Земля наш дом\uvjiSl-QnTI.jpg"/>
          <p:cNvPicPr>
            <a:picLocks noChangeAspect="1" noChangeArrowheads="1"/>
          </p:cNvPicPr>
          <p:nvPr/>
        </p:nvPicPr>
        <p:blipFill>
          <a:blip r:embed="rId3" cstate="print"/>
          <a:srcRect/>
          <a:stretch>
            <a:fillRect/>
          </a:stretch>
        </p:blipFill>
        <p:spPr bwMode="auto">
          <a:xfrm>
            <a:off x="0" y="2357430"/>
            <a:ext cx="3714776" cy="2784865"/>
          </a:xfrm>
          <a:prstGeom prst="rect">
            <a:avLst/>
          </a:prstGeom>
          <a:noFill/>
        </p:spPr>
      </p:pic>
      <p:pic>
        <p:nvPicPr>
          <p:cNvPr id="1028" name="Picture 4" descr="C:\Users\Arbatellion\Desktop\Земля наш дом\WQHC5PePh20.jpg"/>
          <p:cNvPicPr>
            <a:picLocks noChangeAspect="1" noChangeArrowheads="1"/>
          </p:cNvPicPr>
          <p:nvPr/>
        </p:nvPicPr>
        <p:blipFill>
          <a:blip r:embed="rId4" cstate="print"/>
          <a:srcRect/>
          <a:stretch>
            <a:fillRect/>
          </a:stretch>
        </p:blipFill>
        <p:spPr bwMode="auto">
          <a:xfrm>
            <a:off x="357158" y="4429132"/>
            <a:ext cx="3214687" cy="2138362"/>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quarter" idx="1"/>
          </p:nvPr>
        </p:nvSpPr>
        <p:spPr>
          <a:xfrm>
            <a:off x="3429000" y="0"/>
            <a:ext cx="5486400" cy="6007100"/>
          </a:xfrm>
        </p:spPr>
        <p:txBody>
          <a:bodyPr>
            <a:normAutofit/>
          </a:bodyPr>
          <a:lstStyle/>
          <a:p>
            <a:r>
              <a:rPr lang="ru-RU" dirty="0" smtClean="0"/>
              <a:t>Дальневосточный леопард занесен в Красную книгу МСОП как исчезающий вид. По последним данным на территории России этих пятнистых кошек осталось приблизительно 30, в Китае — 10, сведений о том, остались ли они в Корее нет.</a:t>
            </a:r>
            <a:endParaRPr lang="ru-RU" dirty="0"/>
          </a:p>
        </p:txBody>
      </p:sp>
      <p:sp>
        <p:nvSpPr>
          <p:cNvPr id="3" name="Текст 2"/>
          <p:cNvSpPr>
            <a:spLocks noGrp="1"/>
          </p:cNvSpPr>
          <p:nvPr>
            <p:ph type="body" idx="2"/>
          </p:nvPr>
        </p:nvSpPr>
        <p:spPr/>
        <p:txBody>
          <a:bodyPr/>
          <a:lstStyle/>
          <a:p>
            <a:endParaRPr lang="ru-RU"/>
          </a:p>
        </p:txBody>
      </p:sp>
      <p:sp>
        <p:nvSpPr>
          <p:cNvPr id="2" name="Заголовок 1"/>
          <p:cNvSpPr>
            <a:spLocks noGrp="1"/>
          </p:cNvSpPr>
          <p:nvPr>
            <p:ph type="title"/>
          </p:nvPr>
        </p:nvSpPr>
        <p:spPr/>
        <p:txBody>
          <a:bodyPr/>
          <a:lstStyle/>
          <a:p>
            <a:endParaRPr lang="ru-RU"/>
          </a:p>
        </p:txBody>
      </p:sp>
      <p:pic>
        <p:nvPicPr>
          <p:cNvPr id="2052" name="Picture 4" descr="&lt;img width=&quot;560&quot; height=&quot;589&quot; alt=&quot;&amp;acy;&amp;mcy;&amp;ucy;&amp;rcy;&amp;scy;&amp;kcy;&amp;icy;&amp;jcy; &amp;lcy;&amp;iecy;&amp;ocy;&amp;pcy;&amp;acy;&amp;rcy;&amp;dcy; &amp;acy;&amp;rcy;&amp;iecy;&amp;acy;&amp;lcy;&quot; src=&quot;http://zhivaja-priroda.ru/wp-content/uploads/2014/06/amur-leopar-area.png&quot;&gt;"/>
          <p:cNvPicPr>
            <a:picLocks noChangeAspect="1" noChangeArrowheads="1"/>
          </p:cNvPicPr>
          <p:nvPr/>
        </p:nvPicPr>
        <p:blipFill>
          <a:blip r:embed="rId2" cstate="print"/>
          <a:srcRect/>
          <a:stretch>
            <a:fillRect/>
          </a:stretch>
        </p:blipFill>
        <p:spPr bwMode="auto">
          <a:xfrm>
            <a:off x="0" y="2143116"/>
            <a:ext cx="4286248" cy="4508214"/>
          </a:xfrm>
          <a:prstGeom prst="rect">
            <a:avLst/>
          </a:prstGeom>
          <a:noFill/>
        </p:spPr>
      </p:pic>
      <p:pic>
        <p:nvPicPr>
          <p:cNvPr id="2050" name="Picture 2" descr="&amp;Icy;&amp;scy;&amp;chcy;&amp;iecy;&amp;zcy;&amp;acy;&amp;yucy;&amp;shchcy;&amp;icy;&amp;jcy; &amp;vcy;&amp;icy;&amp;dcy;"/>
          <p:cNvPicPr>
            <a:picLocks noChangeAspect="1" noChangeArrowheads="1"/>
          </p:cNvPicPr>
          <p:nvPr/>
        </p:nvPicPr>
        <p:blipFill>
          <a:blip r:embed="rId3" cstate="print"/>
          <a:srcRect/>
          <a:stretch>
            <a:fillRect/>
          </a:stretch>
        </p:blipFill>
        <p:spPr bwMode="auto">
          <a:xfrm>
            <a:off x="0" y="500042"/>
            <a:ext cx="2483159" cy="235743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222</TotalTime>
  <Words>1630</Words>
  <Application>Microsoft Office PowerPoint</Application>
  <PresentationFormat>Экран (4:3)</PresentationFormat>
  <Paragraphs>67</Paragraphs>
  <Slides>34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34</vt:i4>
      </vt:variant>
    </vt:vector>
  </HeadingPairs>
  <TitlesOfParts>
    <vt:vector size="35" baseType="lpstr">
      <vt:lpstr>Бумажная</vt:lpstr>
      <vt:lpstr>Национальный парк  «Земля Леопарда» </vt:lpstr>
      <vt:lpstr>Слайд 2</vt:lpstr>
      <vt:lpstr>Слайд 3</vt:lpstr>
      <vt:lpstr>Слайд 4</vt:lpstr>
      <vt:lpstr> Пихта цельнолистная</vt:lpstr>
      <vt:lpstr>Можжевельник твердый </vt:lpstr>
      <vt:lpstr> Сосна густоцветковая (могильная)</vt:lpstr>
      <vt:lpstr>Слайд 8</vt:lpstr>
      <vt:lpstr> Женьшень настоящий</vt:lpstr>
      <vt:lpstr>Багульник дальневосточный</vt:lpstr>
      <vt:lpstr>Бразения Шребера</vt:lpstr>
      <vt:lpstr>Горянка корейская</vt:lpstr>
      <vt:lpstr>Кирказон скрученный</vt:lpstr>
      <vt:lpstr>Заманиха высокая</vt:lpstr>
      <vt:lpstr>Пион молочноцветковый</vt:lpstr>
      <vt:lpstr>Рододендрон Шлиппенбаха</vt:lpstr>
      <vt:lpstr>Слайд 17</vt:lpstr>
      <vt:lpstr>Леопард дальневосточный. Олень пятнистый</vt:lpstr>
      <vt:lpstr>Усач небесный . Жужелица узкогрудая</vt:lpstr>
      <vt:lpstr>Дуб зубчатый</vt:lpstr>
      <vt:lpstr>Сима. Кета.</vt:lpstr>
      <vt:lpstr>Слайд 22</vt:lpstr>
      <vt:lpstr>Красный волк</vt:lpstr>
      <vt:lpstr>Дальневосточный леопард</vt:lpstr>
      <vt:lpstr>Уссурийский тигр</vt:lpstr>
      <vt:lpstr>Слайд 26</vt:lpstr>
      <vt:lpstr>Слайд 27</vt:lpstr>
      <vt:lpstr>Слайд 28</vt:lpstr>
      <vt:lpstr>            Амурский горал</vt:lpstr>
      <vt:lpstr>Изюбр. Кабарга.</vt:lpstr>
      <vt:lpstr>Слайд 31</vt:lpstr>
      <vt:lpstr>Слайд 32</vt:lpstr>
      <vt:lpstr>Слайд 33</vt:lpstr>
      <vt:lpstr>Слайд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Земля леопарда</dc:title>
  <dc:creator>Arbatellion</dc:creator>
  <cp:lastModifiedBy>Пользователь Windows</cp:lastModifiedBy>
  <cp:revision>30</cp:revision>
  <dcterms:created xsi:type="dcterms:W3CDTF">2015-01-04T20:58:15Z</dcterms:created>
  <dcterms:modified xsi:type="dcterms:W3CDTF">2021-10-31T12:25:05Z</dcterms:modified>
</cp:coreProperties>
</file>