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 bookmarkIdSeed="6">
  <p:sldMasterIdLst>
    <p:sldMasterId id="2147483684" r:id="rId1"/>
  </p:sldMasterIdLst>
  <p:sldIdLst>
    <p:sldId id="256" r:id="rId2"/>
    <p:sldId id="295" r:id="rId3"/>
    <p:sldId id="288" r:id="rId4"/>
    <p:sldId id="287" r:id="rId5"/>
    <p:sldId id="286" r:id="rId6"/>
    <p:sldId id="285" r:id="rId7"/>
    <p:sldId id="257" r:id="rId8"/>
    <p:sldId id="258" r:id="rId9"/>
    <p:sldId id="260" r:id="rId10"/>
    <p:sldId id="261" r:id="rId11"/>
    <p:sldId id="262" r:id="rId12"/>
    <p:sldId id="264" r:id="rId13"/>
    <p:sldId id="265" r:id="rId14"/>
    <p:sldId id="266" r:id="rId15"/>
    <p:sldId id="277" r:id="rId16"/>
    <p:sldId id="263" r:id="rId17"/>
    <p:sldId id="280" r:id="rId18"/>
    <p:sldId id="289" r:id="rId19"/>
    <p:sldId id="291" r:id="rId20"/>
    <p:sldId id="290" r:id="rId21"/>
    <p:sldId id="292" r:id="rId22"/>
    <p:sldId id="293" r:id="rId23"/>
    <p:sldId id="294" r:id="rId24"/>
    <p:sldId id="297" r:id="rId25"/>
  </p:sldIdLst>
  <p:sldSz cx="12192000" cy="6858000"/>
  <p:notesSz cx="9144000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0018" autoAdjust="0"/>
  </p:normalViewPr>
  <p:slideViewPr>
    <p:cSldViewPr snapToGrid="0" snapToObjects="1">
      <p:cViewPr varScale="1">
        <p:scale>
          <a:sx n="66" d="100"/>
          <a:sy n="66" d="100"/>
        </p:scale>
        <p:origin x="8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B462EAA-EC92-7B4B-9478-811ADB7826C5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E4EC6F3-427F-D24E-95FC-5545C1A28E6A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825776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62EAA-EC92-7B4B-9478-811ADB7826C5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EC6F3-427F-D24E-95FC-5545C1A28E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30609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62EAA-EC92-7B4B-9478-811ADB7826C5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EC6F3-427F-D24E-95FC-5545C1A28E6A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871084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62EAA-EC92-7B4B-9478-811ADB7826C5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EC6F3-427F-D24E-95FC-5545C1A28E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0113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62EAA-EC92-7B4B-9478-811ADB7826C5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EC6F3-427F-D24E-95FC-5545C1A28E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61404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62EAA-EC92-7B4B-9478-811ADB7826C5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EC6F3-427F-D24E-95FC-5545C1A28E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54115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62EAA-EC92-7B4B-9478-811ADB7826C5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EC6F3-427F-D24E-95FC-5545C1A28E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9070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62EAA-EC92-7B4B-9478-811ADB7826C5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EC6F3-427F-D24E-95FC-5545C1A28E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0608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62EAA-EC92-7B4B-9478-811ADB7826C5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EC6F3-427F-D24E-95FC-5545C1A28E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1732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62EAA-EC92-7B4B-9478-811ADB7826C5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EC6F3-427F-D24E-95FC-5545C1A28E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23427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62EAA-EC92-7B4B-9478-811ADB7826C5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EC6F3-427F-D24E-95FC-5545C1A28E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05230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5B462EAA-EC92-7B4B-9478-811ADB7826C5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2E4EC6F3-427F-D24E-95FC-5545C1A28E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30937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#_ftnref2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#_ftnref1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B2DD88C-C98E-8749-94A8-932D0E9537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649F459-C497-CC41-984B-47BE1DF013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Подзаголовок 2">
            <a:extLst>
              <a:ext uri="{FF2B5EF4-FFF2-40B4-BE49-F238E27FC236}">
                <a16:creationId xmlns:a16="http://schemas.microsoft.com/office/drawing/2014/main" id="{59E12684-EB8E-904E-A1DE-B58F6262E8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447394" y="365975"/>
            <a:ext cx="8640068" cy="1118243"/>
          </a:xfrm>
        </p:spPr>
        <p:txBody>
          <a:bodyPr anchor="ctr"/>
          <a:lstStyle/>
          <a:p>
            <a:r>
              <a:rPr lang="ru-RU" dirty="0" smtClean="0"/>
              <a:t>МАОУ «СОШ №44» г. Пермь</a:t>
            </a:r>
            <a:endParaRPr lang="ru-RU" dirty="0"/>
          </a:p>
        </p:txBody>
      </p:sp>
      <p:sp>
        <p:nvSpPr>
          <p:cNvPr id="8" name="Подзаголовок 2">
            <a:extLst>
              <a:ext uri="{FF2B5EF4-FFF2-40B4-BE49-F238E27FC236}">
                <a16:creationId xmlns:a16="http://schemas.microsoft.com/office/drawing/2014/main" id="{B74FC063-95C9-F040-AC7B-3BD2F8B9CEAF}"/>
              </a:ext>
            </a:extLst>
          </p:cNvPr>
          <p:cNvSpPr txBox="1">
            <a:spLocks/>
          </p:cNvSpPr>
          <p:nvPr/>
        </p:nvSpPr>
        <p:spPr>
          <a:xfrm>
            <a:off x="7055708" y="5527965"/>
            <a:ext cx="4305019" cy="9005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/>
              <a:t>Петрова Татьяна Фёдоровна</a:t>
            </a:r>
          </a:p>
          <a:p>
            <a:r>
              <a:rPr lang="ru-RU" dirty="0"/>
              <a:t>у</a:t>
            </a:r>
            <a:r>
              <a:rPr lang="ru-RU" dirty="0" smtClean="0"/>
              <a:t>читель начальных классов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3725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69671140"/>
              </p:ext>
            </p:extLst>
          </p:nvPr>
        </p:nvGraphicFramePr>
        <p:xfrm>
          <a:off x="174169" y="4677522"/>
          <a:ext cx="11887200" cy="215013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36043">
                  <a:extLst>
                    <a:ext uri="{9D8B030D-6E8A-4147-A177-3AD203B41FA5}">
                      <a16:colId xmlns:a16="http://schemas.microsoft.com/office/drawing/2014/main" val="144787638"/>
                    </a:ext>
                  </a:extLst>
                </a:gridCol>
                <a:gridCol w="9551157">
                  <a:extLst>
                    <a:ext uri="{9D8B030D-6E8A-4147-A177-3AD203B41FA5}">
                      <a16:colId xmlns:a16="http://schemas.microsoft.com/office/drawing/2014/main" val="962841387"/>
                    </a:ext>
                  </a:extLst>
                </a:gridCol>
              </a:tblGrid>
              <a:tr h="726979">
                <a:tc>
                  <a:txBody>
                    <a:bodyPr/>
                    <a:lstStyle/>
                    <a:p>
                      <a:pPr indent="205740"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</a:rPr>
                        <a:t>Образовательная:</a:t>
                      </a:r>
                      <a:endParaRPr lang="ru-RU" sz="18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</a:rPr>
                        <a:t>актуализировать у обучающихся знания об ориентировании на местности, связи природы с жизнью человека, уважительном отношении к природе, а также правилах безопасного поведения в лесу.</a:t>
                      </a:r>
                      <a:endParaRPr lang="ru-RU" sz="160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92104297"/>
                  </a:ext>
                </a:extLst>
              </a:tr>
              <a:tr h="569261">
                <a:tc>
                  <a:txBody>
                    <a:bodyPr/>
                    <a:lstStyle/>
                    <a:p>
                      <a:pPr indent="205740"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</a:rPr>
                        <a:t>Развивающая:</a:t>
                      </a:r>
                      <a:endParaRPr lang="ru-RU" sz="18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</a:rPr>
                        <a:t>развивать связной речи; пополнение активного словарного запаса; навыков самоконтроля; причинно-следственных связей; внимательности.</a:t>
                      </a:r>
                      <a:endParaRPr lang="ru-RU" sz="160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74506081"/>
                  </a:ext>
                </a:extLst>
              </a:tr>
              <a:tr h="853891">
                <a:tc>
                  <a:txBody>
                    <a:bodyPr/>
                    <a:lstStyle/>
                    <a:p>
                      <a:pPr indent="205740"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accent2">
                              <a:lumMod val="50000"/>
                            </a:schemeClr>
                          </a:solidFill>
                          <a:effectLst/>
                        </a:rPr>
                        <a:t>Воспитательная:</a:t>
                      </a:r>
                      <a:endParaRPr lang="ru-RU" sz="1800" dirty="0">
                        <a:solidFill>
                          <a:schemeClr val="accent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accent4">
                              <a:lumMod val="50000"/>
                            </a:schemeClr>
                          </a:solidFill>
                          <a:effectLst/>
                        </a:rPr>
                        <a:t>воспитывать чувство сопричастности и гордости за свою Родину и ее природные богатства, за достижения в науке и технике; любовь и бережное отношение к окружающему миру; интерес к науке и технике; чувство </a:t>
                      </a:r>
                      <a:endParaRPr lang="ru-RU" sz="1600" dirty="0">
                        <a:solidFill>
                          <a:schemeClr val="accent4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85409652"/>
                  </a:ext>
                </a:extLst>
              </a:tr>
            </a:tbl>
          </a:graphicData>
        </a:graphic>
      </p:graphicFrame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2732069"/>
              </p:ext>
            </p:extLst>
          </p:nvPr>
        </p:nvGraphicFramePr>
        <p:xfrm>
          <a:off x="174169" y="159657"/>
          <a:ext cx="11887200" cy="217061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14267">
                  <a:extLst>
                    <a:ext uri="{9D8B030D-6E8A-4147-A177-3AD203B41FA5}">
                      <a16:colId xmlns:a16="http://schemas.microsoft.com/office/drawing/2014/main" val="744574258"/>
                    </a:ext>
                  </a:extLst>
                </a:gridCol>
                <a:gridCol w="9772933">
                  <a:extLst>
                    <a:ext uri="{9D8B030D-6E8A-4147-A177-3AD203B41FA5}">
                      <a16:colId xmlns:a16="http://schemas.microsoft.com/office/drawing/2014/main" val="2129406096"/>
                    </a:ext>
                  </a:extLst>
                </a:gridCol>
              </a:tblGrid>
              <a:tr h="217061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Направление воспитательной </a:t>
                      </a: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работы: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модуль «Классное руководство» – работа с классным коллективом:</a:t>
                      </a:r>
                    </a:p>
                    <a:p>
                      <a:pPr marL="342900" lvl="0" indent="-342900" algn="just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проведение классных часов как часов плодотворного и доверительного общения педагогического работника и обучающихся, основанных на принципах уважительного отношения к личности обучающихся, поддержки активной позиции каждого обучающегося в беседе, предоставления обучающимся возможности обсуждения и принятия решений по обсуждаемой проблеме, создания благоприятной среды для общения.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26507264"/>
                  </a:ext>
                </a:extLst>
              </a:tr>
            </a:tbl>
          </a:graphicData>
        </a:graphic>
      </p:graphicFrame>
      <p:sp>
        <p:nvSpPr>
          <p:cNvPr id="12" name="Rectangle 4"/>
          <p:cNvSpPr>
            <a:spLocks noChangeArrowheads="1"/>
          </p:cNvSpPr>
          <p:nvPr/>
        </p:nvSpPr>
        <p:spPr bwMode="auto">
          <a:xfrm flipV="1">
            <a:off x="3988317" y="2161906"/>
            <a:ext cx="1219307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5770401"/>
              </p:ext>
            </p:extLst>
          </p:nvPr>
        </p:nvGraphicFramePr>
        <p:xfrm>
          <a:off x="174169" y="2371481"/>
          <a:ext cx="11887200" cy="226483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887200">
                  <a:extLst>
                    <a:ext uri="{9D8B030D-6E8A-4147-A177-3AD203B41FA5}">
                      <a16:colId xmlns:a16="http://schemas.microsoft.com/office/drawing/2014/main" val="3739928610"/>
                    </a:ext>
                  </a:extLst>
                </a:gridCol>
              </a:tblGrid>
              <a:tr h="21320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Ценностные ориентиры и установки по ООП:</a:t>
                      </a:r>
                      <a:endParaRPr lang="ru-RU" sz="1200" dirty="0">
                        <a:solidFill>
                          <a:srgbClr val="7030A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74164349"/>
                  </a:ext>
                </a:extLst>
              </a:tr>
              <a:tr h="21320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1) Формирование основ гражданской идентичности личности на основе:</a:t>
                      </a:r>
                      <a:endParaRPr lang="ru-RU" sz="1200">
                        <a:solidFill>
                          <a:srgbClr val="7030A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80852684"/>
                  </a:ext>
                </a:extLst>
              </a:tr>
              <a:tr h="225491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120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чувства сопричастности и гордости за свою Родину, народ и историю, осознание ответственности человека за благосостояние общества.</a:t>
                      </a:r>
                      <a:endParaRPr lang="ru-RU" sz="1200">
                        <a:solidFill>
                          <a:srgbClr val="7030A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33170137"/>
                  </a:ext>
                </a:extLst>
              </a:tr>
              <a:tr h="21320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2) Развитие умения учиться ка первого шага к самообразованию и самовоспитанию:</a:t>
                      </a:r>
                      <a:endParaRPr lang="ru-RU" sz="1200">
                        <a:solidFill>
                          <a:srgbClr val="7030A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18452929"/>
                  </a:ext>
                </a:extLst>
              </a:tr>
              <a:tr h="470674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1200" dirty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широких познавательных интересов, инициативы и любознательности, мотивов познания и творчества;</a:t>
                      </a: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1200" dirty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формирования умения учиться и способности к организации своей деятельности (планированию, контролю, оценке).</a:t>
                      </a:r>
                      <a:endParaRPr lang="ru-RU" sz="1200" dirty="0">
                        <a:solidFill>
                          <a:srgbClr val="7030A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89718180"/>
                  </a:ext>
                </a:extLst>
              </a:tr>
              <a:tr h="21320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3) Развитие самостоятельности, инициативы и ответственности личности как условие ее </a:t>
                      </a:r>
                      <a:r>
                        <a:rPr lang="ru-RU" sz="1200" dirty="0" err="1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самоактуализации</a:t>
                      </a:r>
                      <a:r>
                        <a:rPr lang="ru-RU" sz="1200" dirty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 </a:t>
                      </a:r>
                      <a:endParaRPr lang="ru-RU" sz="1200" dirty="0">
                        <a:solidFill>
                          <a:srgbClr val="7030A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31459570"/>
                  </a:ext>
                </a:extLst>
              </a:tr>
              <a:tr h="715857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1200" dirty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развитие готовности к самостоятельным поступкам и действиям, ответственности за их результат;</a:t>
                      </a:r>
                    </a:p>
                    <a:p>
                      <a:pPr marL="342900" lvl="0" indent="-342900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ru-RU" sz="1200" dirty="0">
                          <a:solidFill>
                            <a:srgbClr val="7030A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формирование умения противостоять действиям и влияниям, представляющим угрозу жизни, здоровью, безопасности личности и общества, в пределах своих возможностей.</a:t>
                      </a:r>
                      <a:endParaRPr lang="ru-RU" sz="1200" dirty="0">
                        <a:solidFill>
                          <a:srgbClr val="7030A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759752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91342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65124"/>
            <a:ext cx="4634345" cy="633587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7230" y="365125"/>
            <a:ext cx="5296570" cy="638593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1143000" y="6429829"/>
            <a:ext cx="17163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ЭКСКУРСИЯ</a:t>
            </a:r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01857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7530" y="176935"/>
            <a:ext cx="4821233" cy="636241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Объект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108" y="227234"/>
            <a:ext cx="7051964" cy="6332893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7" name="Объект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475343" y="5911334"/>
            <a:ext cx="17163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ЭКСКУРСИЯ</a:t>
            </a:r>
            <a:r>
              <a:rPr lang="ru-RU" dirty="0" smtClean="0">
                <a:solidFill>
                  <a:srgbClr val="7030A0"/>
                </a:solidFill>
              </a:rPr>
              <a:t> </a:t>
            </a:r>
            <a:endParaRPr lang="ru-RU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6851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817" y="185016"/>
            <a:ext cx="8490912" cy="636818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2069" y="185016"/>
            <a:ext cx="3028387" cy="438103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5391" y="4711158"/>
            <a:ext cx="3070646" cy="203661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9" name="TextBox 8"/>
          <p:cNvSpPr txBox="1"/>
          <p:nvPr/>
        </p:nvSpPr>
        <p:spPr>
          <a:xfrm>
            <a:off x="388257" y="5921829"/>
            <a:ext cx="17163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ЭКСКУРСИЯ</a:t>
            </a:r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24237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681"/>
          <a:stretch/>
        </p:blipFill>
        <p:spPr>
          <a:xfrm>
            <a:off x="6913418" y="78779"/>
            <a:ext cx="4862945" cy="650970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9" name="Объект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260" y="226076"/>
            <a:ext cx="6541702" cy="636241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Объект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21516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82888BC-B9AA-B54C-856F-178C607397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364343" y="5820229"/>
            <a:ext cx="35414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ИДЕМ В ПОХОД 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1661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CE281BB-D0D6-C740-892B-55D0B371A2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872343" y="6342743"/>
            <a:ext cx="132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Угадай -ка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9476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23864F8-12AA-0F49-9217-5ECE84E827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90286" y="3425371"/>
            <a:ext cx="33420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МОИ НАБЛЮДЕНИЯ </a:t>
            </a:r>
            <a:endParaRPr lang="ru-RU" sz="2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1202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57198D0-EB51-7742-80D8-4FA1826148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2450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DE69C8F-6DF6-FD4D-856D-F349F96FD7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3592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68550AC-A0A7-564D-8CF1-4E4F058175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808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30C48BE-D489-C342-B5A1-FDCB4E5964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061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66CB52B-6C24-6A48-93F8-5E4FE8C37E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109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2DA3FB3-D554-184D-9D3F-DA17FC0257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9845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A61A523-B2BA-D840-8CE3-C6385AAD9E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844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C8AC4D7-8ACD-3C43-82D5-2EDDB7C1D0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100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236" y="200890"/>
            <a:ext cx="9935284" cy="6582737"/>
          </a:xfrm>
        </p:spPr>
      </p:pic>
    </p:spTree>
    <p:extLst>
      <p:ext uri="{BB962C8B-B14F-4D97-AF65-F5344CB8AC3E}">
        <p14:creationId xmlns:p14="http://schemas.microsoft.com/office/powerpoint/2010/main" val="3256357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1600" y="325582"/>
            <a:ext cx="6794136" cy="6397378"/>
          </a:xfrm>
        </p:spPr>
      </p:pic>
      <p:pic>
        <p:nvPicPr>
          <p:cNvPr id="2050" name="Picture 2" descr="https://s3-eu-west-1.amazonaws.com/ourboox-media-prod/wp-content/uploads/2016/12/2-2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509" y="566319"/>
            <a:ext cx="4585855" cy="2799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i.pinimg.com/736x/7d/47/48/7d474862cc58b90d58bccc2edd3fccff--friendship-gifts-penny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855" y="3524271"/>
            <a:ext cx="4045527" cy="3034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3245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17" y="218569"/>
            <a:ext cx="8465128" cy="6426767"/>
          </a:xfrm>
        </p:spPr>
      </p:pic>
      <p:pic>
        <p:nvPicPr>
          <p:cNvPr id="1028" name="Picture 4" descr="https://crosti.ru/patterns/00/1e/48/45264902fe/pictur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6608" y="651163"/>
            <a:ext cx="3005636" cy="1967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6" descr="https://raduga-shop.ru/wa-data/public/shop/products/71/23/22371/images/27769/27769.750x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4" name="Picture 10" descr="https://illustrators.ru/uploads/illustration/image/792734/main_792734_origina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6608" y="2967976"/>
            <a:ext cx="2891973" cy="3210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8939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263234" y="272247"/>
            <a:ext cx="11651673" cy="1579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Проектная деятельность является неотъемлемой частью учебного процесса.</a:t>
            </a:r>
            <a:endParaRPr kumimoji="0" lang="ru-RU" alt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kumimoji="0" lang="ru-RU" altLang="ru-RU" sz="1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процессе освоения основной образовательной программы начального общего образования должны использоваться разнообразные методы и формы, </a:t>
            </a:r>
            <a:br>
              <a:rPr kumimoji="0" lang="ru-RU" altLang="ru-RU" sz="1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ru-RU" altLang="ru-RU" sz="1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взаимно дополняющие друг друга (стандартизированные письменные и устные работы, проекты, практические работы, творческие работы, </a:t>
            </a:r>
            <a:br>
              <a:rPr kumimoji="0" lang="ru-RU" altLang="ru-RU" sz="1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ru-RU" altLang="ru-RU" sz="1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самоанализ и самооценка, наблюдения и др.)</a:t>
            </a:r>
            <a:endParaRPr kumimoji="0" lang="ru-RU" alt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(ФГОС НОО, п. 19.9)</a:t>
            </a:r>
            <a:endParaRPr kumimoji="0" lang="ru-RU" alt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1100" dirty="0" smtClean="0"/>
              <a:t/>
            </a:r>
            <a:br>
              <a:rPr lang="ru-RU" sz="1100" dirty="0" smtClean="0"/>
            </a:br>
            <a:r>
              <a:rPr kumimoji="0" lang="ru-RU" altLang="ru-RU" sz="12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Тема: «Лесная прогулка»</a:t>
            </a:r>
            <a:endParaRPr kumimoji="0" lang="ru-RU" altLang="ru-RU" sz="11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12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Супер-задания </a:t>
            </a:r>
            <a:endParaRPr kumimoji="0" lang="ru-RU" altLang="ru-RU" sz="18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10495908"/>
              </p:ext>
            </p:extLst>
          </p:nvPr>
        </p:nvGraphicFramePr>
        <p:xfrm>
          <a:off x="142876" y="1981198"/>
          <a:ext cx="11915774" cy="461962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326266">
                  <a:extLst>
                    <a:ext uri="{9D8B030D-6E8A-4147-A177-3AD203B41FA5}">
                      <a16:colId xmlns:a16="http://schemas.microsoft.com/office/drawing/2014/main" val="3845847382"/>
                    </a:ext>
                  </a:extLst>
                </a:gridCol>
                <a:gridCol w="3794754">
                  <a:extLst>
                    <a:ext uri="{9D8B030D-6E8A-4147-A177-3AD203B41FA5}">
                      <a16:colId xmlns:a16="http://schemas.microsoft.com/office/drawing/2014/main" val="817981644"/>
                    </a:ext>
                  </a:extLst>
                </a:gridCol>
                <a:gridCol w="3794754">
                  <a:extLst>
                    <a:ext uri="{9D8B030D-6E8A-4147-A177-3AD203B41FA5}">
                      <a16:colId xmlns:a16="http://schemas.microsoft.com/office/drawing/2014/main" val="3811764333"/>
                    </a:ext>
                  </a:extLst>
                </a:gridCol>
              </a:tblGrid>
              <a:tr h="1296737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ru-RU" sz="1000">
                          <a:effectLst/>
                        </a:rPr>
                        <a:t>Посмотри мультфильм </a:t>
                      </a:r>
                      <a:endParaRPr lang="ru-RU" sz="900">
                        <a:effectLst/>
                      </a:endParaRPr>
                    </a:p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ru-RU" sz="1000">
                          <a:effectLst/>
                        </a:rPr>
                        <a:t>«Чудесный лес» (1986 г.)</a:t>
                      </a:r>
                      <a:endParaRPr lang="ru-RU" sz="900">
                        <a:effectLst/>
                      </a:endParaRPr>
                    </a:p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ru-RU" sz="1000">
                          <a:effectLst/>
                        </a:rPr>
                        <a:t>и нарисуй рисунок к нему.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577" marR="5557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ru-RU" sz="1000">
                          <a:effectLst/>
                        </a:rPr>
                        <a:t>Принеси в следующий раз три разных листика, </a:t>
                      </a:r>
                      <a:br>
                        <a:rPr lang="ru-RU" sz="1000">
                          <a:effectLst/>
                        </a:rPr>
                      </a:br>
                      <a:r>
                        <a:rPr lang="ru-RU" sz="1000">
                          <a:effectLst/>
                        </a:rPr>
                        <a:t>засушенных и наклеенных на бумагу. Не забудь подписать названия растения или дерева, которому они </a:t>
                      </a:r>
                      <a:br>
                        <a:rPr lang="ru-RU" sz="1000">
                          <a:effectLst/>
                        </a:rPr>
                      </a:br>
                      <a:r>
                        <a:rPr lang="ru-RU" sz="1000">
                          <a:effectLst/>
                        </a:rPr>
                        <a:t>принадлежат.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577" marR="5557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ru-RU" sz="1000">
                          <a:effectLst/>
                        </a:rPr>
                        <a:t>Прочитай один из рассказов Ларисы Барабановой </a:t>
                      </a:r>
                      <a:endParaRPr lang="ru-RU" sz="900">
                        <a:effectLst/>
                      </a:endParaRPr>
                    </a:p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ru-RU" sz="1000">
                          <a:effectLst/>
                        </a:rPr>
                        <a:t>«Сказки Доброго леса» и нарисуй рисунок к нему.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577" marR="55577" marT="0" marB="0" anchor="ctr"/>
                </a:tc>
                <a:extLst>
                  <a:ext uri="{0D108BD9-81ED-4DB2-BD59-A6C34878D82A}">
                    <a16:rowId xmlns:a16="http://schemas.microsoft.com/office/drawing/2014/main" val="3768428390"/>
                  </a:ext>
                </a:extLst>
              </a:tr>
              <a:tr h="486276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ru-RU" sz="1000">
                          <a:effectLst/>
                        </a:rPr>
                        <a:t>Сочини маленький рассказ про лес или лесную прогулку.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577" marR="5557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ru-RU" sz="1000">
                          <a:effectLst/>
                        </a:rPr>
                        <a:t>Принеси фотографию, где изображен ты, гуляющий по лесу.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577" marR="5557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ru-RU" sz="1000">
                          <a:effectLst/>
                        </a:rPr>
                        <a:t>Принеси фотографию </a:t>
                      </a:r>
                      <a:br>
                        <a:rPr lang="ru-RU" sz="1000">
                          <a:effectLst/>
                        </a:rPr>
                      </a:br>
                      <a:r>
                        <a:rPr lang="ru-RU" sz="1000">
                          <a:effectLst/>
                        </a:rPr>
                        <a:t>листопада.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577" marR="55577" marT="0" marB="0" anchor="ctr"/>
                </a:tc>
                <a:extLst>
                  <a:ext uri="{0D108BD9-81ED-4DB2-BD59-A6C34878D82A}">
                    <a16:rowId xmlns:a16="http://schemas.microsoft.com/office/drawing/2014/main" val="4051233810"/>
                  </a:ext>
                </a:extLst>
              </a:tr>
              <a:tr h="810461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ru-RU" sz="1000">
                          <a:effectLst/>
                        </a:rPr>
                        <a:t>Найти 5 скороговорок </a:t>
                      </a:r>
                      <a:br>
                        <a:rPr lang="ru-RU" sz="1000">
                          <a:effectLst/>
                        </a:rPr>
                      </a:br>
                      <a:r>
                        <a:rPr lang="ru-RU" sz="1000">
                          <a:effectLst/>
                        </a:rPr>
                        <a:t>о лесе.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577" marR="5557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ru-RU" sz="1000">
                          <a:effectLst/>
                        </a:rPr>
                        <a:t>Напиши 3 вопроса, которые ты задашь своему другу на тему: «Лесная прогулка». О чем ты его спросишь?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577" marR="5557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ru-RU" sz="1000">
                          <a:effectLst/>
                        </a:rPr>
                        <a:t>Нарисуй дерево, растущее под твоим окном. Обрати внимание на цвет листьев и густоту ее кроны.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577" marR="55577" marT="0" marB="0" anchor="ctr"/>
                </a:tc>
                <a:extLst>
                  <a:ext uri="{0D108BD9-81ED-4DB2-BD59-A6C34878D82A}">
                    <a16:rowId xmlns:a16="http://schemas.microsoft.com/office/drawing/2014/main" val="503053642"/>
                  </a:ext>
                </a:extLst>
              </a:tr>
              <a:tr h="1215691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ru-RU" sz="1000">
                          <a:effectLst/>
                        </a:rPr>
                        <a:t>Сделай поделку из листьев и веток. Принеси поделку в класс. Объясни, что она изображает, из листьев и веток каких деревьев она сделана.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577" marR="5557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ru-RU" sz="1000" dirty="0">
                          <a:effectLst/>
                        </a:rPr>
                        <a:t>Придумай и нарисуй ребус к слову </a:t>
                      </a:r>
                      <a:endParaRPr lang="ru-RU" sz="900" dirty="0">
                        <a:effectLst/>
                      </a:endParaRPr>
                    </a:p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ru-RU" sz="1000" dirty="0">
                          <a:effectLst/>
                        </a:rPr>
                        <a:t>«ПРИРОДА». </a:t>
                      </a:r>
                      <a:endParaRPr lang="ru-RU" sz="900" dirty="0">
                        <a:effectLst/>
                      </a:endParaRPr>
                    </a:p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ru-RU" sz="1000" dirty="0">
                          <a:effectLst/>
                        </a:rPr>
                        <a:t>Предложи разгадать ребус ребятам </a:t>
                      </a:r>
                      <a:endParaRPr lang="ru-RU" sz="900" dirty="0">
                        <a:effectLst/>
                      </a:endParaRPr>
                    </a:p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ru-RU" sz="1000" dirty="0">
                          <a:effectLst/>
                        </a:rPr>
                        <a:t>(не говори ответ </a:t>
                      </a:r>
                      <a:r>
                        <a:rPr lang="ru-RU" sz="1000" dirty="0">
                          <a:effectLst/>
                          <a:sym typeface="Wingdings" panose="05000000000000000000" pitchFamily="2" charset="2"/>
                        </a:rPr>
                        <a:t></a:t>
                      </a:r>
                      <a:r>
                        <a:rPr lang="ru-RU" sz="1000" dirty="0">
                          <a:effectLst/>
                        </a:rPr>
                        <a:t>)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577" marR="5557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ru-RU" sz="1000" dirty="0">
                          <a:effectLst/>
                        </a:rPr>
                        <a:t>Найди стихотворение на тему «Лес».</a:t>
                      </a:r>
                      <a:endParaRPr lang="ru-RU" sz="900" dirty="0">
                        <a:effectLst/>
                      </a:endParaRPr>
                    </a:p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ru-RU" sz="1000" dirty="0">
                          <a:effectLst/>
                        </a:rPr>
                        <a:t> Выучи или прочти с выражением </a:t>
                      </a:r>
                      <a:br>
                        <a:rPr lang="ru-RU" sz="1000" dirty="0">
                          <a:effectLst/>
                        </a:rPr>
                      </a:br>
                      <a:r>
                        <a:rPr lang="ru-RU" sz="1000" dirty="0">
                          <a:effectLst/>
                        </a:rPr>
                        <a:t>перед ребятами.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577" marR="55577" marT="0" marB="0" anchor="ctr"/>
                </a:tc>
                <a:extLst>
                  <a:ext uri="{0D108BD9-81ED-4DB2-BD59-A6C34878D82A}">
                    <a16:rowId xmlns:a16="http://schemas.microsoft.com/office/drawing/2014/main" val="3315948969"/>
                  </a:ext>
                </a:extLst>
              </a:tr>
              <a:tr h="810461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ru-RU" sz="1000" dirty="0">
                          <a:effectLst/>
                        </a:rPr>
                        <a:t>Придумай математическую задачу на тему «Лесная прогулка». </a:t>
                      </a:r>
                      <a:br>
                        <a:rPr lang="ru-RU" sz="1000" dirty="0">
                          <a:effectLst/>
                        </a:rPr>
                      </a:br>
                      <a:r>
                        <a:rPr lang="ru-RU" sz="1000" dirty="0">
                          <a:effectLst/>
                        </a:rPr>
                        <a:t>Предложи ее решить ребятам.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577" marR="5557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ru-RU" sz="1000">
                          <a:effectLst/>
                        </a:rPr>
                        <a:t>Сделай поделку из еловых шишек или желудей.</a:t>
                      </a:r>
                      <a:endParaRPr lang="ru-RU" sz="9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577" marR="5557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ru-RU" sz="1000" dirty="0">
                          <a:effectLst/>
                        </a:rPr>
                        <a:t>Нарисуй рисунок на тему «Это нельзя делать в лесу!»</a:t>
                      </a:r>
                      <a:endParaRPr lang="ru-RU" sz="9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5577" marR="55577" marT="0" marB="0" anchor="ctr"/>
                </a:tc>
                <a:extLst>
                  <a:ext uri="{0D108BD9-81ED-4DB2-BD59-A6C34878D82A}">
                    <a16:rowId xmlns:a16="http://schemas.microsoft.com/office/drawing/2014/main" val="1847814898"/>
                  </a:ext>
                </a:extLst>
              </a:tr>
            </a:tbl>
          </a:graphicData>
        </a:graphic>
      </p:graphicFrame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-4682939" y="1640319"/>
            <a:ext cx="2863614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Rectangle 4">
            <a:hlinkClick r:id="rId2"/>
          </p:cNvPr>
          <p:cNvSpPr>
            <a:spLocks noChangeArrowheads="1"/>
          </p:cNvSpPr>
          <p:nvPr/>
        </p:nvSpPr>
        <p:spPr bwMode="auto">
          <a:xfrm>
            <a:off x="-4682939" y="2286650"/>
            <a:ext cx="28636142" cy="432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6577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00675217"/>
              </p:ext>
            </p:extLst>
          </p:nvPr>
        </p:nvGraphicFramePr>
        <p:xfrm>
          <a:off x="235528" y="152400"/>
          <a:ext cx="11708823" cy="651986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251129">
                  <a:extLst>
                    <a:ext uri="{9D8B030D-6E8A-4147-A177-3AD203B41FA5}">
                      <a16:colId xmlns:a16="http://schemas.microsoft.com/office/drawing/2014/main" val="1955546957"/>
                    </a:ext>
                  </a:extLst>
                </a:gridCol>
                <a:gridCol w="3728847">
                  <a:extLst>
                    <a:ext uri="{9D8B030D-6E8A-4147-A177-3AD203B41FA5}">
                      <a16:colId xmlns:a16="http://schemas.microsoft.com/office/drawing/2014/main" val="3261946446"/>
                    </a:ext>
                  </a:extLst>
                </a:gridCol>
                <a:gridCol w="3728847">
                  <a:extLst>
                    <a:ext uri="{9D8B030D-6E8A-4147-A177-3AD203B41FA5}">
                      <a16:colId xmlns:a16="http://schemas.microsoft.com/office/drawing/2014/main" val="735148996"/>
                    </a:ext>
                  </a:extLst>
                </a:gridCol>
              </a:tblGrid>
              <a:tr h="1157205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ru-RU" sz="1200">
                          <a:effectLst/>
                        </a:rPr>
                        <a:t>Найди три загадки про лес. Загадай их своим друзьям.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ru-RU" sz="1200">
                          <a:effectLst/>
                        </a:rPr>
                        <a:t>Сделай фотографию лесных птиц. Определи их название и сообщи об этом ребятам.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ru-RU" sz="1200">
                          <a:effectLst/>
                        </a:rPr>
                        <a:t>Сделай рисунок одной буквы русского алфавита, чтобы она стала похожа на лесного жителя. </a:t>
                      </a:r>
                      <a:endParaRPr lang="ru-RU" sz="1100">
                        <a:effectLst/>
                      </a:endParaRPr>
                    </a:p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ru-RU" sz="1200">
                          <a:effectLst/>
                        </a:rPr>
                        <a:t>Пофантазируй.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738259595"/>
                  </a:ext>
                </a:extLst>
              </a:tr>
              <a:tr h="1354776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ru-RU" sz="1200">
                          <a:effectLst/>
                        </a:rPr>
                        <a:t>Сделай кроссворд на тему «Лесная прогулка». </a:t>
                      </a:r>
                      <a:br>
                        <a:rPr lang="ru-RU" sz="1200">
                          <a:effectLst/>
                        </a:rPr>
                      </a:br>
                      <a:r>
                        <a:rPr lang="ru-RU" sz="1200">
                          <a:effectLst/>
                        </a:rPr>
                        <a:t>Предложи его решить </a:t>
                      </a:r>
                      <a:br>
                        <a:rPr lang="ru-RU" sz="1200">
                          <a:effectLst/>
                        </a:rPr>
                      </a:br>
                      <a:r>
                        <a:rPr lang="ru-RU" sz="1200">
                          <a:effectLst/>
                        </a:rPr>
                        <a:t>ребятам. 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ru-RU" sz="1200">
                          <a:effectLst/>
                        </a:rPr>
                        <a:t>Запиши на диктофон </a:t>
                      </a:r>
                      <a:br>
                        <a:rPr lang="ru-RU" sz="1200">
                          <a:effectLst/>
                        </a:rPr>
                      </a:br>
                      <a:r>
                        <a:rPr lang="ru-RU" sz="1200">
                          <a:effectLst/>
                        </a:rPr>
                        <a:t>(телефон) звуки леса (например, пение птиц, звук ветра, дождя, звук реки). Послушайте эти звуки с ребятами.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ru-RU" sz="1200">
                          <a:effectLst/>
                        </a:rPr>
                        <a:t>Сделай фотографию </a:t>
                      </a:r>
                      <a:br>
                        <a:rPr lang="ru-RU" sz="1200">
                          <a:effectLst/>
                        </a:rPr>
                      </a:br>
                      <a:r>
                        <a:rPr lang="ru-RU" sz="1200">
                          <a:effectLst/>
                        </a:rPr>
                        <a:t>грибов или ягод, </a:t>
                      </a:r>
                      <a:br>
                        <a:rPr lang="ru-RU" sz="1200">
                          <a:effectLst/>
                        </a:rPr>
                      </a:br>
                      <a:r>
                        <a:rPr lang="ru-RU" sz="1200">
                          <a:effectLst/>
                        </a:rPr>
                        <a:t>собранных тобой в лесу.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620044473"/>
                  </a:ext>
                </a:extLst>
              </a:tr>
              <a:tr h="231441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ru-RU" sz="1200">
                          <a:effectLst/>
                        </a:rPr>
                        <a:t>Найди рецепт чая из трав леса. Оформи рецепт на </a:t>
                      </a:r>
                      <a:br>
                        <a:rPr lang="ru-RU" sz="1200">
                          <a:effectLst/>
                        </a:rPr>
                      </a:br>
                      <a:r>
                        <a:rPr lang="ru-RU" sz="1200">
                          <a:effectLst/>
                        </a:rPr>
                        <a:t>бумаге с рисунком. Попробуй сделать такой чай дома и предложи ребятам.</a:t>
                      </a:r>
                      <a:endParaRPr lang="ru-RU" sz="1100">
                        <a:effectLst/>
                      </a:endParaRPr>
                    </a:p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ru-RU" sz="1200">
                          <a:effectLst/>
                        </a:rPr>
                        <a:t>! Внимание! Готовим на кухне только со взрослым!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ru-RU" sz="1200">
                          <a:effectLst/>
                        </a:rPr>
                        <a:t>Сделай коллаж из фотографий четырех лекарственных растений. Подпиши их названия, какую пользу они принесут здоровью человека.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ru-RU" sz="1200">
                          <a:effectLst/>
                        </a:rPr>
                        <a:t>Найди и выучи наизусть стихотворение Самуила Маршака </a:t>
                      </a:r>
                      <a:endParaRPr lang="ru-RU" sz="1100">
                        <a:effectLst/>
                      </a:endParaRPr>
                    </a:p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ru-RU" sz="1200">
                          <a:effectLst/>
                        </a:rPr>
                        <a:t>«Будущий лес». </a:t>
                      </a:r>
                      <a:endParaRPr lang="ru-RU" sz="1100">
                        <a:effectLst/>
                      </a:endParaRPr>
                    </a:p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ru-RU" sz="1200">
                          <a:effectLst/>
                        </a:rPr>
                        <a:t>Запиши видео, как ты рассказываешь стихотворение с выражением и чувством. Отправь видео своему педагогу на проверку.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515151137"/>
                  </a:ext>
                </a:extLst>
              </a:tr>
              <a:tr h="1016083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ru-RU" sz="1200">
                          <a:effectLst/>
                        </a:rPr>
                        <a:t>посмотри мультфильм «Лесные путешественники» (1951)</a:t>
                      </a:r>
                      <a:endParaRPr lang="ru-RU" sz="1100">
                        <a:effectLst/>
                      </a:endParaRPr>
                    </a:p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ru-RU" sz="1200">
                          <a:effectLst/>
                        </a:rPr>
                        <a:t>Нарисуй рисунок к нему.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ru-RU" sz="1200">
                          <a:effectLst/>
                        </a:rPr>
                        <a:t>Найди две скороговорки про птиц. </a:t>
                      </a:r>
                      <a:br>
                        <a:rPr lang="ru-RU" sz="1200">
                          <a:effectLst/>
                        </a:rPr>
                      </a:br>
                      <a:r>
                        <a:rPr lang="ru-RU" sz="1200">
                          <a:effectLst/>
                        </a:rPr>
                        <a:t>Прочитай их ребятам. Предложи им быстро повторить эти скороговорки. 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ru-RU" sz="1200">
                          <a:effectLst/>
                        </a:rPr>
                        <a:t>Сочини рассказ о животном, попавшем в фантастический лес. </a:t>
                      </a:r>
                      <a:br>
                        <a:rPr lang="ru-RU" sz="1200">
                          <a:effectLst/>
                        </a:rPr>
                      </a:br>
                      <a:r>
                        <a:rPr lang="ru-RU" sz="1200">
                          <a:effectLst/>
                        </a:rPr>
                        <a:t>Прочти его ребятам.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740786516"/>
                  </a:ext>
                </a:extLst>
              </a:tr>
              <a:tr h="677389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ru-RU" sz="1200">
                          <a:effectLst/>
                        </a:rPr>
                        <a:t>Нарисуй рисунок, где изображен дождь в лесу.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ru-RU" sz="1200">
                          <a:effectLst/>
                        </a:rPr>
                        <a:t>Найди три загадки о грибах. Загадай их ребятам.</a:t>
                      </a:r>
                      <a:endParaRPr lang="ru-RU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ru-RU" sz="1200" dirty="0">
                          <a:effectLst/>
                        </a:rPr>
                        <a:t>Сделай фотографию мха или лишайника на дереве. Покажи ее ребятам.</a:t>
                      </a:r>
                      <a:endParaRPr lang="ru-RU" sz="1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06132064"/>
                  </a:ext>
                </a:extLst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-2578795" y="-170765"/>
            <a:ext cx="2332047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1208470" y="152400"/>
            <a:ext cx="7694543" cy="9525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prstDash val="solid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" name="Rectangle 3">
            <a:hlinkClick r:id="rId2"/>
          </p:cNvPr>
          <p:cNvSpPr>
            <a:spLocks noChangeArrowheads="1"/>
          </p:cNvSpPr>
          <p:nvPr/>
        </p:nvSpPr>
        <p:spPr bwMode="auto">
          <a:xfrm>
            <a:off x="-2578795" y="161925"/>
            <a:ext cx="2332047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3756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246744"/>
            <a:ext cx="9875520" cy="638627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7030A0"/>
                </a:solidFill>
              </a:rPr>
              <a:t>Наши результаты</a:t>
            </a: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900" y="1006103"/>
            <a:ext cx="4052044" cy="5402724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30807" t="36261" r="42998" b="29017"/>
          <a:stretch/>
        </p:blipFill>
        <p:spPr>
          <a:xfrm>
            <a:off x="4704923" y="1006103"/>
            <a:ext cx="7212412" cy="5375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8891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3A7A706-49E5-B84C-8605-B2CB3FDBBF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8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Базис">
  <a:themeElements>
    <a:clrScheme name="Базис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Базис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Базис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TM03457444[[fn=Базис]]</Template>
  <TotalTime>177</TotalTime>
  <Words>699</Words>
  <Application>Microsoft Office PowerPoint</Application>
  <PresentationFormat>Широкоэкранный</PresentationFormat>
  <Paragraphs>78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1" baseType="lpstr">
      <vt:lpstr>Arial</vt:lpstr>
      <vt:lpstr>Calibri</vt:lpstr>
      <vt:lpstr>Corbel</vt:lpstr>
      <vt:lpstr>Symbol</vt:lpstr>
      <vt:lpstr>Times New Roman</vt:lpstr>
      <vt:lpstr>Wingdings</vt:lpstr>
      <vt:lpstr>Базис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Проектная деятельность является неотъемлемой частью учебного процесса. «В процессе освоения основной образовательной программы начального общего образования должны использоваться разнообразные методы и формы,  взаимно дополняющие друг друга (стандартизированные письменные и устные работы, проекты, практические работы, творческие работы,  самоанализ и самооценка, наблюдения и др.) (ФГОС НОО, п. 19.9)  Тема: «Лесная прогулка» Супер-задания </vt:lpstr>
      <vt:lpstr>Презентация PowerPoint</vt:lpstr>
      <vt:lpstr>Наши результаты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Юлия Долженко</dc:creator>
  <cp:lastModifiedBy>home</cp:lastModifiedBy>
  <cp:revision>23</cp:revision>
  <cp:lastPrinted>2021-10-01T13:50:47Z</cp:lastPrinted>
  <dcterms:created xsi:type="dcterms:W3CDTF">2021-09-23T07:44:52Z</dcterms:created>
  <dcterms:modified xsi:type="dcterms:W3CDTF">2021-10-19T16:55:28Z</dcterms:modified>
</cp:coreProperties>
</file>