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4" r:id="rId10"/>
    <p:sldId id="265" r:id="rId11"/>
    <p:sldId id="266" r:id="rId12"/>
    <p:sldId id="295" r:id="rId13"/>
    <p:sldId id="267" r:id="rId14"/>
    <p:sldId id="268" r:id="rId15"/>
    <p:sldId id="296" r:id="rId16"/>
    <p:sldId id="271" r:id="rId17"/>
    <p:sldId id="269" r:id="rId18"/>
    <p:sldId id="270" r:id="rId19"/>
    <p:sldId id="273" r:id="rId20"/>
    <p:sldId id="272" r:id="rId21"/>
    <p:sldId id="275" r:id="rId22"/>
    <p:sldId id="274" r:id="rId23"/>
    <p:sldId id="277" r:id="rId24"/>
    <p:sldId id="276" r:id="rId25"/>
    <p:sldId id="280" r:id="rId26"/>
    <p:sldId id="279" r:id="rId27"/>
    <p:sldId id="278" r:id="rId28"/>
    <p:sldId id="282" r:id="rId29"/>
    <p:sldId id="281" r:id="rId30"/>
    <p:sldId id="284" r:id="rId31"/>
    <p:sldId id="283" r:id="rId32"/>
    <p:sldId id="286" r:id="rId33"/>
    <p:sldId id="285" r:id="rId34"/>
    <p:sldId id="288" r:id="rId35"/>
    <p:sldId id="287" r:id="rId36"/>
    <p:sldId id="290" r:id="rId37"/>
    <p:sldId id="289" r:id="rId38"/>
    <p:sldId id="292" r:id="rId39"/>
    <p:sldId id="291" r:id="rId40"/>
    <p:sldId id="293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76" autoAdjust="0"/>
    <p:restoredTop sz="94660"/>
  </p:normalViewPr>
  <p:slideViewPr>
    <p:cSldViewPr snapToGrid="0">
      <p:cViewPr>
        <p:scale>
          <a:sx n="40" d="100"/>
          <a:sy n="40" d="100"/>
        </p:scale>
        <p:origin x="-78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48391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64743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8180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2744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03872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24756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32559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812847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74026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3956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40019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06971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22769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05266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78634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53088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75194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509A250-FF31-4206-8172-F9D3106AACB1}" type="datetimeFigureOut">
              <a:rPr lang="en-US" smtClean="0"/>
              <a:pPr/>
              <a:t>11/24/2025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9971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4" y="1447800"/>
            <a:ext cx="9805319" cy="3329581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Правовая викторина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 в моей жизни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543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724" y="928707"/>
            <a:ext cx="9404723" cy="1188192"/>
          </a:xfrm>
        </p:spPr>
        <p:txBody>
          <a:bodyPr/>
          <a:lstStyle/>
          <a:p>
            <a:pPr indent="180340" algn="ctr">
              <a:spcAft>
                <a:spcPts val="0"/>
              </a:spcAft>
            </a:pP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Незаконное потребление наркотиков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452" y="2732116"/>
            <a:ext cx="9031266" cy="35701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705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Какое наказание предусмотрено за незаконное приобретение или хранение наркотических средств в небольшом размере без цели сбыта (статья 228 УК РФ)?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590805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а) Административный штраф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Уголовная ответственность (штраф, обязательные работы, исправительные работы, ограничение свободы, лишение свободы)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Общественное порицание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Никакого</a:t>
            </a:r>
          </a:p>
        </p:txBody>
      </p:sp>
    </p:spTree>
    <p:extLst>
      <p:ext uri="{BB962C8B-B14F-4D97-AF65-F5344CB8AC3E}">
        <p14:creationId xmlns="" xmlns:p14="http://schemas.microsoft.com/office/powerpoint/2010/main" val="30990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Какое наказание предусмотрено за незаконное приобретение или хранение наркотических средств в небольшом размере без цели сбыта (статья 228 УК РФ)?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Уголовная ответственность (штраф, обязательные работы, исправительные работы, ограничение свободы, лишение свободы)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Приобретение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и хранение наркотиков, даже в небольших количествах, без цели сбыта является уголовным преступлением в соответствии со статьей 228 УК РФ. Наказание может варьироваться в зависимости от конкретных обстоятельств дела.</a:t>
            </a:r>
          </a:p>
        </p:txBody>
      </p:sp>
      <p:pic>
        <p:nvPicPr>
          <p:cNvPr id="1026" name="Picture 2" descr="C:\Users\USER\Downloads\1181_2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6674" y="4302518"/>
            <a:ext cx="4315326" cy="25554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194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	Какое наказание предусмотрено за склонение к употреблению наркотических средств?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590805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а) Административный штраф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Уголовная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ответственность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Общественные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работы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Предупреждение</a:t>
            </a:r>
          </a:p>
        </p:txBody>
      </p:sp>
    </p:spTree>
    <p:extLst>
      <p:ext uri="{BB962C8B-B14F-4D97-AF65-F5344CB8AC3E}">
        <p14:creationId xmlns="" xmlns:p14="http://schemas.microsoft.com/office/powerpoint/2010/main" val="262838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	Какое наказание предусмотрено за склонение к употреблению наркотических средств?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Уголовная ответственность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клонение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к употреблению наркотических средств является уголовным преступлением, предусмотренным ст. 230 УК РФ.</a:t>
            </a:r>
          </a:p>
        </p:txBody>
      </p:sp>
      <p:pic>
        <p:nvPicPr>
          <p:cNvPr id="33794" name="Picture 2" descr="Папка с надписью &quot;Дело №&quot;, лупа и нарисованные весы. Стоковое фото № 28162217, фотограф ViktoriiaMur / Фотобанк Ло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40442"/>
            <a:ext cx="2816352" cy="21175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27229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Какие последствия влечет употребление наркотиков, помимо уголовной ответственности?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590805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а) Ухудшение физического и психического здоровья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Разрушение социальных связей (семья, друзья)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Финансовые проблемы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</a:p>
        </p:txBody>
      </p:sp>
    </p:spTree>
    <p:extLst>
      <p:ext uri="{BB962C8B-B14F-4D97-AF65-F5344CB8AC3E}">
        <p14:creationId xmlns="" xmlns:p14="http://schemas.microsoft.com/office/powerpoint/2010/main" val="1891363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Какие последствия влечет употребление наркотиков, помимо уголовной ответственности?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Употребление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наркотиков негативно влияет на все сферы жизни человека, включая здоровье, отношения с близкими и финансовое благополучие.</a:t>
            </a:r>
          </a:p>
        </p:txBody>
      </p:sp>
    </p:spTree>
    <p:extLst>
      <p:ext uri="{BB962C8B-B14F-4D97-AF65-F5344CB8AC3E}">
        <p14:creationId xmlns="" xmlns:p14="http://schemas.microsoft.com/office/powerpoint/2010/main" val="1971873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Какие последствия влечет употребление наркотиков, помимо уголовной ответственности?</a:t>
            </a:r>
          </a:p>
        </p:txBody>
      </p:sp>
      <p:pic>
        <p:nvPicPr>
          <p:cNvPr id="57346" name="Picture 2" descr="C:\Users\USER\Downloads\52a7ce76-c5e1-5443-a495-200242bab1cc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088604"/>
            <a:ext cx="8157412" cy="5769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7187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	Что необходимо предпринять, если вы стали свидетелем совершения преступления, связанного с наркотиками?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1183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а) Не вмешиваться, чтобы не навлечь на себя беду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Позвонить в полицию и сообщить о происшествии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Попытаться самостоятельно задержать преступника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Рассказать об этом друзьям</a:t>
            </a:r>
          </a:p>
        </p:txBody>
      </p:sp>
    </p:spTree>
    <p:extLst>
      <p:ext uri="{BB962C8B-B14F-4D97-AF65-F5344CB8AC3E}">
        <p14:creationId xmlns="" xmlns:p14="http://schemas.microsoft.com/office/powerpoint/2010/main" val="203164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	Что необходимо предпринять, если вы стали свидетелем совершения преступления, связанного с наркотиками?</a:t>
            </a:r>
            <a:endParaRPr lang="ru-RU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Позвонить в полицию и сообщить о происшествии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Сообщение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о преступлении в правоохранительные органы – гражданский долг каждого. Не следует пытаться самостоятельно задерживать преступников – это может быть опасно.</a:t>
            </a:r>
          </a:p>
        </p:txBody>
      </p:sp>
    </p:spTree>
    <p:extLst>
      <p:ext uri="{BB962C8B-B14F-4D97-AF65-F5344CB8AC3E}">
        <p14:creationId xmlns="" xmlns:p14="http://schemas.microsoft.com/office/powerpoint/2010/main" val="757917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	Что необходимо предпринять, если вы стали свидетелем совершения преступления, связанного с наркотиками?</a:t>
            </a:r>
            <a:endParaRPr lang="ru-RU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2069433"/>
            <a:ext cx="8805797" cy="287834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Сообщения принимают в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МВД по Республике Крым по телефонам: 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дежурная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часть – (3652) 556-044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,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«телефон доверия» - (3652) 556-554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«102». 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Звонки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принимаются в круглосуточном режиме.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7917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	К чему может привести употребление наркотиков?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1183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а) К улучшению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здоровья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б) К социальной адаптации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К полной деградации личности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г) К повышению умственных способностей</a:t>
            </a: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	К чему может привести употребление наркотиков?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в) К полной деградации личности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Употребление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наркотиков приводит к тяжелым последствиям для здоровья, психики и социальной жизни человека, включая полную деградацию личности.</a:t>
            </a:r>
          </a:p>
        </p:txBody>
      </p:sp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	К чему может привести употребление наркотиков?</a:t>
            </a:r>
          </a:p>
        </p:txBody>
      </p:sp>
      <p:pic>
        <p:nvPicPr>
          <p:cNvPr id="58370" name="Picture 2" descr="До и после: фотоистории людей, бросивших наркоти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0038" y="1479049"/>
            <a:ext cx="5378951" cy="53789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724" y="928707"/>
            <a:ext cx="9404723" cy="1188192"/>
          </a:xfrm>
        </p:spPr>
        <p:txBody>
          <a:bodyPr/>
          <a:lstStyle/>
          <a:p>
            <a:pPr indent="180340" algn="ctr">
              <a:spcAft>
                <a:spcPts val="0"/>
              </a:spcAft>
            </a:pPr>
            <a:r>
              <a:rPr lang="ru-RU" sz="4400" b="1" dirty="0" smtClean="0">
                <a:solidFill>
                  <a:srgbClr val="FF0000"/>
                </a:solidFill>
              </a:rPr>
              <a:t>Употребление алкоголя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55925" y="2331254"/>
            <a:ext cx="5788025" cy="38314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67055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</a:pPr>
            <a:r>
              <a:rPr lang="ru-RU" b="1" dirty="0" smtClean="0"/>
              <a:t>6. С какого возраста в России разрешена продажа алкогольной продукции (за исключением пива и пивных напитков)?</a:t>
            </a:r>
            <a:endParaRPr lang="ru-RU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1183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С 16 лет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С 18 лет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С 21 года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Нет ограничений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 smtClean="0"/>
              <a:t>6. С какого возраста в России разрешена продажа алкогольной </a:t>
            </a:r>
            <a:r>
              <a:rPr lang="ru-RU" b="1" dirty="0" smtClean="0"/>
              <a:t>продукции?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С 18 лет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Продажа алкогольной продукции лицам, не достигшим 18 лет, запрещена законом.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4579" name="Picture 3" descr="C:\Users\USER\Downloads\8ef1b78ef551488a260b0753c523292c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99734" y="4543926"/>
            <a:ext cx="1905000" cy="190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7. Что из перечисленного является признаком алкогольной зависимости?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1183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Употребление алкоголя только по праздникам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Потеря контроля над количеством выпитого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Умеренное употребление алкоголя в компании друзей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Отсутствие желания употреблять алкоголь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977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7. Что из перечисленного является признаком алкогольной зависимости?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Потеря контроля над количеством выпитого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Потеря контроля над количеством выпитого, а также другие симптомы, такие как абстинентный синдром и сильное желание употребить алкоголь, являются признаками алкогольной зависимости.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2529" name="Picture 1" descr="C:\Users\USER\Downloads\man-having-hangover-drinking-strong-600nw-20724970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6260" y="3585411"/>
            <a:ext cx="4572940" cy="365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8. Какие последствия могут наступить за появление в общественном месте в состоянии алкогольного опьянения, оскорбляющем человеческое достоинство и общественную нравственность?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Устное предупреждение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Административный штраф или административный арест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Уголовная ответственность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Ничего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8. Какие последствия могут наступить за появление в общественном месте в состоянии алкогольного опьянения, оскорбляющем человеческое достоинство и общественную нравственность?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Административный штраф или административный арест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Появление в общественных местах в состоянии опьянения, оскорбляющем человеческое достоинство и общественную нравственность, является административным правонарушением (статья 20.21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КоАП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РФ).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481" name="Picture 1" descr="C:\Users\USER\Downloads\scale_1200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1684" y="3232442"/>
            <a:ext cx="6445437" cy="36255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9. Кто несет ответственность за распитие алкогольных напитков несовершеннолетними?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Только сам несовершеннолетний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Только родители или законные представители несовершеннолетнего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И несовершеннолетний, и его родители или законные представители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Никто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9. Кто несет ответственность за распитие алкогольных напитков несовершеннолетними?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И несовершеннолетний, и его родители или законные представители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Несовершеннолетний несет ответственность за совершение административного правонарушения. Родители или законные представители могут быть привлечены к ответственности за неисполнение обязанностей по воспитанию несовершеннолетнего.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8435" name="Picture 3" descr="C:\Users\USER\Downloads\trendy-family-conflict-vector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70421"/>
            <a:ext cx="3176336" cy="3176337"/>
          </a:xfrm>
          <a:prstGeom prst="rect">
            <a:avLst/>
          </a:prstGeom>
          <a:noFill/>
        </p:spPr>
      </p:pic>
      <p:pic>
        <p:nvPicPr>
          <p:cNvPr id="18436" name="Picture 4" descr="C:\Users\USER\Downloads\i-no-bg-preview (carve.photos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19281" y="4005597"/>
            <a:ext cx="2419266" cy="24192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724" y="928707"/>
            <a:ext cx="9404723" cy="1188192"/>
          </a:xfrm>
        </p:spPr>
        <p:txBody>
          <a:bodyPr/>
          <a:lstStyle/>
          <a:p>
            <a:pPr indent="180340" algn="ctr">
              <a:spcAft>
                <a:spcPts val="0"/>
              </a:spcAft>
            </a:pPr>
            <a:r>
              <a:rPr lang="ru-RU" sz="4400" b="1" dirty="0" smtClean="0">
                <a:solidFill>
                  <a:srgbClr val="FF0000"/>
                </a:solidFill>
              </a:rPr>
              <a:t>Противодействие экстремизму и терроризму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4820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6297"/>
            <a:ext cx="6098321" cy="4311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670555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10. Что такое экстремизм?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Умеренное выражение своих взглядов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Приверженность крайним взглядам и мерам, включая насильственные, для достижения своих целей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Соблюдение традиций и обычаев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Уважение к другим культурам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10. Что такое экстремизм?</a:t>
            </a: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Приверженность крайним взглядам и мерам, включая насильственные, для достижения своих целей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Экстремизм – это идеология и практика, направленные на насильственное изменение основ конституционного строя и нарушение целостности Российской Федерации.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361" name="Picture 1" descr="C:\Users\USER\Downloads\xSkrlVipYhk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4910" y="4627508"/>
            <a:ext cx="3358332" cy="2230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11. Что следует сделать, если вы обнаружили подозрительный предмет, похожий на взрывное устройство?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 Попытаться самостоятельно обезвредить его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Сообщить о находке в правоохранительные органы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Переместить предмет в безопасное место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Показать находку друзьям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11. Что следует сделать, если вы обнаружили подозрительный предмет, похожий на взрывное устройство?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Сообщить о находке в правоохранительные органы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При обнаружении подозрительного предмета ни в коем случае нельзя трогать его. Необходимо немедленно сообщить о находке в полицию или другие службы экстренной помощи.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313" name="Picture 1" descr="C:\Users\USER\Downloads\i (1)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012" y="3693277"/>
            <a:ext cx="5139801" cy="35978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12. Что из перечисленного является признаком вовлечения в экстремистскую организацию?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 Участие в научных конференциях по политическим вопросам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Активное участие в политических дебатах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Распространение экстремистских материалов в социальных сетях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Посещение религиозных служб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12. Что из перечисленного является признаком вовлечения в экстремистскую организацию?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Распространение экстремистских материалов в социальных сетях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Распространение экстремистских материалов является одним из признаков вовлечения в экстремистскую деятельность.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265" name="Picture 1" descr="C:\Users\USER\Downloads\foto_radikaln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5595" y="4543508"/>
            <a:ext cx="4116405" cy="2314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13. Какое наказание предусмотрено за заведомо ложное сообщение об акте терроризма?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 Административный штраф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Уголовная ответственность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Общественные работы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г) Предупреждение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13. Какое наказание предусмотрено за заведомо ложное сообщение об акте терроризма?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Уголовная ответственность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Заведомо ложное сообщение об акте терроризма является уголовным преступлением, предусмотренным ст. 207 УК РФ.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219" name="Picture 3" descr="C:\Users\USER\Downloads\x5RU8lvUXX-uhl1h_eNk48FNt_PFahvkQEzWZo7uM0YcMa7fL8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1053"/>
            <a:ext cx="2646948" cy="26469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14. Какие действия могут быть квалифицированы как экстремистские?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Разжигание расовой, национальной или религиозной розни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Публичное оправдание терроризма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Организация и осуществление массовых беспорядков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14. Какие действия могут быть квалифицированы как экстремистские?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Перечень экстремистских действий установлен Федеральным законом "О противодействии экстремистской деятельности".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69" name="Picture 1" descr="C:\Users\USER\Downloads\scale_1200 (1)-no-bg-preview (carve.photos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01789" y="4092708"/>
            <a:ext cx="3890211" cy="27652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15.Что необходимо делать, если вы обнаружили подозрительный предмет (сумку, коробку, пакет) в общественном месте?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Попытаться самостоятельно его открыть и посмотреть, что внутри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Отойти на безопасное расстояние и сообщить о находке в правоохранительные органы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Забрать его себе, если он покажется ценным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Игнорировать находку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15.Что необходимо делать, если вы обнаружили подозрительный предмет (сумку, коробку, пакет) в общественном месте?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Отойти на безопасное расстояние и сообщить о находке в правоохранительные органы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Обнаружение подозрительного предмета может свидетельствовать о подготовке террористического акта. Самостоятельные действия могут быть опасными. Необходимо немедленно сообщить о находке специалистам.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57400" y="206678"/>
            <a:ext cx="8026052" cy="1107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16. Куда следует обращаться в случае совершения в отношении вас или ваших знакомых противоправных действий?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17315" y="166898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а) К друзьям и родственникам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2812094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б) В полицию или другие правоохранительные органы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7315" y="3983277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в) К юристу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315" y="5154460"/>
            <a:ext cx="7440460" cy="81419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3141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04580" y="206678"/>
            <a:ext cx="7878872" cy="1183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/>
              <a:t>16. Куда следует обращаться в случае совершения в отношении вас или ваших знакомых противоправных действий?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7315" y="1622121"/>
            <a:ext cx="7440460" cy="814192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г) Все вышеперечисленное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3435" y="3137769"/>
            <a:ext cx="8805797" cy="181001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 зависимости от ситуации, может потребоваться помощь как близких людей, так и специалистов. Важно помнить, что в случае совершения преступления необходимо сообщить об этом в полицию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37749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овет директоров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709</TotalTime>
  <Words>1297</Words>
  <Application>Microsoft Office PowerPoint</Application>
  <PresentationFormat>Произвольный</PresentationFormat>
  <Paragraphs>140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Совет директоров</vt:lpstr>
      <vt:lpstr>Правовая викторина  «Закон в моей жизни»</vt:lpstr>
      <vt:lpstr>Незаконное потребление наркотиков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Употребление алкоголя 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Противодействие экстремизму и терроризму 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Правовая викторина  «Закон в моей жизни»</dc:title>
  <dc:creator>User</dc:creator>
  <cp:lastModifiedBy>USER</cp:lastModifiedBy>
  <cp:revision>59</cp:revision>
  <dcterms:created xsi:type="dcterms:W3CDTF">2025-11-13T09:32:21Z</dcterms:created>
  <dcterms:modified xsi:type="dcterms:W3CDTF">2025-11-24T12:11:15Z</dcterms:modified>
</cp:coreProperties>
</file>