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64" r:id="rId6"/>
    <p:sldId id="265" r:id="rId7"/>
    <p:sldId id="259" r:id="rId8"/>
    <p:sldId id="260" r:id="rId9"/>
    <p:sldId id="261" r:id="rId10"/>
    <p:sldId id="262" r:id="rId11"/>
    <p:sldId id="267" r:id="rId12"/>
    <p:sldId id="268" r:id="rId13"/>
    <p:sldId id="266" r:id="rId14"/>
    <p:sldId id="26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32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55576" y="476672"/>
            <a:ext cx="7772400" cy="1224135"/>
          </a:xfrm>
        </p:spPr>
        <p:txBody>
          <a:bodyPr>
            <a:normAutofit fontScale="90000"/>
          </a:bodyPr>
          <a:lstStyle/>
          <a:p>
            <a:r>
              <a:rPr lang="ru-RU" sz="13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М</a:t>
            </a:r>
            <a:r>
              <a:rPr lang="ru-RU" sz="1300" b="1" cap="all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униципальное  </a:t>
            </a:r>
            <a:r>
              <a:rPr lang="ru-RU" sz="1300" b="1" cap="all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бюджетное образовательное учреждение дополнительного образования  «Центр дополнительного образования и   психолого-педагогического сопровождения «Перспектива»</a:t>
            </a:r>
            <a: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6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899592" y="1988840"/>
            <a:ext cx="7848872" cy="3649960"/>
          </a:xfrm>
        </p:spPr>
        <p:txBody>
          <a:bodyPr>
            <a:normAutofit fontScale="92500" lnSpcReduction="20000"/>
          </a:bodyPr>
          <a:lstStyle/>
          <a:p>
            <a:r>
              <a:rPr lang="ru-RU" altLang="ru-RU" sz="4400" b="1" kern="0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+mj-ea"/>
                <a:cs typeface="+mj-cs"/>
              </a:rPr>
              <a:t>ПРОФЕССИОНАЛЬНОЕ </a:t>
            </a:r>
            <a:r>
              <a:rPr lang="ru-RU" altLang="ru-RU" sz="4400" b="1" kern="0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ea typeface="+mj-ea"/>
                <a:cs typeface="+mj-cs"/>
              </a:rPr>
              <a:t>ВЫГОРАНИЕ</a:t>
            </a:r>
          </a:p>
          <a:p>
            <a:r>
              <a:rPr lang="ru-RU" altLang="ru-RU" sz="21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Занятие для педагогов, направленное на профилактику профессионального (эмоционального) выгорания </a:t>
            </a:r>
            <a:endParaRPr lang="ru-RU" altLang="ru-RU" sz="21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ru-RU" sz="4400" b="1" kern="0" dirty="0">
              <a:solidFill>
                <a:srgbClr val="66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/>
              <a:ea typeface="+mj-ea"/>
              <a:cs typeface="+mj-cs"/>
            </a:endParaRPr>
          </a:p>
          <a:p>
            <a:pPr algn="r"/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Педагог-психолог</a:t>
            </a:r>
          </a:p>
          <a:p>
            <a:pPr algn="r"/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Васильченко Анна Евгеньевна</a:t>
            </a:r>
          </a:p>
          <a:p>
            <a:pPr algn="r"/>
            <a:endParaRPr lang="ru-RU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Бердск 2025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458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ЦЕЛИ И ЗАДАЧИ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 smtClean="0"/>
              <a:t>   Цель</a:t>
            </a:r>
            <a:r>
              <a:rPr lang="ru-RU" sz="2400" b="1" dirty="0"/>
              <a:t>:</a:t>
            </a:r>
            <a:r>
              <a:rPr lang="ru-RU" sz="2400" dirty="0"/>
              <a:t> профилактика синдрома </a:t>
            </a:r>
            <a:r>
              <a:rPr lang="ru-RU" sz="2400" dirty="0" smtClean="0"/>
              <a:t>эмоционального </a:t>
            </a:r>
            <a:r>
              <a:rPr lang="ru-RU" sz="2400" dirty="0"/>
              <a:t>выгорания </a:t>
            </a:r>
            <a:r>
              <a:rPr lang="ru-RU" sz="2400" dirty="0" smtClean="0"/>
              <a:t>педагогов</a:t>
            </a:r>
          </a:p>
          <a:p>
            <a:pPr marL="0" indent="0">
              <a:buNone/>
            </a:pPr>
            <a:r>
              <a:rPr lang="ru-RU" sz="2400" b="1" dirty="0" smtClean="0"/>
              <a:t>   Задачи</a:t>
            </a:r>
            <a:r>
              <a:rPr lang="ru-RU" sz="2400" b="1" dirty="0"/>
              <a:t>:</a:t>
            </a:r>
            <a:endParaRPr lang="ru-RU" sz="2400" dirty="0"/>
          </a:p>
          <a:p>
            <a:pPr marL="0" indent="0" algn="just">
              <a:buNone/>
            </a:pPr>
            <a:r>
              <a:rPr lang="ru-RU" sz="2400" dirty="0" smtClean="0"/>
              <a:t>* Самодиагностика </a:t>
            </a:r>
            <a:r>
              <a:rPr lang="ru-RU" sz="2400" dirty="0"/>
              <a:t>степени подверженности эмоциональному выгоранию.</a:t>
            </a:r>
          </a:p>
          <a:p>
            <a:pPr marL="0" indent="0" algn="just">
              <a:buNone/>
            </a:pPr>
            <a:r>
              <a:rPr lang="ru-RU" sz="2400" dirty="0" smtClean="0"/>
              <a:t>* Снижение </a:t>
            </a:r>
            <a:r>
              <a:rPr lang="ru-RU" sz="2400" dirty="0"/>
              <a:t>эмоционального напряжения педагогов,  обучение техникам и приемам </a:t>
            </a:r>
            <a:r>
              <a:rPr lang="ru-RU" sz="2400" dirty="0" err="1"/>
              <a:t>саморегуляции</a:t>
            </a:r>
            <a:r>
              <a:rPr lang="ru-RU" sz="2400" dirty="0"/>
              <a:t>.</a:t>
            </a:r>
          </a:p>
          <a:p>
            <a:pPr marL="0" indent="0" algn="just">
              <a:buNone/>
            </a:pPr>
            <a:r>
              <a:rPr lang="ru-RU" sz="2400" dirty="0" smtClean="0"/>
              <a:t>* Формирование </a:t>
            </a:r>
            <a:r>
              <a:rPr lang="ru-RU" sz="2400" dirty="0"/>
              <a:t>мотивации у педагогов к сохранению психологического здоровья.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5452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3200" dirty="0" smtClean="0"/>
              <a:t> </a:t>
            </a:r>
            <a:r>
              <a:rPr lang="ru-RU" sz="3200" b="1" dirty="0" smtClean="0"/>
              <a:t>ПРОФЕССИОНАЛЬНОЕ ВЫГОРАНИЕ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   </a:t>
            </a:r>
            <a:r>
              <a:rPr lang="ru-RU" b="1" dirty="0" smtClean="0"/>
              <a:t>Профессиональное </a:t>
            </a:r>
            <a:r>
              <a:rPr lang="ru-RU" b="1" dirty="0"/>
              <a:t>выгорание </a:t>
            </a:r>
            <a:r>
              <a:rPr lang="ru-RU" dirty="0"/>
              <a:t>— это синдром, развивающийся на фоне хронического стресса и ведущий к истощению эмоционально-энергетических и личностных ресурсов работающего человека.</a:t>
            </a:r>
          </a:p>
          <a:p>
            <a:pPr marL="0" indent="0" algn="just">
              <a:buNone/>
            </a:pPr>
            <a:r>
              <a:rPr lang="ru-RU" b="1" dirty="0" smtClean="0"/>
              <a:t>   Синдром </a:t>
            </a:r>
            <a:r>
              <a:rPr lang="ru-RU" b="1" dirty="0"/>
              <a:t>профессионального выгорания </a:t>
            </a:r>
            <a:r>
              <a:rPr lang="ru-RU" dirty="0"/>
              <a:t>— самая опасная профессиональная болезнь тех, кто работает с людьми: учителей, социальных работников, психологов, менеджеров, врачей, журналистов, бизнесменов и политиков, — всех, чья деятельность </a:t>
            </a:r>
            <a:r>
              <a:rPr lang="ru-RU" dirty="0" smtClean="0"/>
              <a:t>не возможна </a:t>
            </a:r>
            <a:r>
              <a:rPr lang="ru-RU" dirty="0"/>
              <a:t>без общения.</a:t>
            </a:r>
          </a:p>
        </p:txBody>
      </p:sp>
    </p:spTree>
    <p:extLst>
      <p:ext uri="{BB962C8B-B14F-4D97-AF65-F5344CB8AC3E}">
        <p14:creationId xmlns:p14="http://schemas.microsoft.com/office/powerpoint/2010/main" val="321502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sz="2800" b="1" dirty="0">
                <a:latin typeface="+mn-lt"/>
                <a:ea typeface="+mn-ea"/>
                <a:cs typeface="+mn-cs"/>
              </a:rPr>
              <a:t>СТАДИИ ПРОФЕССИОНАЛЬНОГО ВЫГОРАНИЯ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sz="4000" dirty="0"/>
              <a:t> </a:t>
            </a:r>
            <a:r>
              <a:rPr lang="ru-RU" sz="4500" b="1" dirty="0" smtClean="0"/>
              <a:t>ПЕРВАЯ </a:t>
            </a:r>
            <a:r>
              <a:rPr lang="ru-RU" sz="4500" b="1" dirty="0"/>
              <a:t>СТАДИЯ</a:t>
            </a:r>
            <a:r>
              <a:rPr lang="ru-RU" sz="4500" b="1" dirty="0" smtClean="0"/>
              <a:t>:</a:t>
            </a:r>
            <a:endParaRPr lang="ru-RU" sz="4500" b="1" dirty="0"/>
          </a:p>
          <a:p>
            <a:pPr marL="0" indent="0" algn="just">
              <a:buNone/>
            </a:pPr>
            <a:r>
              <a:rPr lang="ru-RU" sz="4500" dirty="0" smtClean="0"/>
              <a:t>•Начинается приглушением </a:t>
            </a:r>
            <a:r>
              <a:rPr lang="ru-RU" sz="4500" dirty="0"/>
              <a:t>эмоций, сглаживанием остроты чувств и свежести </a:t>
            </a:r>
            <a:r>
              <a:rPr lang="ru-RU" sz="4500" dirty="0" smtClean="0"/>
              <a:t>переживаний. Вроде бы </a:t>
            </a:r>
            <a:r>
              <a:rPr lang="ru-RU" sz="4500" dirty="0"/>
              <a:t>все пока нормально, но... скучно и пусто на душе;</a:t>
            </a:r>
          </a:p>
          <a:p>
            <a:pPr marL="0" indent="0" algn="just">
              <a:buNone/>
            </a:pPr>
            <a:r>
              <a:rPr lang="ru-RU" sz="4500" dirty="0"/>
              <a:t>• исчезают положительные эмоции, появляется некоторая отстраненность в отношениях с членами </a:t>
            </a:r>
            <a:r>
              <a:rPr lang="ru-RU" sz="4500" dirty="0" smtClean="0"/>
              <a:t>семьи</a:t>
            </a:r>
            <a:r>
              <a:rPr lang="ru-RU" sz="4500" dirty="0"/>
              <a:t>.</a:t>
            </a:r>
            <a:r>
              <a:rPr lang="ru-RU" sz="4500" dirty="0" smtClean="0"/>
              <a:t> Возникает состояние тревожности.</a:t>
            </a:r>
            <a:endParaRPr lang="ru-RU" sz="4500" dirty="0"/>
          </a:p>
          <a:p>
            <a:pPr marL="0" indent="0" algn="just">
              <a:buNone/>
            </a:pPr>
            <a:endParaRPr lang="ru-RU" sz="4500" b="1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32" y="2204864"/>
            <a:ext cx="3509419" cy="2844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385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sz="4000" dirty="0">
                <a:solidFill>
                  <a:prstClr val="black"/>
                </a:solidFill>
              </a:rPr>
              <a:t> </a:t>
            </a:r>
            <a:r>
              <a:rPr lang="ru-RU" sz="2200" b="1" dirty="0">
                <a:solidFill>
                  <a:prstClr val="black"/>
                </a:solidFill>
              </a:rPr>
              <a:t>СТАДИИ ПРОФЕССИОНАЛЬНОГО ВЫГОРАНИЯ: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5194920" cy="5184576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ru-RU" sz="3100" b="1" dirty="0">
                <a:solidFill>
                  <a:prstClr val="black"/>
                </a:solidFill>
              </a:rPr>
              <a:t>ВТОРАЯ СТАДИЯ:</a:t>
            </a:r>
          </a:p>
          <a:p>
            <a:pPr marL="0" lvl="0" indent="0" algn="just">
              <a:buNone/>
            </a:pPr>
            <a:r>
              <a:rPr lang="ru-RU" sz="2900" dirty="0">
                <a:solidFill>
                  <a:prstClr val="black"/>
                </a:solidFill>
              </a:rPr>
              <a:t>• возникают недоразумения с клиентами (учениками, родителями), профессионал в кругу своих коллег начинает с пренебрежением говорить о некоторых из них;</a:t>
            </a:r>
          </a:p>
          <a:p>
            <a:pPr marL="0" lvl="0" indent="0" algn="just">
              <a:buNone/>
            </a:pPr>
            <a:r>
              <a:rPr lang="ru-RU" sz="2900" dirty="0">
                <a:solidFill>
                  <a:prstClr val="black"/>
                </a:solidFill>
              </a:rPr>
              <a:t>• неприязнь начинает постепенно проявляться в присутствии клиентов — вначале это с трудом сдерживаемая антипатия, а затем и вспышки раздражения. Подобное поведение профессионала — это неосознаваемое им самим проявление чувства самосохранения при общении, превышающем безопасный для организма уровень</a:t>
            </a:r>
            <a:r>
              <a:rPr lang="ru-RU" sz="2900" dirty="0" smtClean="0">
                <a:solidFill>
                  <a:prstClr val="black"/>
                </a:solidFill>
              </a:rPr>
              <a:t>.</a:t>
            </a:r>
          </a:p>
          <a:p>
            <a:pPr marL="0" lvl="0" indent="0" algn="just">
              <a:buNone/>
            </a:pPr>
            <a:endParaRPr lang="ru-RU" sz="18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32857"/>
            <a:ext cx="2537622" cy="251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6410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sz="2200" b="1" dirty="0">
                <a:solidFill>
                  <a:prstClr val="black"/>
                </a:solidFill>
              </a:rPr>
              <a:t>СТАДИИ ПРОФЕССИОНАЛЬНОГО ВЫГОРАНИЯ: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196752"/>
            <a:ext cx="4546848" cy="4929411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ru-RU" sz="2000" b="1" dirty="0">
                <a:solidFill>
                  <a:prstClr val="black"/>
                </a:solidFill>
              </a:rPr>
              <a:t>ТРЕТЬЯ СТАДИЯ:</a:t>
            </a:r>
          </a:p>
          <a:p>
            <a:pPr marL="0" lvl="0" indent="0" algn="just">
              <a:buNone/>
            </a:pPr>
            <a:r>
              <a:rPr lang="ru-RU" sz="2000" dirty="0">
                <a:solidFill>
                  <a:prstClr val="black"/>
                </a:solidFill>
              </a:rPr>
              <a:t>• </a:t>
            </a:r>
            <a:r>
              <a:rPr lang="ru-RU" sz="2000" dirty="0" smtClean="0">
                <a:solidFill>
                  <a:prstClr val="black"/>
                </a:solidFill>
              </a:rPr>
              <a:t>Притупляются представления </a:t>
            </a:r>
            <a:r>
              <a:rPr lang="ru-RU" sz="2000" dirty="0">
                <a:solidFill>
                  <a:prstClr val="black"/>
                </a:solidFill>
              </a:rPr>
              <a:t>о ценностях жизни, эмоциональное отношение к миру «уплощается», человек становится опасно равнодушным ко всему, даже к собственной жизни;</a:t>
            </a:r>
          </a:p>
          <a:p>
            <a:pPr marL="0" lvl="0" indent="0" algn="just">
              <a:buNone/>
            </a:pPr>
            <a:r>
              <a:rPr lang="ru-RU" sz="2000" dirty="0">
                <a:solidFill>
                  <a:prstClr val="black"/>
                </a:solidFill>
              </a:rPr>
              <a:t>• такой человек по привычке может еще сохранять внешнюю респектабельность и некоторый апломб, но его глаза теряют блеск интереса к чему бы, то ни было, и почти физически ощутимый холод безразличия поселяется в его душе.</a:t>
            </a:r>
          </a:p>
          <a:p>
            <a:pPr lvl="0"/>
            <a:endParaRPr lang="ru-RU" sz="20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5" name="Объект 4" descr="Crea tu carpeta en Drive Seño Car 😘 - YouTube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276872"/>
            <a:ext cx="3024336" cy="23371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513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СТРЕСС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544616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ru-RU" altLang="ru-RU" b="1" dirty="0" smtClean="0"/>
              <a:t>СТРЕСС</a:t>
            </a:r>
            <a:r>
              <a:rPr lang="ru-RU" altLang="ru-RU" dirty="0" smtClean="0"/>
              <a:t> - общее </a:t>
            </a:r>
            <a:r>
              <a:rPr lang="ru-RU" altLang="ru-RU" dirty="0"/>
              <a:t>напряжение организма, возникающее под воздействием чрезвычайного раздражителя (стрессора). </a:t>
            </a:r>
            <a:endParaRPr lang="ru-RU" altLang="ru-RU" dirty="0" smtClean="0"/>
          </a:p>
          <a:p>
            <a:pPr algn="just">
              <a:lnSpc>
                <a:spcPct val="90000"/>
              </a:lnSpc>
              <a:buFontTx/>
              <a:buNone/>
            </a:pPr>
            <a:r>
              <a:rPr lang="ru-RU" altLang="ru-RU" b="1" dirty="0" smtClean="0"/>
              <a:t>ПОСЛЕДСТВИЯ СТРЕССА:</a:t>
            </a:r>
            <a:endParaRPr lang="ru-RU" altLang="ru-RU" b="1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dirty="0"/>
              <a:t>   </a:t>
            </a:r>
            <a:r>
              <a:rPr lang="ru-RU" altLang="ru-RU" dirty="0" smtClean="0"/>
              <a:t>- Чувство </a:t>
            </a:r>
            <a:r>
              <a:rPr lang="ru-RU" altLang="ru-RU" dirty="0"/>
              <a:t>опустошенности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dirty="0" smtClean="0"/>
              <a:t>    - Депрессия</a:t>
            </a:r>
            <a:endParaRPr lang="ru-RU" altLang="ru-RU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dirty="0" smtClean="0"/>
              <a:t>    - Физические </a:t>
            </a:r>
            <a:r>
              <a:rPr lang="ru-RU" altLang="ru-RU" dirty="0"/>
              <a:t>боли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dirty="0" smtClean="0"/>
              <a:t>    - Неврозы</a:t>
            </a:r>
            <a:endParaRPr lang="ru-RU" altLang="ru-RU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dirty="0" smtClean="0"/>
              <a:t>    - Сексуальные расстройства</a:t>
            </a:r>
            <a:endParaRPr lang="ru-RU" altLang="ru-RU" dirty="0"/>
          </a:p>
          <a:p>
            <a:pPr>
              <a:lnSpc>
                <a:spcPct val="90000"/>
              </a:lnSpc>
              <a:buFontTx/>
              <a:buNone/>
            </a:pPr>
            <a:r>
              <a:rPr lang="ru-RU" altLang="ru-RU" dirty="0" smtClean="0"/>
              <a:t>    - Суицид</a:t>
            </a:r>
            <a:endParaRPr lang="ru-RU" altLang="ru-RU" dirty="0"/>
          </a:p>
          <a:p>
            <a:pPr>
              <a:lnSpc>
                <a:spcPct val="90000"/>
              </a:lnSpc>
              <a:buFontTx/>
              <a:buNone/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4265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Наиболее распространенные стрессовые </a:t>
            </a:r>
            <a:r>
              <a:rPr lang="ru-RU" sz="2800" b="1" dirty="0" smtClean="0"/>
              <a:t>ситуации</a:t>
            </a:r>
            <a:br>
              <a:rPr lang="ru-RU" sz="2800" b="1" dirty="0" smtClean="0"/>
            </a:br>
            <a:r>
              <a:rPr lang="ru-RU" sz="2800" b="1" dirty="0" smtClean="0"/>
              <a:t> </a:t>
            </a:r>
            <a:r>
              <a:rPr lang="ru-RU" sz="2800" b="1" dirty="0"/>
              <a:t>в любой работе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ru-RU" sz="3000" dirty="0"/>
              <a:t>Неорганизованность и как следствие неправильное распределение времени, нехватка его для выполнения </a:t>
            </a:r>
            <a:r>
              <a:rPr lang="ru-RU" sz="3000" dirty="0" smtClean="0"/>
              <a:t>каких-то </a:t>
            </a:r>
            <a:r>
              <a:rPr lang="ru-RU" sz="3000" dirty="0"/>
              <a:t>дел, спешка; </a:t>
            </a:r>
          </a:p>
          <a:p>
            <a:pPr algn="just"/>
            <a:r>
              <a:rPr lang="ru-RU" sz="3000" dirty="0" smtClean="0"/>
              <a:t>Конфликт </a:t>
            </a:r>
            <a:r>
              <a:rPr lang="ru-RU" sz="3000" dirty="0"/>
              <a:t>с начальником или </a:t>
            </a:r>
            <a:r>
              <a:rPr lang="ru-RU" sz="3000" dirty="0" smtClean="0"/>
              <a:t>коллегами;; </a:t>
            </a:r>
            <a:endParaRPr lang="ru-RU" sz="3000" dirty="0"/>
          </a:p>
          <a:p>
            <a:pPr algn="just"/>
            <a:r>
              <a:rPr lang="ru-RU" sz="3000" dirty="0" smtClean="0"/>
              <a:t>Недостаточная </a:t>
            </a:r>
            <a:r>
              <a:rPr lang="ru-RU" sz="3000" dirty="0"/>
              <a:t>квалификация; </a:t>
            </a:r>
          </a:p>
          <a:p>
            <a:pPr algn="just"/>
            <a:r>
              <a:rPr lang="ru-RU" sz="3000" dirty="0" smtClean="0"/>
              <a:t>Чувство </a:t>
            </a:r>
            <a:r>
              <a:rPr lang="ru-RU" sz="3000" dirty="0"/>
              <a:t>перегруженности работой, переутомление; </a:t>
            </a:r>
          </a:p>
          <a:p>
            <a:pPr algn="just"/>
            <a:r>
              <a:rPr lang="ru-RU" sz="3000" dirty="0" smtClean="0"/>
              <a:t>Слишком </a:t>
            </a:r>
            <a:r>
              <a:rPr lang="ru-RU" sz="3000" dirty="0"/>
              <a:t>высокая или слишком низкая ответственность;</a:t>
            </a:r>
          </a:p>
          <a:p>
            <a:pPr algn="just"/>
            <a:r>
              <a:rPr lang="ru-RU" sz="3000" dirty="0" smtClean="0"/>
              <a:t>Скука </a:t>
            </a:r>
            <a:r>
              <a:rPr lang="ru-RU" sz="3000" dirty="0"/>
              <a:t>и т.д. 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852936"/>
            <a:ext cx="170454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778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400" b="1" dirty="0"/>
              <a:t>СПОСОБЫ БОРЬБЫ </a:t>
            </a:r>
            <a:r>
              <a:rPr lang="ru-RU" sz="2400" b="1" dirty="0" smtClean="0"/>
              <a:t>СО </a:t>
            </a:r>
            <a:r>
              <a:rPr lang="ru-RU" sz="2400" b="1" dirty="0"/>
              <a:t>СТРЕССОМ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784976" cy="5832648"/>
          </a:xfrm>
        </p:spPr>
        <p:txBody>
          <a:bodyPr>
            <a:noAutofit/>
          </a:bodyPr>
          <a:lstStyle/>
          <a:p>
            <a:pPr algn="just"/>
            <a:r>
              <a:rPr lang="ru-RU" sz="2800" dirty="0"/>
              <a:t>Релаксация – расслабление </a:t>
            </a:r>
            <a:r>
              <a:rPr lang="ru-RU" sz="2800" dirty="0" smtClean="0"/>
              <a:t>организма. Снятие </a:t>
            </a:r>
            <a:r>
              <a:rPr lang="ru-RU" sz="2800" dirty="0"/>
              <a:t>мышечного напряжения, а затем и </a:t>
            </a:r>
            <a:r>
              <a:rPr lang="ru-RU" sz="2800" dirty="0" smtClean="0"/>
              <a:t>психологического.</a:t>
            </a:r>
          </a:p>
          <a:p>
            <a:pPr algn="just"/>
            <a:r>
              <a:rPr lang="ru-RU" sz="2800" dirty="0" smtClean="0"/>
              <a:t>Правильное </a:t>
            </a:r>
            <a:r>
              <a:rPr lang="ru-RU" sz="2800" dirty="0"/>
              <a:t>питание. </a:t>
            </a:r>
          </a:p>
          <a:p>
            <a:pPr algn="just"/>
            <a:r>
              <a:rPr lang="ru-RU" sz="2800" dirty="0"/>
              <a:t>Разрядка по восточным методикам (методика правильного дыхания, некоторые упражнения йоги, массаж и т.д.).</a:t>
            </a:r>
          </a:p>
          <a:p>
            <a:pPr algn="just"/>
            <a:r>
              <a:rPr lang="ru-RU" sz="2800" dirty="0"/>
              <a:t>Плеск воды и благоухание масел (ванны, бани, контрастный душ, закаливание, ароматерапия – травяные средства для ванн, использование эфирных масел и т.д.).</a:t>
            </a:r>
          </a:p>
          <a:p>
            <a:pPr algn="just"/>
            <a:r>
              <a:rPr lang="ru-RU" sz="2800" dirty="0"/>
              <a:t>Лекарственные настои.</a:t>
            </a:r>
          </a:p>
          <a:p>
            <a:pPr marL="0" indent="0" algn="just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7107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СПОСОБЫ БОРЬБЫ СО СТРЕССОМ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363272" cy="4929411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dirty="0"/>
              <a:t>Окружающая природа как источник положительной и отрицательной энергии (использование биоэнергетики окружающего мира – планет, растений, </a:t>
            </a:r>
            <a:r>
              <a:rPr lang="ru-RU" dirty="0" smtClean="0"/>
              <a:t>животных, камней и т.д.).</a:t>
            </a:r>
            <a:endParaRPr lang="ru-RU" dirty="0"/>
          </a:p>
          <a:p>
            <a:pPr algn="just"/>
            <a:r>
              <a:rPr lang="ru-RU" dirty="0" err="1"/>
              <a:t>Цветотерапия</a:t>
            </a:r>
            <a:r>
              <a:rPr lang="ru-RU" dirty="0"/>
              <a:t> (цветовая гамма интерьера может не гармонировать с нашим эмоционально – психическим состоянием).</a:t>
            </a:r>
          </a:p>
          <a:p>
            <a:pPr algn="just"/>
            <a:r>
              <a:rPr lang="ru-RU" dirty="0"/>
              <a:t>Переключение на другие виды деятельности (</a:t>
            </a:r>
            <a:r>
              <a:rPr lang="ru-RU" dirty="0" smtClean="0"/>
              <a:t>хобби, увлечения </a:t>
            </a:r>
            <a:r>
              <a:rPr lang="ru-RU" dirty="0"/>
              <a:t>и т.д</a:t>
            </a:r>
            <a:r>
              <a:rPr lang="ru-RU" dirty="0" smtClean="0"/>
              <a:t>.).</a:t>
            </a:r>
          </a:p>
          <a:p>
            <a:pPr algn="just"/>
            <a:r>
              <a:rPr lang="ru-RU" dirty="0" smtClean="0"/>
              <a:t>Музыка.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962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2700" b="1" dirty="0" smtClean="0"/>
              <a:t>Ресурсная </a:t>
            </a:r>
            <a:r>
              <a:rPr lang="ru-RU" sz="2700" b="1" dirty="0"/>
              <a:t>практика "Цветок жизни"</a:t>
            </a:r>
            <a:r>
              <a:rPr lang="ru-RU" sz="2700" dirty="0"/>
              <a:t> (</a:t>
            </a:r>
            <a:r>
              <a:rPr lang="ru-RU" sz="2700" dirty="0" err="1"/>
              <a:t>В.Унтерова</a:t>
            </a:r>
            <a:r>
              <a:rPr lang="ru-RU" sz="2700" dirty="0"/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760640"/>
          </a:xfrm>
        </p:spPr>
        <p:txBody>
          <a:bodyPr>
            <a:normAutofit fontScale="55000" lnSpcReduction="20000"/>
          </a:bodyPr>
          <a:lstStyle/>
          <a:p>
            <a:pPr marL="0" indent="354013">
              <a:buNone/>
            </a:pPr>
            <a:r>
              <a:rPr lang="ru-RU" dirty="0"/>
              <a:t>Упражнение позволяет проанализировать свои ресурсы и увидеть то, что наиболее значимо для вас в их </a:t>
            </a:r>
            <a:r>
              <a:rPr lang="ru-RU" dirty="0" smtClean="0"/>
              <a:t>сохранении. Для </a:t>
            </a:r>
            <a:r>
              <a:rPr lang="ru-RU" dirty="0"/>
              <a:t>ее выполнения вам понадобиться тетрадный лист или лист А4, цветные карандаши, простой карандаш или ручка.</a:t>
            </a:r>
          </a:p>
          <a:p>
            <a:pPr marL="0" indent="354013">
              <a:buNone/>
            </a:pPr>
            <a:r>
              <a:rPr lang="ru-RU" dirty="0" smtClean="0"/>
              <a:t>Порядок выполнения:</a:t>
            </a:r>
          </a:p>
          <a:p>
            <a:pPr marL="514350" indent="-514350">
              <a:buAutoNum type="arabicPeriod"/>
            </a:pPr>
            <a:r>
              <a:rPr lang="ru-RU" dirty="0" smtClean="0"/>
              <a:t>Нарисуйте </a:t>
            </a:r>
            <a:r>
              <a:rPr lang="ru-RU" dirty="0"/>
              <a:t>на листе бумаги цветок с шестью лепестками, который символизирует вашу </a:t>
            </a:r>
            <a:r>
              <a:rPr lang="ru-RU" dirty="0" smtClean="0"/>
              <a:t>жизнь.</a:t>
            </a:r>
          </a:p>
          <a:p>
            <a:pPr marL="0" indent="354013">
              <a:buAutoNum type="arabicPeriod"/>
            </a:pPr>
            <a:r>
              <a:rPr lang="ru-RU" dirty="0" smtClean="0"/>
              <a:t> </a:t>
            </a:r>
            <a:r>
              <a:rPr lang="ru-RU" dirty="0"/>
              <a:t>Закрасьте или обозначьте их такими цветами: синий, зеленый, желтый, оранжевый, красный, </a:t>
            </a:r>
            <a:r>
              <a:rPr lang="ru-RU" dirty="0" smtClean="0"/>
              <a:t>фиолетовый.</a:t>
            </a:r>
            <a:endParaRPr lang="ru-RU" dirty="0"/>
          </a:p>
          <a:p>
            <a:pPr marL="0" indent="354013">
              <a:buAutoNum type="arabicPeriod"/>
            </a:pPr>
            <a:r>
              <a:rPr lang="ru-RU" dirty="0" smtClean="0"/>
              <a:t>Серединку </a:t>
            </a:r>
            <a:r>
              <a:rPr lang="ru-RU" dirty="0"/>
              <a:t>раскрасьте в любой цвет по вашему желанию. Он может повторять один из названных или быть другим из </a:t>
            </a:r>
            <a:r>
              <a:rPr lang="ru-RU" dirty="0" smtClean="0"/>
              <a:t>палитры.</a:t>
            </a:r>
          </a:p>
          <a:p>
            <a:pPr marL="0" indent="354013">
              <a:buAutoNum type="arabicPeriod"/>
            </a:pPr>
            <a:r>
              <a:rPr lang="ru-RU" dirty="0" smtClean="0"/>
              <a:t> </a:t>
            </a:r>
            <a:r>
              <a:rPr lang="ru-RU" dirty="0"/>
              <a:t>Заполните лепестки ответами (или напишите рядом с каждым лепестком):</a:t>
            </a:r>
          </a:p>
          <a:p>
            <a:pPr marL="0" indent="354013">
              <a:buNone/>
            </a:pPr>
            <a:r>
              <a:rPr lang="ru-RU" b="1" dirty="0"/>
              <a:t>зеленый</a:t>
            </a:r>
            <a:r>
              <a:rPr lang="ru-RU" dirty="0"/>
              <a:t>: опишите свою жизнь 5 </a:t>
            </a:r>
            <a:r>
              <a:rPr lang="ru-RU" dirty="0" smtClean="0"/>
              <a:t>прилагательными</a:t>
            </a:r>
          </a:p>
          <a:p>
            <a:pPr marL="0" indent="354013">
              <a:buNone/>
            </a:pPr>
            <a:r>
              <a:rPr lang="ru-RU" b="1" dirty="0" smtClean="0"/>
              <a:t>синий</a:t>
            </a:r>
            <a:r>
              <a:rPr lang="ru-RU" dirty="0"/>
              <a:t>: что вы бы хотели улучшить в своей </a:t>
            </a:r>
            <a:r>
              <a:rPr lang="ru-RU" dirty="0" smtClean="0"/>
              <a:t>жизни?</a:t>
            </a:r>
          </a:p>
          <a:p>
            <a:pPr marL="0" indent="354013">
              <a:buNone/>
            </a:pPr>
            <a:r>
              <a:rPr lang="ru-RU" b="1" dirty="0" smtClean="0"/>
              <a:t>красный</a:t>
            </a:r>
            <a:r>
              <a:rPr lang="ru-RU" dirty="0"/>
              <a:t>: назовите ваши основные жизненные </a:t>
            </a:r>
            <a:r>
              <a:rPr lang="ru-RU" dirty="0" smtClean="0"/>
              <a:t>ценности</a:t>
            </a:r>
          </a:p>
          <a:p>
            <a:pPr marL="0" indent="354013">
              <a:buNone/>
            </a:pPr>
            <a:r>
              <a:rPr lang="ru-RU" b="1" dirty="0" smtClean="0"/>
              <a:t>желтый</a:t>
            </a:r>
            <a:r>
              <a:rPr lang="ru-RU" dirty="0"/>
              <a:t>: напишите, кто из окружающих мог бы быть для вас </a:t>
            </a:r>
            <a:r>
              <a:rPr lang="ru-RU" dirty="0" smtClean="0"/>
              <a:t>опорой</a:t>
            </a:r>
          </a:p>
          <a:p>
            <a:pPr marL="0" indent="354013">
              <a:buNone/>
            </a:pPr>
            <a:r>
              <a:rPr lang="ru-RU" b="1" dirty="0" smtClean="0"/>
              <a:t>оранжевый</a:t>
            </a:r>
            <a:r>
              <a:rPr lang="ru-RU" dirty="0"/>
              <a:t>: что вас </a:t>
            </a:r>
            <a:r>
              <a:rPr lang="ru-RU" dirty="0" smtClean="0"/>
              <a:t>вдохновляет?</a:t>
            </a:r>
          </a:p>
          <a:p>
            <a:pPr marL="0" indent="354013">
              <a:buNone/>
            </a:pPr>
            <a:r>
              <a:rPr lang="ru-RU" b="1" dirty="0" smtClean="0"/>
              <a:t>фиолетовый</a:t>
            </a:r>
            <a:r>
              <a:rPr lang="ru-RU" dirty="0"/>
              <a:t>: самое приятное воспоминание, которое согревает вас, вызывает </a:t>
            </a:r>
          </a:p>
          <a:p>
            <a:pPr marL="0" indent="0">
              <a:buNone/>
            </a:pPr>
            <a:r>
              <a:rPr lang="ru-RU" dirty="0"/>
              <a:t>улыбку и положительные </a:t>
            </a:r>
            <a:r>
              <a:rPr lang="ru-RU" dirty="0" smtClean="0"/>
              <a:t>эмоции</a:t>
            </a:r>
          </a:p>
          <a:p>
            <a:pPr marL="0" indent="0">
              <a:buNone/>
            </a:pPr>
            <a:endParaRPr lang="ru-RU" dirty="0" smtClean="0"/>
          </a:p>
          <a:p>
            <a:pPr marL="0" indent="354013">
              <a:buNone/>
            </a:pPr>
            <a:r>
              <a:rPr lang="ru-RU" dirty="0" smtClean="0"/>
              <a:t>5</a:t>
            </a:r>
            <a:r>
              <a:rPr lang="ru-RU" dirty="0"/>
              <a:t>. Посмотрите на то, что у вас получилось.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402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prstClr val="black"/>
                </a:solidFill>
              </a:rPr>
              <a:t/>
            </a:r>
            <a:br>
              <a:rPr lang="ru-RU" sz="2400" b="1" dirty="0" smtClean="0">
                <a:solidFill>
                  <a:prstClr val="black"/>
                </a:solidFill>
              </a:rPr>
            </a:br>
            <a:r>
              <a:rPr lang="ru-RU" sz="2400" b="1" dirty="0">
                <a:solidFill>
                  <a:prstClr val="black"/>
                </a:solidFill>
              </a:rPr>
              <a:t/>
            </a:r>
            <a:br>
              <a:rPr lang="ru-RU" sz="2400" b="1" dirty="0">
                <a:solidFill>
                  <a:prstClr val="black"/>
                </a:solidFill>
              </a:rPr>
            </a:br>
            <a:r>
              <a:rPr lang="ru-RU" sz="2400" b="1" dirty="0" smtClean="0">
                <a:solidFill>
                  <a:prstClr val="black"/>
                </a:solidFill>
              </a:rPr>
              <a:t>Ресурсная </a:t>
            </a:r>
            <a:r>
              <a:rPr lang="ru-RU" sz="2400" b="1" dirty="0">
                <a:solidFill>
                  <a:prstClr val="black"/>
                </a:solidFill>
              </a:rPr>
              <a:t>практика "Цветок жизни"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(продолжение)</a:t>
            </a:r>
            <a:r>
              <a:rPr lang="ru-RU" sz="4000" dirty="0">
                <a:solidFill>
                  <a:prstClr val="black"/>
                </a:solidFill>
              </a:rPr>
              <a:t/>
            </a:r>
            <a:br>
              <a:rPr lang="ru-RU" sz="4000" dirty="0">
                <a:solidFill>
                  <a:prstClr val="black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760640"/>
          </a:xfrm>
        </p:spPr>
        <p:txBody>
          <a:bodyPr>
            <a:normAutofit fontScale="70000" lnSpcReduction="20000"/>
          </a:bodyPr>
          <a:lstStyle/>
          <a:p>
            <a:pPr marL="0" indent="354013" algn="just">
              <a:buNone/>
            </a:pPr>
            <a:r>
              <a:rPr lang="ru-RU" dirty="0"/>
              <a:t>Цвет, который вы выбрали для </a:t>
            </a:r>
            <a:r>
              <a:rPr lang="ru-RU" dirty="0" err="1"/>
              <a:t>сердцевинки</a:t>
            </a:r>
            <a:r>
              <a:rPr lang="ru-RU" dirty="0"/>
              <a:t> ромашки символизирует ваше текущее состояние. Какой цвет вы выбрали? Что он для вас значит? </a:t>
            </a:r>
            <a:r>
              <a:rPr lang="ru-RU" dirty="0" smtClean="0"/>
              <a:t>(</a:t>
            </a:r>
            <a:r>
              <a:rPr lang="ru-RU" dirty="0"/>
              <a:t>Например, моя </a:t>
            </a:r>
            <a:r>
              <a:rPr lang="ru-RU" dirty="0" err="1"/>
              <a:t>сердцевинка</a:t>
            </a:r>
            <a:r>
              <a:rPr lang="ru-RU" dirty="0"/>
              <a:t> коричневая. Для меня это цвет земли и </a:t>
            </a:r>
            <a:r>
              <a:rPr lang="ru-RU" dirty="0" err="1"/>
              <a:t>расчищения</a:t>
            </a:r>
            <a:r>
              <a:rPr lang="ru-RU" dirty="0"/>
              <a:t> плодородной почвы для посадки нового, про желание расчистить место, сменить ориентиры и готовность дать время для того, чтобы новое проросло и взошло) </a:t>
            </a:r>
          </a:p>
          <a:p>
            <a:pPr marL="0" indent="354013" algn="just">
              <a:buNone/>
            </a:pPr>
            <a:r>
              <a:rPr lang="ru-RU" dirty="0"/>
              <a:t>Вернитесь к смыслу каждого лепестка, подумайте о том, что написали, о вашем отношении к написанному. Есть ли желание что-то изменить или добавить? Насколько слова и значение в каждом случае являются для вас поддерживающими и значимыми?</a:t>
            </a:r>
          </a:p>
          <a:p>
            <a:pPr marL="0" indent="354013" algn="just">
              <a:buNone/>
            </a:pPr>
            <a:r>
              <a:rPr lang="ru-RU" dirty="0"/>
              <a:t>На что вы можете опереться в своем дальнейшем движении? О каких простых и важных вещах вам хотелось бы помнить всегда, что бы с вами ни происходило?</a:t>
            </a:r>
          </a:p>
          <a:p>
            <a:pPr marL="0" indent="354013" algn="just">
              <a:buNone/>
            </a:pPr>
            <a:r>
              <a:rPr lang="ru-RU" dirty="0"/>
              <a:t>Возможно, вам захочется перерисовать то, что получилось. И сделать Ромашку по-настоящему ресурсной. Можно сфотографировать конечный результат. Обращение к этой фотографии в телефоне или на мониторе компьютера может стать для вас серьезной поддержкой и </a:t>
            </a:r>
            <a:r>
              <a:rPr lang="ru-RU" dirty="0" err="1" smtClean="0"/>
              <a:t>мотиватором</a:t>
            </a:r>
            <a:r>
              <a:rPr lang="ru-RU" dirty="0"/>
              <a:t>!</a:t>
            </a:r>
            <a:r>
              <a:rPr lang="ru-RU" dirty="0" smtClean="0"/>
              <a:t> 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233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СПИСОК ЛИТЕРАТУРЫ</a:t>
            </a:r>
            <a:endParaRPr lang="ru-RU" sz="24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39005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/>
              <a:t>1.   </a:t>
            </a:r>
            <a:r>
              <a:rPr lang="ru-RU" sz="2000" dirty="0" err="1" smtClean="0"/>
              <a:t>Безносов</a:t>
            </a:r>
            <a:r>
              <a:rPr lang="ru-RU" sz="2000" dirty="0" smtClean="0"/>
              <a:t> </a:t>
            </a:r>
            <a:r>
              <a:rPr lang="ru-RU" sz="2000" dirty="0"/>
              <a:t>С. П. Профессиональная деформация личности / С. </a:t>
            </a:r>
            <a:r>
              <a:rPr lang="ru-RU" sz="2000" dirty="0" smtClean="0"/>
              <a:t>П.</a:t>
            </a:r>
          </a:p>
          <a:p>
            <a:pPr marL="0" indent="0">
              <a:buNone/>
            </a:pPr>
            <a:r>
              <a:rPr lang="ru-RU" sz="2000" dirty="0" err="1" smtClean="0"/>
              <a:t>Безносов</a:t>
            </a:r>
            <a:r>
              <a:rPr lang="ru-RU" sz="2000" dirty="0"/>
              <a:t>. – СПб.: Речь, 2012. – 272 </a:t>
            </a:r>
            <a:r>
              <a:rPr lang="ru-RU" sz="2000" dirty="0" smtClean="0"/>
              <a:t>с</a:t>
            </a:r>
          </a:p>
          <a:p>
            <a:pPr marL="0" indent="0">
              <a:buAutoNum type="arabicPeriod" startAt="2"/>
            </a:pPr>
            <a:r>
              <a:rPr lang="ru-RU" sz="2000" dirty="0" smtClean="0"/>
              <a:t>   Бойко </a:t>
            </a:r>
            <a:r>
              <a:rPr lang="ru-RU" sz="2000" dirty="0"/>
              <a:t>В. В. Синдром эмоционального выгорания в профессиональном общении / В. В. Бойко. – СПб.: Сударыня, 2012. – 122 </a:t>
            </a:r>
            <a:r>
              <a:rPr lang="ru-RU" sz="2000" dirty="0" smtClean="0"/>
              <a:t>с</a:t>
            </a:r>
            <a:endParaRPr lang="ru-RU" sz="2000" dirty="0"/>
          </a:p>
          <a:p>
            <a:pPr marL="0" indent="0">
              <a:buAutoNum type="arabicPeriod" startAt="2"/>
            </a:pPr>
            <a:r>
              <a:rPr lang="ru-RU" sz="2000" dirty="0" smtClean="0"/>
              <a:t>   Водопьянова Н., </a:t>
            </a:r>
            <a:r>
              <a:rPr lang="ru-RU" sz="2000" dirty="0" err="1" smtClean="0"/>
              <a:t>Старченкова</a:t>
            </a:r>
            <a:r>
              <a:rPr lang="ru-RU" sz="2000" dirty="0" smtClean="0"/>
              <a:t> Е. </a:t>
            </a:r>
            <a:r>
              <a:rPr lang="ru-RU" sz="2000" dirty="0"/>
              <a:t>Синдром выгорания. 2-е изд. Питер – СПб, 2008</a:t>
            </a:r>
            <a:r>
              <a:rPr lang="ru-RU" sz="2000" dirty="0" smtClean="0"/>
              <a:t>.</a:t>
            </a:r>
          </a:p>
          <a:p>
            <a:pPr marL="0" indent="0">
              <a:buNone/>
            </a:pPr>
            <a:r>
              <a:rPr lang="ru-RU" sz="2000" dirty="0" smtClean="0"/>
              <a:t>4.   </a:t>
            </a:r>
            <a:r>
              <a:rPr lang="ru-RU" sz="2000" dirty="0"/>
              <a:t>﻿</a:t>
            </a:r>
            <a:r>
              <a:rPr lang="ru-RU" sz="2000" dirty="0" smtClean="0"/>
              <a:t>Грабе М. Синдром выгорания болезнь нашего времени. Почему </a:t>
            </a:r>
            <a:r>
              <a:rPr lang="ru-RU" sz="2000" dirty="0"/>
              <a:t>люди выгорают и что можно против этого </a:t>
            </a:r>
            <a:r>
              <a:rPr lang="ru-RU" sz="2000" dirty="0" smtClean="0"/>
              <a:t>предпринять. </a:t>
            </a:r>
            <a:r>
              <a:rPr lang="ru-RU" sz="2000" dirty="0"/>
              <a:t>Научный редактор Л. Г. </a:t>
            </a:r>
            <a:r>
              <a:rPr lang="ru-RU" sz="2000" dirty="0" err="1" smtClean="0"/>
              <a:t>Лысюк</a:t>
            </a:r>
            <a:r>
              <a:rPr lang="ru-RU" sz="2000" dirty="0" smtClean="0"/>
              <a:t>. </a:t>
            </a:r>
            <a:r>
              <a:rPr lang="ru-RU" sz="2000" dirty="0"/>
              <a:t>РЕЧЬ Санкт-Петербург </a:t>
            </a:r>
            <a:r>
              <a:rPr lang="ru-RU" sz="2000" dirty="0" smtClean="0"/>
              <a:t>2008.</a:t>
            </a:r>
          </a:p>
          <a:p>
            <a:pPr marL="0" indent="0" algn="just">
              <a:buNone/>
            </a:pPr>
            <a:r>
              <a:rPr lang="ru-RU" sz="2000" dirty="0" smtClean="0"/>
              <a:t>5.   </a:t>
            </a:r>
            <a:r>
              <a:rPr lang="ru-RU" sz="2000" dirty="0" err="1" smtClean="0"/>
              <a:t>Емельяненкова</a:t>
            </a:r>
            <a:r>
              <a:rPr lang="ru-RU" sz="2000" dirty="0" smtClean="0"/>
              <a:t> </a:t>
            </a:r>
            <a:r>
              <a:rPr lang="ru-RU" sz="2000" dirty="0"/>
              <a:t>А. В. Особенности синдрома «эмоционального выгорания» личности специалистов различных профессий системы «</a:t>
            </a:r>
            <a:r>
              <a:rPr lang="ru-RU" sz="2000" dirty="0" err="1"/>
              <a:t>человекчеловек</a:t>
            </a:r>
            <a:r>
              <a:rPr lang="ru-RU" sz="2000" dirty="0"/>
              <a:t>» / А. В. </a:t>
            </a:r>
            <a:r>
              <a:rPr lang="ru-RU" sz="2000" dirty="0" err="1"/>
              <a:t>Емельяненкова</a:t>
            </a:r>
            <a:r>
              <a:rPr lang="ru-RU" sz="2000" dirty="0"/>
              <a:t>, Н. Н. </a:t>
            </a:r>
            <a:r>
              <a:rPr lang="ru-RU" sz="2000" dirty="0" err="1"/>
              <a:t>Сафукова</a:t>
            </a:r>
            <a:r>
              <a:rPr lang="ru-RU" sz="2000" dirty="0"/>
              <a:t> // – М., 2014. – С. 106–110. </a:t>
            </a:r>
          </a:p>
          <a:p>
            <a:pPr marL="457200" indent="-457200">
              <a:buAutoNum type="arabicPeriod" startAt="6"/>
            </a:pPr>
            <a:r>
              <a:rPr lang="ru-RU" sz="2000" dirty="0" smtClean="0"/>
              <a:t>Практика «Цветок жизни»</a:t>
            </a:r>
          </a:p>
          <a:p>
            <a:pPr marL="0" indent="0">
              <a:buNone/>
            </a:pPr>
            <a:r>
              <a:rPr lang="en-US" sz="2000" dirty="0" smtClean="0"/>
              <a:t>https</a:t>
            </a:r>
            <a:r>
              <a:rPr lang="en-US" sz="2000" dirty="0"/>
              <a:t>://www.b17.ru/article/analiz_resursov_praktika_cvetok_zhizni</a:t>
            </a:r>
            <a:r>
              <a:rPr lang="en-US" sz="2000" dirty="0" smtClean="0"/>
              <a:t>/</a:t>
            </a:r>
            <a:endParaRPr lang="ru-RU" sz="2000" dirty="0" smtClean="0"/>
          </a:p>
          <a:p>
            <a:pPr marL="457200" indent="-457200">
              <a:buFont typeface="+mj-lt"/>
              <a:buAutoNum type="arabicPeriod"/>
            </a:pPr>
            <a:endParaRPr lang="ru-RU" sz="2000" dirty="0"/>
          </a:p>
          <a:p>
            <a:pPr marL="0" indent="722313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5856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3312368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36912"/>
            <a:ext cx="4824893" cy="3184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133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906</Words>
  <Application>Microsoft Office PowerPoint</Application>
  <PresentationFormat>Экран (4:3)</PresentationFormat>
  <Paragraphs>87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Муниципальное  бюджетное образовательное учреждение дополнительного образования  «Центр дополнительного образования и   психолого-педагогического сопровождения «Перспектива» </vt:lpstr>
      <vt:lpstr>ЦЕЛИ И ЗАДАЧИ</vt:lpstr>
      <vt:lpstr> ПРОФЕССИОНАЛЬНОЕ ВЫГОРАНИЕ </vt:lpstr>
      <vt:lpstr> СТАДИИ ПРОФЕССИОНАЛЬНОГО ВЫГОРАНИЯ</vt:lpstr>
      <vt:lpstr> СТАДИИ ПРОФЕССИОНАЛЬНОГО ВЫГОРАНИЯ:</vt:lpstr>
      <vt:lpstr>СТАДИИ ПРОФЕССИОНАЛЬНОГО ВЫГОРАНИЯ:</vt:lpstr>
      <vt:lpstr>СТРЕСС</vt:lpstr>
      <vt:lpstr>Наиболее распространенные стрессовые ситуации  в любой работе</vt:lpstr>
      <vt:lpstr>СПОСОБЫ БОРЬБЫ СО СТРЕССОМ</vt:lpstr>
      <vt:lpstr>СПОСОБЫ БОРЬБЫ СО СТРЕССОМ</vt:lpstr>
      <vt:lpstr>  Ресурсная практика "Цветок жизни" (В.Унтерова) </vt:lpstr>
      <vt:lpstr>  Ресурсная практика "Цветок жизни" (продолжение) </vt:lpstr>
      <vt:lpstr>СПИСОК ЛИТЕРАТУРЫ</vt:lpstr>
      <vt:lpstr>СПАСИБО ЗА ВНИМАНИЕ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 Муниципальное  бюджетное образовательное учреждение дополнительного образования  «Центр дополнительного образования и   психолого-педагогического сопровождения «Перспектива» </dc:title>
  <dc:creator>Анна</dc:creator>
  <cp:lastModifiedBy>USER</cp:lastModifiedBy>
  <cp:revision>30</cp:revision>
  <dcterms:created xsi:type="dcterms:W3CDTF">2025-02-25T06:15:31Z</dcterms:created>
  <dcterms:modified xsi:type="dcterms:W3CDTF">2025-04-04T01:59:11Z</dcterms:modified>
</cp:coreProperties>
</file>