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9.xml" ContentType="application/vnd.openxmlformats-officedocument.presentationml.slide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6.xml" ContentType="application/vnd.openxmlformats-officedocument.presentationml.slideLayout+xml"/>
  <Override PartName="/docProps/app.xml" ContentType="application/vnd.openxmlformats-officedocument.extended-properties+xml"/>
  <Override PartName="/ppt/slides/slide8.xml" ContentType="application/vnd.openxmlformats-officedocument.presentationml.slide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ppt/slides/slide4.xml" ContentType="application/vnd.openxmlformats-officedocument.presentationml.slide+xml"/>
  <Override PartName="/ppt/slides/slide19.xml" ContentType="application/vnd.openxmlformats-officedocument.presentationml.slid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ppt/theme/theme1.xml" ContentType="application/vnd.openxmlformats-officedocument.them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6858000" type="screen4x3"/>
  <p:notesSz cx="9144000" cy="6858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+mn-cs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+mn-cs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+mn-cs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+mn-cs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236" y="-90"/>
      </p:cViewPr>
      <p:guideLst>
        <p:guide pos="2160" orient="horz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presProps" Target="presProps.xml" /><Relationship Id="rId24" Type="http://schemas.openxmlformats.org/officeDocument/2006/relationships/tableStyles" Target="tableStyles.xml" /><Relationship Id="rId25" Type="http://schemas.openxmlformats.org/officeDocument/2006/relationships/viewProps" Target="viewProps.xml" /></Relationship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685800" y="2130425"/>
            <a:ext cx="7772400" cy="1470025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371600" y="3886200"/>
            <a:ext cx="6400800" cy="17525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secHead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Obj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woTxTwoObj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t/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titleOnly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t/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blank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t/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objTx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picTx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ru-RU"/>
              <a:t>Вставка рисунка</a:t>
            </a:r>
            <a:endParaRPr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t/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x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type="vertTitleAndTx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6629400" y="274638"/>
            <a:ext cx="2057400" cy="58515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457200" y="274638"/>
            <a:ext cx="6019800" cy="58515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t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Pr shadeToTitle="0">
        <a:blipFill>
          <a:blip r:embed="rId13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t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t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2pPr>
      <a:lvl3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3pPr>
      <a:lvl4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4pPr>
      <a:lvl5pPr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5pPr>
      <a:lvl6pPr marL="4572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6pPr>
      <a:lvl7pPr marL="9144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7pPr>
      <a:lvl8pPr marL="13716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8pPr>
      <a:lvl9pPr marL="1828800" algn="ctr">
        <a:spcBef>
          <a:spcPts val="0"/>
        </a:spcBef>
        <a:spcAft>
          <a:spcPts val="0"/>
        </a:spcAft>
        <a:defRPr sz="4400">
          <a:solidFill>
            <a:schemeClr val="tx1"/>
          </a:solidFill>
          <a:latin typeface="Calibri"/>
        </a:defRPr>
      </a:lvl9pPr>
    </p:titleStyle>
    <p:bodyStyle>
      <a:lvl1pPr marL="342900" indent="-342900" algn="l">
        <a:spcBef>
          <a:spcPts val="0"/>
        </a:spcBef>
        <a:spcAft>
          <a:spcPts val="0"/>
        </a:spcAft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>
        <a:spcBef>
          <a:spcPts val="0"/>
        </a:spcBef>
        <a:spcAft>
          <a:spcPts val="0"/>
        </a:spcAft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>
        <a:spcBef>
          <a:spcPts val="0"/>
        </a:spcBef>
        <a:spcAft>
          <a:spcPts val="0"/>
        </a:spcAft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>
        <a:spcBef>
          <a:spcPts val="0"/>
        </a:spcBef>
        <a:spcAft>
          <a:spcPts val="0"/>
        </a:spcAft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>
        <a:spcBef>
          <a:spcPts val="0"/>
        </a:spcBef>
        <a:spcAft>
          <a:spcPts val="0"/>
        </a:spcAft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357290" y="3887801"/>
            <a:ext cx="7358063" cy="1470025"/>
          </a:xfrm>
        </p:spPr>
        <p:txBody>
          <a:bodyPr/>
          <a:lstStyle/>
          <a:p>
            <a:pPr>
              <a:defRPr/>
            </a:pPr>
            <a:r>
              <a:rPr lang="ru-RU">
                <a:solidFill>
                  <a:srgbClr val="FF0000"/>
                </a:solidFill>
              </a:rPr>
              <a:t>ВОЗРАСТНЫЕ  ОСОБЕННОСТИ  </a:t>
            </a:r>
            <a:br>
              <a:rPr lang="ru-RU">
                <a:solidFill>
                  <a:srgbClr val="FF0000"/>
                </a:solidFill>
              </a:rPr>
            </a:br>
            <a:r>
              <a:rPr lang="ru-RU">
                <a:solidFill>
                  <a:srgbClr val="FF0000"/>
                </a:solidFill>
              </a:rPr>
              <a:t>    ДЕТЕЙ  5-6 ЛЕТ</a:t>
            </a:r>
            <a:endParaRPr lang="ru-RU" b="1" i="1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539552" y="116632"/>
            <a:ext cx="8424937" cy="767008"/>
          </a:xfrm>
        </p:spPr>
        <p:txBody>
          <a:bodyPr vertOverflow="overflow" horzOverflow="overflow" vert="horz" wrap="square" lIns="91440" tIns="45720" rIns="91440" bIns="45720" numCol="1" spcCol="0" rtlCol="0" fromWordArt="0" anchor="t" anchorCtr="0" forceAA="0" upright="0" compatLnSpc="1">
            <a:prstTxWarp prst="textNoShape"/>
            <a:normAutofit/>
          </a:bodyPr>
          <a:lstStyle/>
          <a:p>
            <a:pPr algn="r">
              <a:spcAft>
                <a:spcPts val="0"/>
              </a:spcAft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Подготовила: воспитатель</a:t>
            </a:r>
            <a:endParaRPr sz="1600">
              <a:solidFill>
                <a:schemeClr val="tx1"/>
              </a:solidFill>
              <a:latin typeface="Times New Roman"/>
              <a:cs typeface="Times New Roman"/>
            </a:endParaRPr>
          </a:p>
          <a:p>
            <a:pPr algn="r">
              <a:spcAft>
                <a:spcPts val="0"/>
              </a:spcAft>
              <a:defRPr/>
            </a:pPr>
            <a:r>
              <a:rPr lang="ru-RU" sz="1600">
                <a:solidFill>
                  <a:schemeClr val="tx1"/>
                </a:solidFill>
                <a:latin typeface="Times New Roman"/>
                <a:cs typeface="Times New Roman"/>
              </a:rPr>
              <a:t> высшей категории Куликова И.</a:t>
            </a:r>
            <a:r>
              <a:rPr lang="ru-RU" sz="1600">
                <a:latin typeface="Times New Roman"/>
                <a:cs typeface="Times New Roman"/>
              </a:rPr>
              <a:t>А.</a:t>
            </a:r>
            <a:endParaRPr lang="ru-RU"/>
          </a:p>
        </p:txBody>
      </p:sp>
      <p:sp>
        <p:nvSpPr>
          <p:cNvPr id="4" name="Подзаголовок 2"/>
          <p:cNvSpPr txBox="1"/>
          <p:nvPr/>
        </p:nvSpPr>
        <p:spPr bwMode="auto">
          <a:xfrm>
            <a:off x="6444208" y="5497264"/>
            <a:ext cx="2088233" cy="767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/>
            <a:normAutofit/>
          </a:bodyPr>
          <a:lstStyle>
            <a:lvl1pPr marL="0" indent="0" algn="ctr">
              <a:spcBef>
                <a:spcPts val="0"/>
              </a:spcBef>
              <a:spcAft>
                <a:spcPts val="0"/>
              </a:spcAft>
              <a:buFont typeface="Arial"/>
              <a:buNone/>
              <a:defRPr sz="3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spcBef>
                <a:spcPts val="0"/>
              </a:spcBef>
              <a:spcAft>
                <a:spcPts val="0"/>
              </a:spcAft>
              <a:buFont typeface="Arial"/>
              <a:buNone/>
              <a:defRPr sz="28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>
              <a:spcBef>
                <a:spcPts val="0"/>
              </a:spcBef>
              <a:spcAft>
                <a:spcPts val="0"/>
              </a:spcAft>
              <a:buFont typeface="Arial"/>
              <a:buNone/>
              <a:defRPr sz="24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>
              <a:spcBef>
                <a:spcPts val="0"/>
              </a:spcBef>
              <a:spcAft>
                <a:spcPts val="0"/>
              </a:spcAft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>
              <a:spcBef>
                <a:spcPts val="0"/>
              </a:spcBef>
              <a:spcAft>
                <a:spcPts val="0"/>
              </a:spcAft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>
              <a:spcBef>
                <a:spcPts val="0"/>
              </a:spcBef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>
              <a:spcBef>
                <a:spcPts val="0"/>
              </a:spcBef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>
              <a:spcBef>
                <a:spcPts val="0"/>
              </a:spcBef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>
              <a:spcBef>
                <a:spcPts val="0"/>
              </a:spcBef>
              <a:buFont typeface="Arial"/>
              <a:buNone/>
              <a:defRPr sz="2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endParaRPr lang="ru-RU" sz="1600" b="1">
              <a:solidFill>
                <a:srgbClr val="000066"/>
              </a:solidFill>
            </a:endParaRPr>
          </a:p>
          <a:p>
            <a:pPr algn="r"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edge/>
      </p:transition>
    </mc:Choice>
    <mc:Fallback>
      <p:transition spd="med" advClick="1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bg>
      <p:bgPr shadeToTitle="0">
        <a:blipFill>
          <a:blip r:embed="rId2"/>
          <a:stretch/>
        </a:blip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548001" y="620687"/>
            <a:ext cx="6552763" cy="2529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002060"/>
                </a:solidFill>
                <a:latin typeface="Times New Roman"/>
                <a:cs typeface="Times New Roman"/>
              </a:rPr>
              <a:t>Возраст 5-6 лет - это старший дошкольный возраст. Он является очень важным возрастом в развитии познавательной сферы ребенка, интеллектуальной и личностной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endParaRPr>
              <a:latin typeface="Times New Roman"/>
              <a:cs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 bwMode="auto">
          <a:xfrm>
            <a:off x="539551" y="3950633"/>
            <a:ext cx="6336738" cy="1570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>
                <a:solidFill>
                  <a:srgbClr val="002060"/>
                </a:solidFill>
                <a:latin typeface="+mn-lt"/>
              </a:rPr>
              <a:t>В</a:t>
            </a:r>
            <a:r>
              <a:rPr lang="ru-RU" sz="3200">
                <a:solidFill>
                  <a:srgbClr val="002060"/>
                </a:solidFill>
                <a:latin typeface="Times New Roman"/>
                <a:cs typeface="Times New Roman"/>
              </a:rPr>
              <a:t> 5-6 лет ребенок как губка впитывает всю познавательную информацию.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u"/>
      </p:transition>
    </mc:Choice>
    <mc:Fallback>
      <p:transition spd="med" advClick="1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755576" y="1988840"/>
            <a:ext cx="7941568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Все больший интерес ребенка 5-ти лет направляется на сферу 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взаимоотношений между людьми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. Оценки взрослого подвергаются критическому анализу и сравнению со своими собственными. Под воздействием этих оценок представления ребёнка о Я-реальном и Я-идеальном дифференцируются более четко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endParaRPr b="0" i="0"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out"/>
      </p:transition>
    </mc:Choice>
    <mc:Fallback>
      <p:transition spd="med" advClick="1">
        <p:split orient="vert" dir="ou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683568" y="2132856"/>
            <a:ext cx="8013576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800" b="0" i="0">
                <a:solidFill>
                  <a:srgbClr val="002060"/>
                </a:solidFill>
                <a:latin typeface="Times New Roman"/>
                <a:cs typeface="Times New Roman"/>
              </a:rPr>
              <a:t>К этому периоду жизни у ребенка накапливается достаточно большой багаж знаний, который продолжает интенсивно пополняться. Ребенок стремится поделиться своими знаниями и впечатлениями со сверстниками, что способствует появлению </a:t>
            </a:r>
            <a:r>
              <a:rPr lang="ru-RU" sz="2800" b="0" i="0">
                <a:solidFill>
                  <a:srgbClr val="002060"/>
                </a:solidFill>
                <a:latin typeface="Times New Roman"/>
                <a:cs typeface="Times New Roman"/>
              </a:rPr>
              <a:t>познавательной мотивации в общении</a:t>
            </a:r>
            <a:r>
              <a:rPr lang="ru-RU" sz="2800" b="0" i="0">
                <a:solidFill>
                  <a:srgbClr val="002060"/>
                </a:solidFill>
                <a:latin typeface="Times New Roman"/>
                <a:cs typeface="Times New Roman"/>
              </a:rPr>
              <a:t>. С другой стороны, широкий кругозор ребенка может являться фактором, позитивно влияющем на его успешность среди сверстников</a:t>
            </a:r>
            <a:r>
              <a:rPr lang="ru-RU" sz="2800" b="0" i="0">
                <a:solidFill>
                  <a:srgbClr val="002060"/>
                </a:solidFill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in"/>
      </p:transition>
    </mc:Choice>
    <mc:Fallback>
      <p:transition spd="med" advClick="1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467544" y="2204864"/>
            <a:ext cx="8229600" cy="4309939"/>
          </a:xfrm>
        </p:spPr>
        <p:txBody>
          <a:bodyPr/>
          <a:lstStyle/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П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роисходит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дальнейшее развитие познавательной сферы ребенка;</a:t>
            </a:r>
            <a:endParaRPr>
              <a:latin typeface="Times New Roman"/>
              <a:cs typeface="Times New Roman"/>
            </a:endParaRPr>
          </a:p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развитие произвольности и волевых качеств;</a:t>
            </a:r>
            <a:endParaRPr>
              <a:latin typeface="Times New Roman"/>
              <a:cs typeface="Times New Roman"/>
            </a:endParaRPr>
          </a:p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появляется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интерес к арифметике и чтению;</a:t>
            </a:r>
            <a:endParaRPr>
              <a:latin typeface="Times New Roman"/>
              <a:cs typeface="Times New Roman"/>
            </a:endParaRPr>
          </a:p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запоминание становится целенаправленным;</a:t>
            </a:r>
            <a:endParaRPr>
              <a:latin typeface="Times New Roman"/>
              <a:cs typeface="Times New Roman"/>
            </a:endParaRPr>
          </a:p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развивается  коммуникативная  и планирующая функция речи;</a:t>
            </a:r>
            <a:endParaRPr>
              <a:latin typeface="Times New Roman"/>
              <a:cs typeface="Times New Roman"/>
            </a:endParaRPr>
          </a:p>
          <a:p>
            <a:pPr marL="0">
              <a:spcBef>
                <a:spcPts val="0"/>
              </a:spcBef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у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ребенка появляются устойчивые чувства и отношения;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heel spokes="1"/>
      </p:transition>
    </mc:Choice>
    <mc:Fallback>
      <p:transition spd="med" advClick="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1844824"/>
            <a:ext cx="8229600" cy="4281339"/>
          </a:xfrm>
        </p:spPr>
        <p:txBody>
          <a:bodyPr/>
          <a:lstStyle/>
          <a:p>
            <a:pPr>
              <a:buNone/>
              <a:defRPr/>
            </a:pPr>
            <a:r>
              <a:rPr lang="ru-RU" b="1">
                <a:solidFill>
                  <a:srgbClr val="002060"/>
                </a:solidFill>
              </a:rPr>
              <a:t>            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Формируются высшие чувства</a:t>
            </a:r>
            <a:endParaRPr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rgbClr val="002060"/>
                </a:solidFill>
                <a:latin typeface="Times New Roman"/>
                <a:cs typeface="Times New Roman"/>
              </a:rPr>
              <a:t>Моральные:</a:t>
            </a: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       -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чувство гордости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- чувство стыда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-чувство дружбы.</a:t>
            </a:r>
            <a:endParaRPr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rgbClr val="002060"/>
                </a:solidFill>
                <a:latin typeface="Times New Roman"/>
                <a:cs typeface="Times New Roman"/>
              </a:rPr>
              <a:t>Интеллектуальные:  -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любознательность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-интерес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-удивление</a:t>
            </a:r>
            <a:r>
              <a:rPr lang="en-US" sz="280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endParaRPr sz="2800"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>
              <a:defRPr/>
            </a:pPr>
            <a:r>
              <a:rPr lang="ru-RU">
                <a:solidFill>
                  <a:srgbClr val="002060"/>
                </a:solidFill>
                <a:latin typeface="Times New Roman"/>
                <a:cs typeface="Times New Roman"/>
              </a:rPr>
              <a:t>Эстетические:          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-чувство прекрасного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                                            -чувство героического</a:t>
            </a:r>
            <a:r>
              <a:rPr lang="en-US" sz="2800">
                <a:solidFill>
                  <a:srgbClr val="002060"/>
                </a:solidFill>
                <a:latin typeface="Times New Roman"/>
                <a:cs typeface="Times New Roman"/>
              </a:rPr>
              <a:t>.</a:t>
            </a:r>
            <a:endParaRPr lang="ru-RU" sz="2800">
              <a:solidFill>
                <a:srgbClr val="002060"/>
              </a:solidFill>
            </a:endParaRPr>
          </a:p>
          <a:p>
            <a:pPr>
              <a:buNone/>
              <a:defRPr/>
            </a:pPr>
            <a:r>
              <a:rPr lang="ru-RU" sz="2800">
                <a:solidFill>
                  <a:srgbClr val="002060"/>
                </a:solidFill>
              </a:rPr>
              <a:t>                                         </a:t>
            </a:r>
            <a:endParaRPr/>
          </a:p>
          <a:p>
            <a:pPr>
              <a:defRPr/>
            </a:pPr>
            <a:endParaRPr lang="ru-RU" sz="2800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ipe dir="r"/>
      </p:transition>
    </mc:Choice>
    <mc:Fallback>
      <p:transition spd="med" advClick="1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457200" y="2636912"/>
            <a:ext cx="8229600" cy="3489251"/>
          </a:xfrm>
        </p:spPr>
        <p:txBody>
          <a:bodyPr/>
          <a:lstStyle/>
          <a:p>
            <a:pPr>
              <a:defRPr/>
            </a:pPr>
            <a:r>
              <a:rPr lang="ru-RU">
                <a:solidFill>
                  <a:srgbClr val="002060"/>
                </a:solidFill>
                <a:latin typeface="Times New Roman"/>
                <a:cs typeface="Times New Roman"/>
              </a:rPr>
              <a:t>Этот период благоприятный для развития всех познавательных процессов: внимания, восприятия, мышления, памяти, воображения. </a:t>
            </a:r>
            <a:endParaRPr lang="ru-RU">
              <a:solidFill>
                <a:srgbClr val="00206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11559" y="2152634"/>
            <a:ext cx="8064931" cy="3931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ВНИМАНИЕ: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800" b="1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5176"/>
                </a:solidFill>
                <a:latin typeface="Times New Roman"/>
                <a:ea typeface="Times New Roman"/>
                <a:cs typeface="Times New Roman"/>
              </a:rPr>
              <a:t> </a:t>
            </a: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выполнить задание, не отвлекаясь в течение </a:t>
            </a:r>
            <a:r>
              <a:rPr lang="en-US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20</a:t>
            </a: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</a:t>
            </a:r>
            <a:r>
              <a:rPr lang="en-US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25</a:t>
            </a: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 минут;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удерживать в поле зрения 5-6 предметов;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находить 6 отличий между предметами;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  выполнять самостоятельно задания по предложенному образцу;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Находить 6-7 пар одинаковых предметов.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out"/>
      </p:transition>
    </mc:Choice>
    <mc:Fallback>
      <p:transition spd="med" advClick="1">
        <p:split orient="vert" dir="ou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539551" y="2579354"/>
            <a:ext cx="8280954" cy="3078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ПАМЯТЬ: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800" b="1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запоминать 6-8 картинок в течение 1-2 минут;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рассказывать наизусть несколько стихотворений;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пересказать близко к тексту прочитанное произведение;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сравнивать два изображения по памяти.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in"/>
      </p:transition>
    </mc:Choice>
    <mc:Fallback>
      <p:transition spd="med" advClick="1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467543" y="2257504"/>
            <a:ext cx="8280954" cy="3931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МЫШЛЕНИЕ: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800" b="0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определять последовательность событий;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складывать разрезанную картинку из 9 частей;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находить и объяснять несоответствия на рисунках;</a:t>
            </a:r>
            <a:endParaRPr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- находить и объяснять отличия между предметами и явлениями;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- находить среди предложенных 4 предметов лишний, объяснять свой выбор.</a:t>
            </a: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out"/>
      </p:transition>
    </mc:Choice>
    <mc:Fallback>
      <p:transition spd="med" advClick="1">
        <p:split orient="vert" dir="ou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323527" y="1766877"/>
            <a:ext cx="8496979" cy="496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ПОЗНАНИЕ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800" b="0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Различать и называть виды транспорта, предметы, облегчающие труд человека в быту.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Классифицировать предметы, определять материалы, из которых они сделаны.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Знать название родного города, страны, ее столицы, домашний адрес, И. О.</a:t>
            </a: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родителей, их профессии.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Знать о взаимодействии человека с природой в разное время года.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Знать о значении солнца, воздуха, воды для человека, животных, растений.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4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Бережно относится к природе.</a:t>
            </a:r>
            <a:endParaRPr sz="24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pull dir="l"/>
      </p:transition>
    </mc:Choice>
    <mc:Fallback>
      <p:transition spd="med" advClick="1">
        <p:pull dir="l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79511" y="2249040"/>
            <a:ext cx="8785011" cy="3992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МАТЕМАТИКА</a:t>
            </a:r>
            <a:endParaRPr sz="2800" b="1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Счет в пределах 10.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Правильно пользоваться количественными и порядковыми числительными (в пределах 10), отвечает на вопросы: «Сколько?». «Который по счету?»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Уравнивать неравные группы предметов двумя способами.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Сравнивать предметы на глаз(по длине, ширине, высоте, толщине); проверяет точность определенным путем наложения или приложения.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Размещать предметы различной величины (до 7-10) в порядке возрастания, убывания их длины, ширины, высоты, толщины.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Выражать местонахождение предмета по отношению к себе, к другим предметам.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Знать некоторые характерные особенности знакомых геометрических фигур.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Называть утро, день, вечер, ночь; иметь представление о смене частей суток.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19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Называть текущий день недели.</a:t>
            </a:r>
            <a:endParaRPr sz="19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split orient="vert" dir="in"/>
      </p:transition>
    </mc:Choice>
    <mc:Fallback>
      <p:transition spd="med" advClick="1">
        <p:split orient="vert"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323527" y="2148035"/>
            <a:ext cx="8640995" cy="4572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РАЗВИТИЕ РЕЧИ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800" b="1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Иметь достаточно богатый словарный запас,</a:t>
            </a: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около 4000 слов.</a:t>
            </a:r>
            <a:endParaRPr sz="22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Может участвовать в беседе, высказывать свое мнение.</a:t>
            </a:r>
            <a:endParaRPr sz="22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Уметь аргументировано и доброжелательно оценить ответ, высказывание сверстника.</a:t>
            </a:r>
            <a:endParaRPr sz="22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Составлять по образцу рассказ по сюжетной картине, по набору картинок; последовательно, без существенных пропусков пересказывать небольшие литературные произведения.</a:t>
            </a:r>
            <a:endParaRPr sz="22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2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Уметь подбирать к существительным несколько прилагательных; заменять слова другим словом со сходным значением.</a:t>
            </a:r>
            <a:endParaRPr sz="22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en-US" sz="220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sz="2200">
                <a:solidFill>
                  <a:srgbClr val="002060"/>
                </a:solidFill>
                <a:latin typeface="Times New Roman"/>
                <a:cs typeface="Times New Roman"/>
              </a:rPr>
              <a:t>Работать над интонационной выразительностью речи.</a:t>
            </a:r>
            <a:endParaRPr lang="ru-RU" sz="2200" b="0" i="0" u="none" strike="noStrike" cap="none">
              <a:ln>
                <a:noFill/>
              </a:ln>
              <a:solidFill>
                <a:srgbClr val="002060"/>
              </a:solidFill>
              <a:latin typeface="Arial"/>
              <a:cs typeface="Arial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ipe dir="r"/>
      </p:transition>
    </mc:Choice>
    <mc:Fallback>
      <p:transition spd="med" advClick="1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827583" y="2071680"/>
            <a:ext cx="7668415" cy="42367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ЧТЕНИЕ ХУДОЖЕСТВЕННОЙ </a:t>
            </a:r>
            <a:r>
              <a:rPr lang="ru-RU" sz="2800" b="1" i="1" u="sng" strike="noStrike" cap="none">
                <a:ln>
                  <a:noFill/>
                </a:ln>
                <a:solidFill>
                  <a:srgbClr val="FF0000"/>
                </a:solidFill>
                <a:latin typeface="Times New Roman"/>
                <a:ea typeface="Calibri"/>
                <a:cs typeface="Times New Roman"/>
              </a:rPr>
              <a:t>ЛИТЕРАТУРЫ</a:t>
            </a:r>
            <a:endParaRPr>
              <a:latin typeface="Times New Roman"/>
              <a:cs typeface="Times New Roman"/>
            </a:endParaRPr>
          </a:p>
          <a:p>
            <a:pPr marL="0" marR="0" lvl="0" indent="0" algn="ctr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sz="2000" b="1" i="1" u="sng" strike="noStrike" cap="none">
              <a:ln>
                <a:noFill/>
              </a:ln>
              <a:solidFill>
                <a:srgbClr val="FF000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70C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Знать 2-3 стихотворения, 2-3 считалки, 2-3 загадки.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Называть жанр произведения.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Драматизировать небольшие сказки, читать по ролям стихотворения.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lang="ru-RU" sz="2800" b="0" i="0" u="none" strike="noStrike" cap="none">
                <a:ln>
                  <a:noFill/>
                </a:ln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 Называть любимого детского автора, любимые сказки и рассказы.</a:t>
            </a:r>
            <a:endParaRPr sz="2800" b="0" i="0" u="none" strike="noStrike" cap="none">
              <a:ln>
                <a:noFill/>
              </a:ln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ipe dir="d"/>
      </p:transition>
    </mc:Choice>
    <mc:Fallback>
      <p:transition spd="med" advClick="1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683568" y="2060848"/>
            <a:ext cx="8013576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Нравственное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развитие старшего дошкольника во многом зависит от степени участия в нем взрослого, т.к. именно в общении со взрослым ребенок узнает, осмысливает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нравственные 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нормы и правила. У ребенка необходимо формировать привычку нравственного поведения. Этому способствует создание проблемных ситуаций и включение в них детей в процессе повседневной жизни.</a:t>
            </a:r>
            <a:endParaRPr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heel spokes="1"/>
      </p:transition>
    </mc:Choice>
    <mc:Fallback>
      <p:transition spd="med" advClick="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        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755576" y="2132856"/>
            <a:ext cx="7941568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На 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фоне эмоциональной зависимости от оценок взрослого у ребенка 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развивается притязание на признание</a:t>
            </a:r>
            <a:r>
              <a:rPr lang="ru-RU" b="0" i="0">
                <a:solidFill>
                  <a:srgbClr val="002060"/>
                </a:solidFill>
                <a:latin typeface="Times New Roman"/>
                <a:cs typeface="Times New Roman"/>
              </a:rPr>
              <a:t>, выраженное в стремлении получить одобрение и похвалу, подтвердить свою значимость.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ipe dir="d"/>
      </p:transition>
    </mc:Choice>
    <mc:Fallback>
      <p:transition spd="med" advClick="1">
        <p:wipe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755576" y="1988840"/>
            <a:ext cx="8013576" cy="4525963"/>
          </a:xfrm>
        </p:spPr>
        <p:txBody>
          <a:bodyPr/>
          <a:lstStyle/>
          <a:p>
            <a:pPr marL="0" indent="0">
              <a:buNone/>
              <a:defRPr/>
            </a:pPr>
            <a:r>
              <a:rPr lang="ru-RU" sz="2600">
                <a:solidFill>
                  <a:srgbClr val="002060"/>
                </a:solidFill>
                <a:latin typeface="Times New Roman"/>
                <a:cs typeface="Times New Roman"/>
              </a:rPr>
              <a:t>Достаточно часто в этом возрасте у детей появляется такая черта, как </a:t>
            </a:r>
            <a:r>
              <a:rPr lang="ru-RU" sz="2600" b="1" i="1">
                <a:solidFill>
                  <a:srgbClr val="002060"/>
                </a:solidFill>
                <a:latin typeface="Times New Roman"/>
                <a:cs typeface="Times New Roman"/>
              </a:rPr>
              <a:t>лживость</a:t>
            </a:r>
            <a:r>
              <a:rPr lang="ru-RU" sz="2600">
                <a:solidFill>
                  <a:srgbClr val="002060"/>
                </a:solidFill>
                <a:latin typeface="Times New Roman"/>
                <a:cs typeface="Times New Roman"/>
              </a:rPr>
              <a:t>, т.е. целенаправленное искажение истины. Развитию этой черты способствует нарушение детско-родительских отношений, когда близкий взрослый чрезмерной строгостью или негативным отношением блокирует развитие у ребенка позитивного самоощущения, уверенности в своих силах. И чтобы не потерять доверия взрослого, а часто и оградить себя от нападок, ребенок начинает придумывать оправдания своим оплошностям, перекладывать вину на других.</a:t>
            </a:r>
            <a:endParaRPr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edge/>
      </p:transition>
    </mc:Choice>
    <mc:Fallback>
      <p:transition spd="med" advClick="1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 bwMode="auto">
          <a:xfrm>
            <a:off x="0" y="1772816"/>
            <a:ext cx="9144000" cy="4353347"/>
          </a:xfrm>
        </p:spPr>
        <p:txBody>
          <a:bodyPr/>
          <a:lstStyle/>
          <a:p>
            <a:pPr>
              <a:buNone/>
              <a:defRPr/>
            </a:pPr>
            <a:r>
              <a:rPr lang="ru-RU" b="1">
                <a:solidFill>
                  <a:srgbClr val="002060"/>
                </a:solidFill>
                <a:latin typeface="Times New Roman"/>
                <a:cs typeface="Times New Roman"/>
              </a:rPr>
              <a:t>Причины серьезных нарушений поведения детей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 Борьба за внимание:</a:t>
            </a:r>
            <a:r>
              <a:rPr lang="ru-RU" sz="2800">
                <a:solidFill>
                  <a:srgbClr val="002060"/>
                </a:solidFill>
                <a:latin typeface="Times New Roman"/>
                <a:cs typeface="Times New Roman"/>
              </a:rPr>
              <a:t> </a:t>
            </a:r>
            <a:r>
              <a:rPr lang="ru-RU" sz="2400">
                <a:solidFill>
                  <a:srgbClr val="002060"/>
                </a:solidFill>
                <a:latin typeface="Times New Roman"/>
                <a:cs typeface="Times New Roman"/>
              </a:rPr>
              <a:t>ребенку не хватает внимания, которое ему так необходимо для нормального развития и эмоционального благополучия. Дети часто обижены на родителей. Причины могут быть разными.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 Борьба за самоутверждение: </a:t>
            </a:r>
            <a:r>
              <a:rPr lang="ru-RU" sz="2400">
                <a:solidFill>
                  <a:srgbClr val="002060"/>
                </a:solidFill>
                <a:latin typeface="Times New Roman"/>
                <a:cs typeface="Times New Roman"/>
              </a:rPr>
              <a:t>борьба против чрезмерной родительской опеки.</a:t>
            </a:r>
            <a:endParaRPr>
              <a:latin typeface="Times New Roman"/>
              <a:cs typeface="Times New Roman"/>
            </a:endParaRPr>
          </a:p>
          <a:p>
            <a:pPr>
              <a:buNone/>
              <a:defRPr/>
            </a:pPr>
            <a:r>
              <a:rPr lang="ru-RU" sz="2800" b="1">
                <a:solidFill>
                  <a:srgbClr val="002060"/>
                </a:solidFill>
                <a:latin typeface="Times New Roman"/>
                <a:cs typeface="Times New Roman"/>
              </a:rPr>
              <a:t> Потеря веры в собственный успех: </a:t>
            </a:r>
            <a:r>
              <a:rPr lang="ru-RU" sz="2400">
                <a:solidFill>
                  <a:srgbClr val="002060"/>
                </a:solidFill>
                <a:latin typeface="Times New Roman"/>
                <a:cs typeface="Times New Roman"/>
              </a:rPr>
              <a:t>ребенок переживает свое неблагополучие в какой-то одной области, а неудачи у него возникают совсем в другой. Он приходит к выводу: «Нечего стараться, все равно ничего не выйдет»</a:t>
            </a:r>
            <a:endParaRPr sz="2400" b="1">
              <a:solidFill>
                <a:srgbClr val="002060"/>
              </a:solidFill>
              <a:latin typeface="Times New Roman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000" advClick="1"/>
    </mc:Choice>
    <mc:Fallback>
      <p:transition advClick="1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323527" y="2486442"/>
            <a:ext cx="8280954" cy="3078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/>
            <a:spAutoFit/>
          </a:bodyPr>
          <a:lstStyle/>
          <a:p>
            <a:pPr marL="0" marR="0" lvl="0" indent="0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800">
                <a:solidFill>
                  <a:srgbClr val="0070C0"/>
                </a:solidFill>
                <a:latin typeface="Arial"/>
                <a:ea typeface="Calibri"/>
                <a:cs typeface="Arial"/>
              </a:rPr>
              <a:t>	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Но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родители продолжают оставаться примером для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детей и помогут им справиться со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всеми трудностями.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Если родители несут позитивную информацию, если у ребенка на душе хорошо, нет страха, обиды, тревоги, то любую информацию (личностную и интеллектуальную) можно заложить в 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ребенка</a:t>
            </a:r>
            <a:r>
              <a:rPr lang="ru-RU" sz="2800">
                <a:solidFill>
                  <a:srgbClr val="002060"/>
                </a:solidFill>
                <a:latin typeface="Times New Roman"/>
                <a:ea typeface="Calibri"/>
                <a:cs typeface="Times New Roman"/>
              </a:rPr>
              <a:t>.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fade thruBlk="0"/>
      </p:transition>
    </mc:Choice>
    <mc:Fallback>
      <p:transition spd="med" advClick="1">
        <p:fade thruBlk="0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howMasterPhAnim="0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 bwMode="auto">
          <a:xfrm>
            <a:off x="755574" y="1844823"/>
            <a:ext cx="7992924" cy="22860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Спасибо за внимание!</a:t>
            </a:r>
            <a:endParaRPr>
              <a:latin typeface="Times New Roman"/>
              <a:cs typeface="Times New Roman"/>
            </a:endParaRPr>
          </a:p>
          <a:p>
            <a:pPr algn="ctr">
              <a:defRPr/>
            </a:pPr>
            <a:r>
              <a:rPr lang="ru-RU" sz="4800">
                <a:solidFill>
                  <a:srgbClr val="FF0000"/>
                </a:solidFill>
                <a:latin typeface="Times New Roman"/>
                <a:cs typeface="Times New Roman"/>
              </a:rPr>
              <a:t>Счастья вашим семьям и успехов в воспитании детей!</a:t>
            </a:r>
            <a:endParaRPr sz="4800">
              <a:solidFill>
                <a:srgbClr val="FF0000"/>
              </a:solidFill>
              <a:latin typeface="Times New Roman"/>
              <a:cs typeface="Times New Roman"/>
            </a:endParaRPr>
          </a:p>
        </p:txBody>
      </p:sp>
      <p:pic>
        <p:nvPicPr>
          <p:cNvPr id="1026" name="Picture 2" descr="C:\Users\User\Desktop\bigstock-Heart-in-child-and-mother-hand-84821600.jpg"/>
          <p:cNvPicPr>
            <a:picLocks noChangeAspect="1" noChangeArrowheads="1"/>
          </p:cNvPicPr>
          <p:nvPr/>
        </p:nvPicPr>
        <p:blipFill>
          <a:blip r:embed="rId2"/>
          <a:srcRect l="11496" t="0" r="12629" b="6698"/>
          <a:stretch/>
        </p:blipFill>
        <p:spPr bwMode="auto">
          <a:xfrm>
            <a:off x="3059832" y="4797152"/>
            <a:ext cx="3240360" cy="2060848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  <a:softEdge rad="63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50" advClick="1">
        <p:wheel spokes="1"/>
      </p:transition>
    </mc:Choice>
    <mc:Fallback>
      <p:transition spd="med" advClick="1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Шаблон 2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0</TotalTime>
  <Words>0</Words>
  <Application>Р7-Офис/7.2.2.36</Application>
  <DocSecurity>0</DocSecurity>
  <PresentationFormat>Экран (4:3)</PresentationFormat>
  <Paragraphs>0</Paragraphs>
  <Slides>20</Slides>
  <Notes>20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</vt:vector>
  </TitlesOfParts>
  <Manager/>
  <Company/>
  <LinksUpToDate>0</LinksUpToDate>
  <SharedDoc>0</SharedDoc>
  <HyperlinkBase/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 ОСОБЕННОСТИ       ДЕТЕЙ  5-6 ЛЕТ</dc:title>
  <dc:subject/>
  <dc:creator>Пользователь</dc:creator>
  <cp:keywords/>
  <dc:description/>
  <dc:identifier/>
  <dc:language/>
  <cp:lastModifiedBy/>
  <cp:revision>40</cp:revision>
  <dcterms:created xsi:type="dcterms:W3CDTF">2013-10-18T17:44:48Z</dcterms:created>
  <dcterms:modified xsi:type="dcterms:W3CDTF">2025-09-10T11:12:27Z</dcterms:modified>
  <cp:category/>
  <cp:contentStatus/>
  <cp:version/>
</cp:coreProperties>
</file>