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384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66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36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634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456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201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86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606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90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967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882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1024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578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336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960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5441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459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738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7462465-519A-4937-9562-2CCE65404BA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6D6CFDB-7378-474A-8BEC-9F7A46429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164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B4BEDD-8247-4984-804A-32BC6196B5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315" y="745724"/>
            <a:ext cx="10946167" cy="2924037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Биологическое значение воды, как фактор среды обитания</a:t>
            </a:r>
          </a:p>
        </p:txBody>
      </p:sp>
    </p:spTree>
    <p:extLst>
      <p:ext uri="{BB962C8B-B14F-4D97-AF65-F5344CB8AC3E}">
        <p14:creationId xmlns:p14="http://schemas.microsoft.com/office/powerpoint/2010/main" val="388984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B74121-5D18-42F7-B1D6-1D21ACA18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413" y="329613"/>
            <a:ext cx="11048999" cy="4313407"/>
          </a:xfrm>
        </p:spPr>
        <p:txBody>
          <a:bodyPr anchor="t">
            <a:noAutofit/>
          </a:bodyPr>
          <a:lstStyle/>
          <a:p>
            <a:pPr indent="450215" algn="ctr">
              <a:lnSpc>
                <a:spcPct val="100000"/>
              </a:lnSpc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отношению к воде можно выделить три экологических группы животных:</a:t>
            </a: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240BA7D2-63F3-4FD5-9520-C678A5D9DBB3}"/>
              </a:ext>
            </a:extLst>
          </p:cNvPr>
          <p:cNvCxnSpPr/>
          <p:nvPr/>
        </p:nvCxnSpPr>
        <p:spPr>
          <a:xfrm flipH="1">
            <a:off x="2354990" y="1489969"/>
            <a:ext cx="967666" cy="9232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8561F63F-FC3B-4742-ADE3-7576B08D0A26}"/>
              </a:ext>
            </a:extLst>
          </p:cNvPr>
          <p:cNvSpPr txBox="1"/>
          <p:nvPr/>
        </p:nvSpPr>
        <p:spPr>
          <a:xfrm>
            <a:off x="383038" y="2512484"/>
            <a:ext cx="394390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Гигрофилы – влаголюбивые животные, </a:t>
            </a: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нуждающиеся в высокой влажности среды. </a:t>
            </a:r>
            <a:endParaRPr lang="ru-RU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5E3D96-4BCA-4A04-BCD4-69C5885E7CDF}"/>
              </a:ext>
            </a:extLst>
          </p:cNvPr>
          <p:cNvSpPr txBox="1"/>
          <p:nvPr/>
        </p:nvSpPr>
        <p:spPr>
          <a:xfrm>
            <a:off x="4481933" y="2793738"/>
            <a:ext cx="355439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Мезофиллы – животные обитающие </a:t>
            </a:r>
          </a:p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условиях умеренной влажности.</a:t>
            </a:r>
            <a:endParaRPr lang="ru-RU" sz="2400" dirty="0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0ED38B04-276C-4801-9455-815C689E0EAE}"/>
              </a:ext>
            </a:extLst>
          </p:cNvPr>
          <p:cNvCxnSpPr>
            <a:cxnSpLocks/>
          </p:cNvCxnSpPr>
          <p:nvPr/>
        </p:nvCxnSpPr>
        <p:spPr>
          <a:xfrm>
            <a:off x="6340321" y="1393753"/>
            <a:ext cx="0" cy="1399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0716BB7E-3647-4C8A-9AB1-1165F60A8AFC}"/>
              </a:ext>
            </a:extLst>
          </p:cNvPr>
          <p:cNvCxnSpPr>
            <a:cxnSpLocks/>
          </p:cNvCxnSpPr>
          <p:nvPr/>
        </p:nvCxnSpPr>
        <p:spPr>
          <a:xfrm>
            <a:off x="8958674" y="1421865"/>
            <a:ext cx="878336" cy="9273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4C36403B-DAAB-4741-B720-99B5E871FD6D}"/>
              </a:ext>
            </a:extLst>
          </p:cNvPr>
          <p:cNvSpPr txBox="1"/>
          <p:nvPr/>
        </p:nvSpPr>
        <p:spPr>
          <a:xfrm>
            <a:off x="8195016" y="2512484"/>
            <a:ext cx="355439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Ксерофилы – это сухолюбивые животные, </a:t>
            </a:r>
          </a:p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переносящие высокой влажности.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37632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37621E-CBE1-402A-ABA8-44FA06ED5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4986"/>
            <a:ext cx="10515600" cy="572102"/>
          </a:xfrm>
        </p:spPr>
        <p:txBody>
          <a:bodyPr>
            <a:normAutofit/>
          </a:bodyPr>
          <a:lstStyle/>
          <a:p>
            <a:pPr algn="ctr"/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пути получения воды: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D617658F-53DF-4441-9637-B8C37700C626}"/>
              </a:ext>
            </a:extLst>
          </p:cNvPr>
          <p:cNvSpPr txBox="1">
            <a:spLocks/>
          </p:cNvSpPr>
          <p:nvPr/>
        </p:nvSpPr>
        <p:spPr>
          <a:xfrm>
            <a:off x="4740676" y="1652826"/>
            <a:ext cx="2689934" cy="15392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9E0EA3D-8988-487D-8143-DD3980050054}"/>
              </a:ext>
            </a:extLst>
          </p:cNvPr>
          <p:cNvSpPr txBox="1">
            <a:spLocks/>
          </p:cNvSpPr>
          <p:nvPr/>
        </p:nvSpPr>
        <p:spPr>
          <a:xfrm>
            <a:off x="8331694" y="1652826"/>
            <a:ext cx="2240871" cy="8818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FC285023-6116-4BE4-A3A2-B4F703B9E5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355702"/>
              </p:ext>
            </p:extLst>
          </p:nvPr>
        </p:nvGraphicFramePr>
        <p:xfrm>
          <a:off x="838200" y="1397057"/>
          <a:ext cx="10782669" cy="11887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594223">
                  <a:extLst>
                    <a:ext uri="{9D8B030D-6E8A-4147-A177-3AD203B41FA5}">
                      <a16:colId xmlns:a16="http://schemas.microsoft.com/office/drawing/2014/main" val="4012673664"/>
                    </a:ext>
                  </a:extLst>
                </a:gridCol>
                <a:gridCol w="3594223">
                  <a:extLst>
                    <a:ext uri="{9D8B030D-6E8A-4147-A177-3AD203B41FA5}">
                      <a16:colId xmlns:a16="http://schemas.microsoft.com/office/drawing/2014/main" val="896793529"/>
                    </a:ext>
                  </a:extLst>
                </a:gridCol>
                <a:gridCol w="3594223">
                  <a:extLst>
                    <a:ext uri="{9D8B030D-6E8A-4147-A177-3AD203B41FA5}">
                      <a16:colId xmlns:a16="http://schemas.microsoft.com/office/drawing/2014/main" val="10655664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cap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Через питьё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Вместе с сочными кормами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результате метаболизма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31544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8023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9ECC30-A257-4F40-90E2-112EACE3C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405452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регуляции водного баланса у животных. Их можно разделить на поведенческие, морфологические и физиологические.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606E7A-F4FA-4277-A281-F0AD2E3AB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2" y="1539393"/>
            <a:ext cx="10364452" cy="4630588"/>
          </a:xfrm>
        </p:spPr>
        <p:txBody>
          <a:bodyPr>
            <a:noAutofit/>
          </a:bodyPr>
          <a:lstStyle/>
          <a:p>
            <a:pPr indent="450215" algn="just">
              <a:spcBef>
                <a:spcPts val="0"/>
              </a:spcBef>
            </a:pPr>
            <a:r>
              <a:rPr lang="ru-RU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числу поведенческих приспособлений относятся поиски водопоев, выбор мест обитания, рытьё нор и т.д. В норах влажность воздуха приближается к 100%, даже когда на поверхности очень сухо. Это снижает необходимость испарения через покровы, экономит влагу в организме.</a:t>
            </a:r>
          </a:p>
          <a:p>
            <a:pPr indent="450215" algn="just">
              <a:spcBef>
                <a:spcPts val="0"/>
              </a:spcBef>
            </a:pPr>
            <a:r>
              <a:rPr lang="ru-RU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морфологическим способам поддержания нормального водного баланса относятся образования, способствующие задержанию воды в теле: раковины наземных улиток, ороговевшие покровы рептилий и т.д.</a:t>
            </a:r>
          </a:p>
          <a:p>
            <a:pPr indent="450215" algn="just">
              <a:spcBef>
                <a:spcPts val="0"/>
              </a:spcBef>
            </a:pPr>
            <a:r>
              <a:rPr lang="ru-RU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Физиологические приспособления к регуляции водного обмена – это способность к образованию метаболической влаги, экономии воды при выделении мочи и кала, развитие выносливости к обезвоживанию организма, величина потоотделения и отдачи воды со слизистых.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020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12AB2A-D15C-4ED4-B488-E1D51FB8C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417" y="1612816"/>
            <a:ext cx="10364451" cy="881809"/>
          </a:xfrm>
        </p:spPr>
        <p:txBody>
          <a:bodyPr>
            <a:normAutofit/>
          </a:bodyPr>
          <a:lstStyle/>
          <a:p>
            <a:r>
              <a:rPr lang="ru-RU" sz="27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переносимости потери воды</a:t>
            </a:r>
          </a:p>
        </p:txBody>
      </p:sp>
      <p:graphicFrame>
        <p:nvGraphicFramePr>
          <p:cNvPr id="4" name="Таблица 7">
            <a:extLst>
              <a:ext uri="{FF2B5EF4-FFF2-40B4-BE49-F238E27FC236}">
                <a16:creationId xmlns:a16="http://schemas.microsoft.com/office/drawing/2014/main" id="{0E8BEFB2-387D-418F-82F2-85DB86B7C1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08720"/>
              </p:ext>
            </p:extLst>
          </p:nvPr>
        </p:nvGraphicFramePr>
        <p:xfrm>
          <a:off x="704665" y="2494625"/>
          <a:ext cx="10782669" cy="457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594223">
                  <a:extLst>
                    <a:ext uri="{9D8B030D-6E8A-4147-A177-3AD203B41FA5}">
                      <a16:colId xmlns:a16="http://schemas.microsoft.com/office/drawing/2014/main" val="4012673664"/>
                    </a:ext>
                  </a:extLst>
                </a:gridCol>
                <a:gridCol w="3594223">
                  <a:extLst>
                    <a:ext uri="{9D8B030D-6E8A-4147-A177-3AD203B41FA5}">
                      <a16:colId xmlns:a16="http://schemas.microsoft.com/office/drawing/2014/main" val="896793529"/>
                    </a:ext>
                  </a:extLst>
                </a:gridCol>
                <a:gridCol w="3594223">
                  <a:extLst>
                    <a:ext uri="{9D8B030D-6E8A-4147-A177-3AD203B41FA5}">
                      <a16:colId xmlns:a16="http://schemas.microsoft.com/office/drawing/2014/main" val="10655664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Верблюды до 27%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Овцы до 23%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Собаки до 17 %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3154492"/>
                  </a:ext>
                </a:extLst>
              </a:tr>
            </a:tbl>
          </a:graphicData>
        </a:graphic>
      </p:graphicFrame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F66090DE-5FB0-4F21-AE20-62984A13256A}"/>
              </a:ext>
            </a:extLst>
          </p:cNvPr>
          <p:cNvSpPr txBox="1">
            <a:spLocks/>
          </p:cNvSpPr>
          <p:nvPr/>
        </p:nvSpPr>
        <p:spPr>
          <a:xfrm>
            <a:off x="1256417" y="402493"/>
            <a:ext cx="10364451" cy="14662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Выносливость к обезвоживанию, как правило, выше у животных, подвергающихся тепловым перегрузкам. Для человека потеря воды, превышающая 10% массы тела, смертельна. </a:t>
            </a:r>
            <a:endParaRPr lang="ru-RU" sz="27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59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FBE7D7-5EC8-4CCF-928F-B3D7AD4FC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4264201"/>
          </a:xfrm>
        </p:spPr>
        <p:txBody>
          <a:bodyPr>
            <a:normAutofit fontScale="90000"/>
          </a:bodyPr>
          <a:lstStyle/>
          <a:p>
            <a:pPr indent="450215"/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Вода для водных организмов является постоянной средой обитания. Однако для млекопитающих не только в период эмбрионального развития, но и во взрослом состоянии она остается важнейшим фактором в их жизнедеятельности. Корова за сутки выпивает до 100-110 л воды, следовательно, за год ей нужно до 36 500 л воды, что превышает ее массу тела в 50-60 раз.</a:t>
            </a:r>
            <a:b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 воды в организме животного в значительной степени зависит от его вида, возраста, пола и типа тканей. Так, у собак она составляет 65% массы тела, у лошадей - 55%, у крупного рогатого скота - около 60%, у морских свинок и кроликов - 72%, в организме рыб - 80%, в наземных растениях - 50-70%, в водорослях - 95-99%.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7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280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60AEF7-B812-4A88-8560-58CDED948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5409421"/>
          </a:xfrm>
        </p:spPr>
        <p:txBody>
          <a:bodyPr>
            <a:noAutofit/>
          </a:bodyPr>
          <a:lstStyle/>
          <a:p>
            <a:pPr indent="450215">
              <a:spcAft>
                <a:spcPts val="800"/>
              </a:spcAft>
            </a:pP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организме молодых животных, воды больше, чем у взрослых.                      В эмбрионах ее содержание может достигать 97% их массы. Жировая ткань бедна водой. Так, в организме истощенной овцы ее уровень достигает 60%, а жировой - 46%. Количество воды в крови (80%) незначительно больше, чем, например, в сердечной                            мышце (78%).</a:t>
            </a:r>
            <a:b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 вода является основной биологической жидкостью. Она содержится внутри и вне клеток, находится в сосудистом русле (плазма) и тканях (тканевая жидкость). В зрелом организме отношение объемов внутриклеточной воды к внеклеточной составляет 2:1.</a:t>
            </a:r>
            <a:b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Содержание воды в тканях тесно связано с активностью обмена веществ в ней. Например, в сером веществе мозга находится 86% воды, почках - 80%, печени - 70%, костной ткани - 30%,                             жировой - 20%. </a:t>
            </a:r>
            <a:endParaRPr lang="ru-RU" sz="2700" cap="none" dirty="0"/>
          </a:p>
        </p:txBody>
      </p:sp>
    </p:spTree>
    <p:extLst>
      <p:ext uri="{BB962C8B-B14F-4D97-AF65-F5344CB8AC3E}">
        <p14:creationId xmlns:p14="http://schemas.microsoft.com/office/powerpoint/2010/main" val="245683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F0D1EC-3F1E-4AA4-8771-BB5F287EF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660" y="618517"/>
            <a:ext cx="11319029" cy="5063192"/>
          </a:xfrm>
        </p:spPr>
        <p:txBody>
          <a:bodyPr>
            <a:normAutofit/>
          </a:bodyPr>
          <a:lstStyle/>
          <a:p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Мутагены - это факторы физической, химической и биологической природы, повреждающие наследственные структуры любых живых организмов от бактерий до высших позвоночных, в том числе и человека. В клетках мутагены могут вызывать грубые повреждения хромосом (</a:t>
            </a:r>
            <a:r>
              <a:rPr lang="ru-RU" sz="27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абберации</a:t>
            </a: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или тонкие мономолекулярные реакции с возникновением генных (</a:t>
            </a:r>
            <a:r>
              <a:rPr lang="ru-RU" sz="27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точковых</a:t>
            </a: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мутаций. </a:t>
            </a:r>
            <a:b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Мутагенами могут быть радиация, химические вещества и биологические факторы. В окружающей среде есть также вещества, которые сами не являются мутагенами, а усиливают их действие. </a:t>
            </a:r>
            <a:b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Имеется также группа </a:t>
            </a:r>
            <a:r>
              <a:rPr lang="ru-RU" sz="27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промутагенов</a:t>
            </a: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нетоксичных веществ, приобретающих мутагенность при обмене в растительных и животных организмах.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552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6920AD-B79B-4E85-B60B-266E67D26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145220"/>
            <a:ext cx="10364451" cy="3559945"/>
          </a:xfrm>
        </p:spPr>
        <p:txBody>
          <a:bodyPr>
            <a:normAutofit fontScale="90000"/>
          </a:bodyPr>
          <a:lstStyle/>
          <a:p>
            <a:pPr indent="450215">
              <a:spcAft>
                <a:spcPts val="800"/>
              </a:spcAft>
            </a:pPr>
            <a: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мутагенные факторы подразделяются на естественные                                 и искусственные. </a:t>
            </a:r>
            <a:b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Естественные являются природными факторами, играющими основную роль в изменчивости организмов в процессе эволюции. Они существуют и теперь, но благодаря деятельности человека концентрации многих из них стали значительно выше. Что приводит к увеличению влияния на изменчивость наследственного материала. </a:t>
            </a:r>
            <a:b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Искусственные мутагенные факторы (ксенобиотики) - это новые факторы, результат научной и хозяйственной деятельности человека.</a:t>
            </a:r>
            <a:b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естественные, так и искусственные мутагенные факторы по своей природе могут быть физическими, химическими и биологическими.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170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BD022C-7871-44BC-B940-03EE5763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316676"/>
            <a:ext cx="10364451" cy="1006097"/>
          </a:xfrm>
        </p:spPr>
        <p:txBody>
          <a:bodyPr>
            <a:normAutofit/>
          </a:bodyPr>
          <a:lstStyle/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 факторы мутагенеза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9AFA45-EB9C-47E2-8569-91BFFA203A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1443815"/>
            <a:ext cx="10364452" cy="4095851"/>
          </a:xfrm>
        </p:spPr>
        <p:txBody>
          <a:bodyPr>
            <a:noAutofit/>
          </a:bodyPr>
          <a:lstStyle/>
          <a:p>
            <a:pPr indent="450215" algn="just">
              <a:spcBef>
                <a:spcPts val="0"/>
              </a:spcBef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Ионизирующее излучение (рентгеновские лучи; a, b, g-излучение; магнитное поле). </a:t>
            </a:r>
          </a:p>
          <a:p>
            <a:pPr indent="450215" algn="just">
              <a:spcBef>
                <a:spcPts val="0"/>
              </a:spcBef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Ультрафиолетовые лучи. </a:t>
            </a:r>
          </a:p>
          <a:p>
            <a:pPr indent="450215" algn="just">
              <a:spcBef>
                <a:spcPts val="0"/>
              </a:spcBef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Слабые факторы – изменение температуры, </a:t>
            </a:r>
            <a:r>
              <a:rPr lang="ru-RU" sz="24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рн</a:t>
            </a: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среды, парциальное давление газов и др. Имеют менее выраженный негативный эффект, но влияют на активность других факторов мутагенеза.</a:t>
            </a:r>
          </a:p>
          <a:p>
            <a:pPr indent="450215" algn="just">
              <a:spcBef>
                <a:spcPts val="0"/>
              </a:spcBef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технологий, приводящее к новым физическим воздействиям на окружающую среду - действие ультразвука, токов высокой частоты, переменного магнитного поля и т.д.</a:t>
            </a: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6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7B6AA0-64DB-4BF5-899E-9B38BAD68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405454"/>
            <a:ext cx="10364451" cy="588846"/>
          </a:xfrm>
        </p:spPr>
        <p:txBody>
          <a:bodyPr>
            <a:norm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БИОЛОГИЧЕСКИЕ ФАКТОРЫ МУТАГЕНЕЗА</a:t>
            </a:r>
            <a:endParaRPr lang="ru-RU" sz="3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B6D000-E121-49A3-A18E-95A225ACF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3" y="1097586"/>
            <a:ext cx="10364452" cy="3424107"/>
          </a:xfrm>
        </p:spPr>
        <p:txBody>
          <a:bodyPr>
            <a:normAutofit fontScale="25000" lnSpcReduction="20000"/>
          </a:bodyPr>
          <a:lstStyle/>
          <a:p>
            <a:pPr indent="450215" algn="just">
              <a:spcBef>
                <a:spcPts val="0"/>
              </a:spcBef>
            </a:pPr>
            <a:r>
              <a:rPr lang="ru-RU" sz="7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Хромосомные разрывы - признак мутагенности среды - могут индуцировать вирусы, вызывающие оспу, корь, ветряную оспу и др. Вирусы могут также усиливать темп мутаций клеток хозяина за счет подавления репарационных систем.</a:t>
            </a:r>
          </a:p>
          <a:p>
            <a:pPr indent="450215" algn="just">
              <a:spcBef>
                <a:spcPts val="0"/>
              </a:spcBef>
            </a:pPr>
            <a:r>
              <a:rPr lang="ru-RU" sz="7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Особое место в этой проблеме занимают живые вакцины. Благодаря применению живых вакцин в сочетании с другими лечебно-</a:t>
            </a:r>
            <a:r>
              <a:rPr lang="ru-RU" sz="74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профилакти</a:t>
            </a:r>
            <a:r>
              <a:rPr lang="ru-RU" sz="7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74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ческими</a:t>
            </a:r>
            <a:r>
              <a:rPr lang="ru-RU" sz="7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мероприятиями достигнуты огромные успехи в борьбе с опасными инфекциями. При этом возникает реальная опасность индукции мутаций у вакцинируемых. Непатогенные вирусы, всегда присутствующие в клетках, создают поток чужеродной ДНК, который постоянно воздействует на клетку хозяина (доказана мутагенная активность чужеродной ДНК).</a:t>
            </a:r>
          </a:p>
          <a:p>
            <a:pPr indent="450215" algn="just">
              <a:spcBef>
                <a:spcPts val="0"/>
              </a:spcBef>
            </a:pPr>
            <a:r>
              <a:rPr lang="ru-RU" sz="7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Различные токсины биологической природы могут давать мутагенный эффект. В этом отношении различные простейшие, гельминты и пр., Паразитирующие у миллионов людей, могут, вводя токсические продукты своей жизнедеятельности в человека, существенно изменять его метаболические процессы и этим модифицировать мутагенез.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9235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11BFAC-9F3E-4951-8BF6-231EB53AF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92429"/>
            <a:ext cx="10364451" cy="775277"/>
          </a:xfrm>
        </p:spPr>
        <p:txBody>
          <a:bodyPr>
            <a:norm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ХИМИЧЕСКИЕ ФАКТОРЫ МУТАГЕНЕЗА</a:t>
            </a:r>
            <a:endParaRPr lang="ru-RU" sz="3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551E90C-DAB6-4AA4-A0E2-CD2645C18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960268"/>
            <a:ext cx="10364452" cy="5606209"/>
          </a:xfrm>
        </p:spPr>
        <p:txBody>
          <a:bodyPr>
            <a:noAutofit/>
          </a:bodyPr>
          <a:lstStyle/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Алкилирующие соединения. </a:t>
            </a: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Пероксиды, альдегиды. </a:t>
            </a:r>
            <a:endParaRPr lang="ru-RU" sz="2400" cap="none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4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Гидроксиламины</a:t>
            </a: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Азотистая кислота. </a:t>
            </a:r>
            <a:endParaRPr lang="ru-RU" sz="2400" cap="none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Антиметаболиты. </a:t>
            </a: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Соли тяжелых металлов</a:t>
            </a:r>
            <a:r>
              <a:rPr lang="ru-RU" sz="2400" cap="none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Красители, обладающие основными свойствами. </a:t>
            </a: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Лекарственные вещества. </a:t>
            </a: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Гербициды, инсектициды и т.п. </a:t>
            </a:r>
          </a:p>
          <a:p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Компоненты пищи. </a:t>
            </a:r>
            <a:endParaRPr lang="ru-RU" sz="2400" cap="none" dirty="0"/>
          </a:p>
        </p:txBody>
      </p:sp>
    </p:spTree>
    <p:extLst>
      <p:ext uri="{BB962C8B-B14F-4D97-AF65-F5344CB8AC3E}">
        <p14:creationId xmlns:p14="http://schemas.microsoft.com/office/powerpoint/2010/main" val="1139261056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51</TotalTime>
  <Words>985</Words>
  <Application>Microsoft Office PowerPoint</Application>
  <PresentationFormat>Широкоэкранный</PresentationFormat>
  <Paragraphs>44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Times New Roman</vt:lpstr>
      <vt:lpstr>Tw Cen MT</vt:lpstr>
      <vt:lpstr>Капля</vt:lpstr>
      <vt:lpstr>Биологическое значение воды, как фактор среды обитания</vt:lpstr>
      <vt:lpstr>По отношению к воде можно выделить три экологических группы животных:         </vt:lpstr>
      <vt:lpstr>Основные пути получения воды:</vt:lpstr>
      <vt:lpstr>Способы регуляции водного баланса у животных. Их можно разделить на поведенческие, морфологические и физиологические. </vt:lpstr>
      <vt:lpstr>Показатели переносимости потери воды</vt:lpstr>
      <vt:lpstr>Вода для водных организмов является постоянной средой обитания. Однако для млекопитающих не только в период эмбрионального развития, но и во взрослом состоянии она остается важнейшим фактором в их жизнедеятельности. Корова за сутки выпивает до 100-110 л воды, следовательно, за год ей нужно до 36 500 л воды, что превышает ее массу тела в 50-60 раз. Содержание воды в организме животного в значительной степени зависит от его вида, возраста, пола и типа тканей. Так, у собак она составляет 65% массы тела, у лошадей - 55%, у крупного рогатого скота - около 60%, у морских свинок и кроликов - 72%, в организме рыб - 80%, в наземных растениях - 50-70%, в водорослях - 95-99%. </vt:lpstr>
      <vt:lpstr>В организме молодых животных, воды больше, чем у взрослых.                      В эмбрионах ее содержание может достигать 97% их массы. Жировая ткань бедна водой. Так, в организме истощенной овцы ее уровень достигает 60%, а жировой - 46%. Количество воды в крови (80%) незначительно больше, чем, например, в сердечной                            мышце (78%). Таким образом, вода является основной биологической жидкостью. Она содержится внутри и вне клеток, находится в сосудистом русле (плазма) и тканях (тканевая жидкость). В зрелом организме отношение объемов внутриклеточной воды к внеклеточной составляет 2:1. Содержание воды в тканях тесно связано с активностью обмена веществ в ней. Например, в сером веществе мозга находится 86% воды, почках - 80%, печени - 70%, костной ткани - 30%,                             жировой - 20%. </vt:lpstr>
      <vt:lpstr>Мутагены - это факторы физической, химической и биологической природы, повреждающие наследственные структуры любых живых организмов от бактерий до высших позвоночных, в том числе и человека. В клетках мутагены могут вызывать грубые повреждения хромосом (абберации) или тонкие мономолекулярные реакции с возникновением генных (точковых) мутаций.  Мутагенами могут быть радиация, химические вещества и биологические факторы. В окружающей среде есть также вещества, которые сами не являются мутагенами, а усиливают их действие.  Имеется также группа промутагенов – нетоксичных веществ, приобретающих мутагенность при обмене в растительных и животных организмах. </vt:lpstr>
      <vt:lpstr>Все мутагенные факторы подразделяются на естественные                                 и искусственные.  Естественные являются природными факторами, играющими основную роль в изменчивости организмов в процессе эволюции. Они существуют и теперь, но благодаря деятельности человека концентрации многих из них стали значительно выше. Что приводит к увеличению влияния на изменчивость наследственного материала.  Искусственные мутагенные факторы (ксенобиотики) - это новые факторы, результат научной и хозяйственной деятельности человека. Как естественные, так и искусственные мутагенные факторы по своей природе могут быть физическими, химическими и биологическими. </vt:lpstr>
      <vt:lpstr>Физические факторы мутагенеза</vt:lpstr>
      <vt:lpstr>БИОЛОГИЧЕСКИЕ ФАКТОРЫ МУТАГЕНЕЗА</vt:lpstr>
      <vt:lpstr>ХИМИЧЕСКИЕ ФАКТОРЫ МУТАГЕНЕЗА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Биологическое значение воды, как фактор среды обитания</dc:title>
  <dc:creator>USER</dc:creator>
  <cp:lastModifiedBy>USER</cp:lastModifiedBy>
  <cp:revision>6</cp:revision>
  <dcterms:created xsi:type="dcterms:W3CDTF">2022-02-09T12:12:17Z</dcterms:created>
  <dcterms:modified xsi:type="dcterms:W3CDTF">2022-02-09T13:04:14Z</dcterms:modified>
</cp:coreProperties>
</file>