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E3DC"/>
    <a:srgbClr val="67DA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109A4F1-7A41-4324-AB7E-22B8A59AF515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4E08142-6C21-4A6C-AF73-AECA852505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692696"/>
            <a:ext cx="9144000" cy="144016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Повторение </a:t>
            </a:r>
            <a:r>
              <a:rPr lang="ru-RU" dirty="0" smtClean="0">
                <a:solidFill>
                  <a:srgbClr val="FF0000"/>
                </a:solidFill>
                <a:effectLst/>
              </a:rPr>
              <a:t>геометрических</a:t>
            </a:r>
            <a:r>
              <a:rPr lang="ru-RU" dirty="0" smtClean="0">
                <a:solidFill>
                  <a:srgbClr val="FF0000"/>
                </a:solidFill>
              </a:rPr>
              <a:t> фигур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5976" y="5733256"/>
            <a:ext cx="4788024" cy="1124744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Выполнила: Худилайнен Ксения</a:t>
            </a:r>
          </a:p>
          <a:p>
            <a:r>
              <a:rPr lang="ru-RU" dirty="0" smtClean="0"/>
              <a:t>Студентка 3 курса ДЕФО</a:t>
            </a:r>
            <a:endParaRPr lang="ru-RU" dirty="0"/>
          </a:p>
        </p:txBody>
      </p:sp>
      <p:sp>
        <p:nvSpPr>
          <p:cNvPr id="15362" name="AutoShape 2" descr="http://wallpaperbeta.com/wallpaper_2560x1440/%C3%90_%C3%90_%C3%90%C2%BC%C3%90%C2%BE%C3%90%C2%BD_%C3%90%C5%B8%C3%91%C6%92%C3%90%C2%BC%C3%90_%C3%90_timon_and_pumbaa_film_2560x1440_hd-wallpaper-1916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4" name="Picture 4" descr="http://wallpaperbeta.com/wallpaper_2560x1440/%C3%90_%C3%90_%C3%90%C2%BC%C3%90%C2%BE%C3%90%C2%BD_%C3%90%C5%B8%C3%91%C6%92%C3%90%C2%BC%C3%90_%C3%90_timon_and_pumbaa_film_2560x1440_hd-wallpaper-191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0"/>
            <a:ext cx="9144000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ПОВТОРЕНИЕ ГЕОМЕТРИЧЕСКИХ ФИГУР</a:t>
            </a:r>
            <a:endParaRPr lang="ru-RU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24128" y="6021288"/>
            <a:ext cx="3419873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dirty="0" err="1" smtClean="0"/>
              <a:t>Учител</a:t>
            </a:r>
            <a:r>
              <a:rPr lang="ru-RU" sz="1400" dirty="0" smtClean="0"/>
              <a:t>-дефектолог ГБОУ школы 59 Приморского района г. Санкт – Петербурга  </a:t>
            </a:r>
            <a:r>
              <a:rPr lang="ru-RU" sz="1400" dirty="0" err="1" smtClean="0"/>
              <a:t>Суменкова</a:t>
            </a:r>
            <a:r>
              <a:rPr lang="ru-RU" sz="1400" dirty="0" smtClean="0"/>
              <a:t> Ксения Андреевна</a:t>
            </a:r>
            <a:endParaRPr lang="ru-RU" sz="1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effectLst/>
              </a:rPr>
              <a:t>            </a:t>
            </a:r>
            <a:endParaRPr lang="ru-RU" sz="32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0" y="1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Привет! Сегодня вместе с </a:t>
            </a:r>
            <a:r>
              <a:rPr lang="ru-RU" sz="3200" b="1" dirty="0" err="1" smtClean="0">
                <a:solidFill>
                  <a:schemeClr val="accent4">
                    <a:lumMod val="50000"/>
                  </a:schemeClr>
                </a:solidFill>
              </a:rPr>
              <a:t>Тимоном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 и </a:t>
            </a:r>
            <a:r>
              <a:rPr lang="ru-RU" sz="3200" b="1" dirty="0" err="1" smtClean="0">
                <a:solidFill>
                  <a:schemeClr val="accent4">
                    <a:lumMod val="50000"/>
                  </a:schemeClr>
                </a:solidFill>
              </a:rPr>
              <a:t>Пумбой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 мы будем выполнять интересные задания с геометрическими фигурами! Ты готов? Поехали!</a:t>
            </a:r>
            <a:endParaRPr lang="ru-RU" sz="32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8" name="Рисунок 7" descr="us2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060848"/>
            <a:ext cx="4932040" cy="410445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211960" y="2276872"/>
            <a:ext cx="1296144" cy="122413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                                                                                                                                                              </a:t>
            </a:r>
            <a:endParaRPr lang="ru-RU" dirty="0"/>
          </a:p>
        </p:txBody>
      </p:sp>
      <p:sp>
        <p:nvSpPr>
          <p:cNvPr id="10" name="Блок-схема: извлечение 9"/>
          <p:cNvSpPr/>
          <p:nvPr/>
        </p:nvSpPr>
        <p:spPr>
          <a:xfrm>
            <a:off x="5868144" y="2492896"/>
            <a:ext cx="1512168" cy="1440160"/>
          </a:xfrm>
          <a:prstGeom prst="flowChartExtra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228184" y="1628800"/>
            <a:ext cx="2232248" cy="79208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524328" y="2564904"/>
            <a:ext cx="1403648" cy="136815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Хорда 12"/>
          <p:cNvSpPr/>
          <p:nvPr/>
        </p:nvSpPr>
        <p:spPr>
          <a:xfrm rot="1342159">
            <a:off x="7856672" y="4189272"/>
            <a:ext cx="1211093" cy="1229170"/>
          </a:xfrm>
          <a:prstGeom prst="chor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004048" y="4221088"/>
            <a:ext cx="1800200" cy="10081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 rot="18893095">
            <a:off x="6615920" y="5182529"/>
            <a:ext cx="1168744" cy="117344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o-TIMON-AND-PUMBAA-faceboo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07504" y="188640"/>
            <a:ext cx="53263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FF00"/>
                </a:solidFill>
              </a:rPr>
              <a:t>Давай вместе с нашими героями отгадаем загадки!</a:t>
            </a:r>
            <a:endParaRPr lang="ru-RU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rgbClr val="00206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79512" y="260649"/>
            <a:ext cx="44644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Прикатилось колесо,</a:t>
            </a:r>
          </a:p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Ведь  похожее оно,</a:t>
            </a:r>
          </a:p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Догадался, милый друг?</a:t>
            </a:r>
          </a:p>
          <a:p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Ну конечно это . . . . ! </a:t>
            </a:r>
            <a:endParaRPr lang="ru-RU" sz="32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932040" y="1340768"/>
            <a:ext cx="3672408" cy="3384376"/>
          </a:xfrm>
          <a:prstGeom prst="ellips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72200" y="620688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</a:rPr>
              <a:t>КРУГ</a:t>
            </a:r>
            <a:endParaRPr lang="ru-RU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8" name="Рисунок 7" descr="lion-king-clipart-panda-free-images-1446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068960"/>
            <a:ext cx="3272784" cy="378904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1493 -0.00509 L 0.03559 -0.00509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79512" y="1"/>
            <a:ext cx="504056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Четыре угла и четыре сторонки, 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>
                <a:solidFill>
                  <a:srgbClr val="002060"/>
                </a:solidFill>
              </a:rPr>
              <a:t>Похожи точно родные сестренки. 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>
                <a:solidFill>
                  <a:srgbClr val="002060"/>
                </a:solidFill>
              </a:rPr>
              <a:t>Фигура знакома для многих ребят.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>
                <a:solidFill>
                  <a:srgbClr val="002060"/>
                </a:solidFill>
              </a:rPr>
              <a:t>Его </a:t>
            </a:r>
            <a:r>
              <a:rPr lang="ru-RU" sz="3200" b="1" dirty="0" smtClean="0">
                <a:solidFill>
                  <a:srgbClr val="002060"/>
                </a:solidFill>
              </a:rPr>
              <a:t>ты узнал? </a:t>
            </a:r>
            <a:r>
              <a:rPr lang="ru-RU" sz="3200" b="1" dirty="0">
                <a:solidFill>
                  <a:srgbClr val="002060"/>
                </a:solidFill>
              </a:rPr>
              <a:t>Ведь </a:t>
            </a:r>
            <a:r>
              <a:rPr lang="ru-RU" sz="3200" b="1" dirty="0" smtClean="0">
                <a:solidFill>
                  <a:srgbClr val="002060"/>
                </a:solidFill>
              </a:rPr>
              <a:t>это . . . . . . . !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80112" y="548680"/>
            <a:ext cx="2952328" cy="2736304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868144" y="0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КВАДРАТ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9" name="Рисунок 8" descr="Pumbaawithshado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3284984"/>
            <a:ext cx="3573016" cy="357301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539552" y="134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7504" y="116632"/>
            <a:ext cx="50405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Три вершины тут видны,</a:t>
            </a:r>
          </a:p>
          <a:p>
            <a:r>
              <a:rPr lang="ru-RU" sz="3200" b="1" dirty="0" smtClean="0"/>
              <a:t>Три угла, три стороны, -</a:t>
            </a:r>
          </a:p>
          <a:p>
            <a:r>
              <a:rPr lang="ru-RU" sz="3200" b="1" dirty="0" smtClean="0"/>
              <a:t>Ну, пожалуй, и довольно!-</a:t>
            </a:r>
          </a:p>
          <a:p>
            <a:r>
              <a:rPr lang="ru-RU" sz="3200" b="1" dirty="0" smtClean="0"/>
              <a:t>Что ты видишь? . . . . . . . . . . . !</a:t>
            </a:r>
            <a:endParaRPr lang="ru-RU" sz="3200" b="1" dirty="0"/>
          </a:p>
        </p:txBody>
      </p:sp>
      <p:pic>
        <p:nvPicPr>
          <p:cNvPr id="8" name="Рисунок 7" descr="Timon_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2408144"/>
            <a:ext cx="3056734" cy="4449856"/>
          </a:xfrm>
          <a:prstGeom prst="rect">
            <a:avLst/>
          </a:prstGeom>
        </p:spPr>
      </p:pic>
      <p:sp>
        <p:nvSpPr>
          <p:cNvPr id="9" name="Равнобедренный треугольник 8"/>
          <p:cNvSpPr/>
          <p:nvPr/>
        </p:nvSpPr>
        <p:spPr>
          <a:xfrm>
            <a:off x="5292080" y="980728"/>
            <a:ext cx="3672408" cy="3600400"/>
          </a:xfrm>
          <a:prstGeom prst="triangle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92080" y="332656"/>
            <a:ext cx="3851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ТРЕУГОЛЬНИК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51520" y="1"/>
            <a:ext cx="48965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Растянули мы квадрат</a:t>
            </a:r>
          </a:p>
          <a:p>
            <a:r>
              <a:rPr lang="ru-RU" sz="3200" b="1" dirty="0" smtClean="0"/>
              <a:t>И представили на взгляд,</a:t>
            </a:r>
          </a:p>
          <a:p>
            <a:r>
              <a:rPr lang="ru-RU" sz="3200" b="1" dirty="0" smtClean="0"/>
              <a:t>На кого он стал похожим</a:t>
            </a:r>
          </a:p>
          <a:p>
            <a:r>
              <a:rPr lang="ru-RU" sz="3200" b="1" dirty="0" smtClean="0"/>
              <a:t>Или с чем- то очень схожим?</a:t>
            </a:r>
          </a:p>
          <a:p>
            <a:r>
              <a:rPr lang="ru-RU" sz="3200" b="1" dirty="0" smtClean="0"/>
              <a:t>Не кирпич, не треугольник-</a:t>
            </a:r>
          </a:p>
          <a:p>
            <a:r>
              <a:rPr lang="ru-RU" sz="3200" b="1" dirty="0" smtClean="0"/>
              <a:t>Стал квадрат . . . . . . . . . . . . . !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051720" y="5157192"/>
            <a:ext cx="4896544" cy="1584176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339752" y="4437112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ПРЯМОУГОЛЬНИК</a:t>
            </a:r>
            <a:endParaRPr lang="ru-RU" sz="3200" b="1" dirty="0"/>
          </a:p>
        </p:txBody>
      </p:sp>
      <p:pic>
        <p:nvPicPr>
          <p:cNvPr id="8" name="Рисунок 7" descr="mult-pict.narod.ru14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66885" y="1"/>
            <a:ext cx="2736172" cy="494116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79513" y="116632"/>
            <a:ext cx="4176463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Катился круг и вот упал,</a:t>
            </a:r>
          </a:p>
          <a:p>
            <a:r>
              <a:rPr lang="ru-RU" sz="3200" b="1" dirty="0" smtClean="0"/>
              <a:t>Бока себе чуть- чуть помял.</a:t>
            </a:r>
          </a:p>
          <a:p>
            <a:r>
              <a:rPr lang="ru-RU" sz="3200" b="1" dirty="0" smtClean="0"/>
              <a:t>Фигуру эту я узнал:</a:t>
            </a:r>
          </a:p>
          <a:p>
            <a:r>
              <a:rPr lang="ru-RU" sz="3200" b="1" dirty="0" smtClean="0"/>
              <a:t>Был круг, а стал . . . . !</a:t>
            </a:r>
          </a:p>
          <a:p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4427984" y="1988840"/>
            <a:ext cx="4464496" cy="24482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940152" y="1340768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ОВАЛ</a:t>
            </a:r>
            <a:endParaRPr lang="ru-RU" sz="3200" b="1" dirty="0"/>
          </a:p>
        </p:txBody>
      </p:sp>
      <p:pic>
        <p:nvPicPr>
          <p:cNvPr id="9" name="Рисунок 8" descr="1421278882400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2990850"/>
            <a:ext cx="3257550" cy="386715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23528" y="188640"/>
            <a:ext cx="44644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Сыр лиса на всех делила,</a:t>
            </a:r>
          </a:p>
          <a:p>
            <a:r>
              <a:rPr lang="ru-RU" sz="3200" b="1" dirty="0" smtClean="0"/>
              <a:t>Пополам переломила.</a:t>
            </a:r>
          </a:p>
          <a:p>
            <a:r>
              <a:rPr lang="ru-RU" sz="3200" b="1" dirty="0" smtClean="0"/>
              <a:t>Половину круга, друг,</a:t>
            </a:r>
          </a:p>
          <a:p>
            <a:r>
              <a:rPr lang="ru-RU" sz="3200" b="1" dirty="0" smtClean="0"/>
              <a:t>Называют . . . . . . . . !</a:t>
            </a:r>
            <a:endParaRPr lang="ru-RU" sz="3200" b="1" dirty="0"/>
          </a:p>
        </p:txBody>
      </p:sp>
      <p:sp>
        <p:nvSpPr>
          <p:cNvPr id="6" name="Хорда 5"/>
          <p:cNvSpPr/>
          <p:nvPr/>
        </p:nvSpPr>
        <p:spPr>
          <a:xfrm rot="1348785">
            <a:off x="5283848" y="1302158"/>
            <a:ext cx="3375504" cy="3224541"/>
          </a:xfrm>
          <a:prstGeom prst="chor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0_874ed_adaa4de_ori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2636912"/>
            <a:ext cx="3744416" cy="404453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52120" y="620688"/>
            <a:ext cx="25104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ПОЛУКРУГ</a:t>
            </a:r>
            <a:endParaRPr lang="ru-RU" sz="32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79512" y="116632"/>
            <a:ext cx="51125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Встал квадрат на уголок –</a:t>
            </a:r>
            <a:br>
              <a:rPr lang="ru-RU" sz="3200" b="1" dirty="0" smtClean="0"/>
            </a:br>
            <a:r>
              <a:rPr lang="ru-RU" sz="3200" b="1" dirty="0" smtClean="0"/>
              <a:t>Ткнулся носом в потолок.</a:t>
            </a:r>
            <a:br>
              <a:rPr lang="ru-RU" sz="3200" b="1" dirty="0" smtClean="0"/>
            </a:br>
            <a:r>
              <a:rPr lang="ru-RU" sz="3200" b="1" dirty="0" smtClean="0"/>
              <a:t>Вверх он рос еще дней пять.</a:t>
            </a:r>
            <a:br>
              <a:rPr lang="ru-RU" sz="3200" b="1" dirty="0" smtClean="0"/>
            </a:br>
            <a:r>
              <a:rPr lang="ru-RU" sz="3200" b="1" dirty="0" smtClean="0"/>
              <a:t>Как теперь его назвать? </a:t>
            </a:r>
          </a:p>
        </p:txBody>
      </p:sp>
      <p:sp>
        <p:nvSpPr>
          <p:cNvPr id="6" name="Прямоугольник 5"/>
          <p:cNvSpPr/>
          <p:nvPr/>
        </p:nvSpPr>
        <p:spPr>
          <a:xfrm rot="2722259">
            <a:off x="5507061" y="1461876"/>
            <a:ext cx="2702188" cy="274552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84168" y="332656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РОМБ</a:t>
            </a:r>
            <a:endParaRPr lang="ru-RU" sz="3200" b="1" dirty="0"/>
          </a:p>
        </p:txBody>
      </p:sp>
      <p:pic>
        <p:nvPicPr>
          <p:cNvPr id="9" name="Рисунок 8" descr="Timon_Berkowitz_-_Ice_Jewel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2549028"/>
            <a:ext cx="3173422" cy="430897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51520" y="1886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3140968"/>
            <a:ext cx="2376264" cy="20882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372200" y="2060848"/>
            <a:ext cx="2592288" cy="11521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683568" y="4005064"/>
            <a:ext cx="2788896" cy="237626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rot="2705595">
            <a:off x="6667911" y="4202376"/>
            <a:ext cx="2035035" cy="209034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79512" y="1988840"/>
            <a:ext cx="2808312" cy="136815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27584" y="332656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Какая фигура здесь лишняя и почему?</a:t>
            </a:r>
            <a:endParaRPr lang="ru-RU" sz="3200" b="1" dirty="0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611560" y="1628800"/>
            <a:ext cx="1872208" cy="18722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H="1">
            <a:off x="611560" y="1556792"/>
            <a:ext cx="1800200" cy="21602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995936" y="17008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Рисунок 4" descr="x_b19eee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753544"/>
            <a:ext cx="4860032" cy="4104456"/>
          </a:xfrm>
          <a:prstGeom prst="rect">
            <a:avLst/>
          </a:prstGeom>
        </p:spPr>
      </p:pic>
      <p:pic>
        <p:nvPicPr>
          <p:cNvPr id="7" name="Рисунок 6" descr="f3fb6ae22b1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0"/>
            <a:ext cx="4860032" cy="37516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" y="188640"/>
            <a:ext cx="4355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Какие геометрические фигуры есть на картинках?</a:t>
            </a:r>
            <a:endParaRPr lang="ru-RU" sz="3200" b="1" dirty="0"/>
          </a:p>
        </p:txBody>
      </p:sp>
      <p:pic>
        <p:nvPicPr>
          <p:cNvPr id="9" name="Рисунок 8" descr="autocollant-pumba-et-timon-vahin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2924944"/>
            <a:ext cx="5040560" cy="535496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9" name="Прямоугольник 18"/>
          <p:cNvSpPr/>
          <p:nvPr/>
        </p:nvSpPr>
        <p:spPr>
          <a:xfrm>
            <a:off x="1763688" y="1412776"/>
            <a:ext cx="1595006" cy="1357322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860032" y="1412776"/>
            <a:ext cx="1656184" cy="1368152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3347864" y="1412776"/>
            <a:ext cx="1512168" cy="1368152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763688" y="2780928"/>
            <a:ext cx="1595006" cy="1357322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347864" y="2780928"/>
            <a:ext cx="1512168" cy="1357322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4860032" y="2780928"/>
            <a:ext cx="1656184" cy="1357322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763688" y="4149080"/>
            <a:ext cx="1595006" cy="1522998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347864" y="4138250"/>
            <a:ext cx="1512168" cy="1522998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4860032" y="4138250"/>
            <a:ext cx="1656184" cy="1522998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Равнобедренный треугольник 27"/>
          <p:cNvSpPr/>
          <p:nvPr/>
        </p:nvSpPr>
        <p:spPr>
          <a:xfrm>
            <a:off x="2051720" y="2996952"/>
            <a:ext cx="928694" cy="842962"/>
          </a:xfrm>
          <a:prstGeom prst="triangle">
            <a:avLst/>
          </a:prstGeom>
          <a:solidFill>
            <a:srgbClr val="FF0000"/>
          </a:solidFill>
          <a:ln>
            <a:solidFill>
              <a:srgbClr val="23D5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Равнобедренный треугольник 28"/>
          <p:cNvSpPr/>
          <p:nvPr/>
        </p:nvSpPr>
        <p:spPr>
          <a:xfrm>
            <a:off x="3635896" y="1700808"/>
            <a:ext cx="1000132" cy="842962"/>
          </a:xfrm>
          <a:prstGeom prst="triangle">
            <a:avLst/>
          </a:prstGeom>
          <a:solidFill>
            <a:srgbClr val="FF0000"/>
          </a:solidFill>
          <a:ln>
            <a:solidFill>
              <a:srgbClr val="23D5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Равнобедренный треугольник 29"/>
          <p:cNvSpPr/>
          <p:nvPr/>
        </p:nvSpPr>
        <p:spPr>
          <a:xfrm>
            <a:off x="7956376" y="5661248"/>
            <a:ext cx="936104" cy="936104"/>
          </a:xfrm>
          <a:prstGeom prst="triangle">
            <a:avLst/>
          </a:prstGeom>
          <a:solidFill>
            <a:srgbClr val="FF0000"/>
          </a:solidFill>
          <a:ln>
            <a:solidFill>
              <a:srgbClr val="23D5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3635896" y="2996952"/>
            <a:ext cx="914400" cy="914400"/>
          </a:xfrm>
          <a:prstGeom prst="rect">
            <a:avLst/>
          </a:prstGeom>
          <a:solidFill>
            <a:srgbClr val="FF0000"/>
          </a:solidFill>
          <a:ln>
            <a:solidFill>
              <a:srgbClr val="23D5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1979712" y="1916832"/>
            <a:ext cx="1152128" cy="485772"/>
          </a:xfrm>
          <a:prstGeom prst="rect">
            <a:avLst/>
          </a:prstGeom>
          <a:solidFill>
            <a:srgbClr val="FF0000"/>
          </a:solidFill>
          <a:ln>
            <a:solidFill>
              <a:srgbClr val="23D5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5148064" y="3212976"/>
            <a:ext cx="1080120" cy="485772"/>
          </a:xfrm>
          <a:prstGeom prst="rect">
            <a:avLst/>
          </a:prstGeom>
          <a:solidFill>
            <a:srgbClr val="FF0000"/>
          </a:solidFill>
          <a:ln>
            <a:solidFill>
              <a:srgbClr val="23D5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5220072" y="1700808"/>
            <a:ext cx="914400" cy="914400"/>
          </a:xfrm>
          <a:prstGeom prst="rect">
            <a:avLst/>
          </a:prstGeom>
          <a:solidFill>
            <a:srgbClr val="FF0000"/>
          </a:solidFill>
          <a:ln>
            <a:solidFill>
              <a:srgbClr val="23D5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2123728" y="4365104"/>
            <a:ext cx="914400" cy="914400"/>
          </a:xfrm>
          <a:prstGeom prst="rect">
            <a:avLst/>
          </a:prstGeom>
          <a:solidFill>
            <a:srgbClr val="FF0000"/>
          </a:solidFill>
          <a:ln>
            <a:solidFill>
              <a:srgbClr val="23D5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3635896" y="4581128"/>
            <a:ext cx="1080120" cy="485772"/>
          </a:xfrm>
          <a:prstGeom prst="rect">
            <a:avLst/>
          </a:prstGeom>
          <a:solidFill>
            <a:srgbClr val="FF0000"/>
          </a:solidFill>
          <a:ln>
            <a:solidFill>
              <a:srgbClr val="23D5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Посмотри внимательно на таблицу! Какой фигуры не хватает в последнем ряду ?</a:t>
            </a:r>
            <a:endParaRPr lang="ru-RU" sz="3200" b="1" dirty="0"/>
          </a:p>
        </p:txBody>
      </p:sp>
      <p:pic>
        <p:nvPicPr>
          <p:cNvPr id="38" name="Рисунок 37" descr="upload-c3af6c50-7901-11e5-adf6-59d528a2610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5035138"/>
            <a:ext cx="7236296" cy="182286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267 0.00347 C -0.06076 0.00556 -0.05868 0.00787 -0.06892 0.00069 C -0.07916 -0.00648 -0.11406 -0.01852 -0.12413 -0.03981 C -0.1342 -0.06065 -0.14236 -0.10718 -0.12934 -0.12569 C -0.11632 -0.14421 -0.0743 -0.13981 -0.046 -0.15069 C -0.0177 -0.16157 0.02882 -0.16921 0.04046 -0.19097 C 0.05209 -0.21273 0.03768 -0.2581 0.02379 -0.28125 C 0.0099 -0.3044 -0.03663 -0.30069 -0.04288 -0.32986 C -0.04913 -0.35903 -0.02847 -0.42986 -0.01371 -0.45625 C 0.00105 -0.48264 0.03612 -0.46435 0.04566 -0.48819 C 0.05521 -0.51204 0.05625 -0.57593 0.04358 -0.59931 C 0.03091 -0.62269 -0.00781 -0.62477 -0.03038 -0.62847 C -0.05295 -0.63218 -0.07135 -0.63519 -0.09184 -0.62153 C -0.11232 -0.60787 -0.15052 -0.57523 -0.15329 -0.54653 C -0.15607 -0.51782 -0.11197 -0.47963 -0.1085 -0.44931 C -0.10503 -0.41898 -0.13454 -0.39051 -0.13246 -0.36458 C -0.13038 -0.33866 -0.09062 -0.31458 -0.096 -0.29375 C -0.10138 -0.27292 -0.1302 -0.25856 -0.16475 -0.23958 C -0.1993 -0.2206 -0.2802 -0.18981 -0.30329 -0.17986 " pathEditMode="relative" rAng="0" ptsTypes="aaaaaaaaaaaaaaaaaaA">
                                      <p:cBhvr>
                                        <p:cTn id="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00" y="-31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Равнобедренный треугольник 5"/>
          <p:cNvSpPr/>
          <p:nvPr/>
        </p:nvSpPr>
        <p:spPr>
          <a:xfrm>
            <a:off x="251520" y="1556792"/>
            <a:ext cx="1872208" cy="1562472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3140968"/>
            <a:ext cx="1872208" cy="187220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2483768" y="1556792"/>
            <a:ext cx="1872208" cy="1562472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83768" y="3140968"/>
            <a:ext cx="1872208" cy="187220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Равнобедренный треугольник 16"/>
          <p:cNvSpPr/>
          <p:nvPr/>
        </p:nvSpPr>
        <p:spPr>
          <a:xfrm>
            <a:off x="4860032" y="1556792"/>
            <a:ext cx="1872208" cy="1562472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3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860032" y="3140968"/>
            <a:ext cx="1872208" cy="187220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Хорда 18"/>
          <p:cNvSpPr/>
          <p:nvPr/>
        </p:nvSpPr>
        <p:spPr>
          <a:xfrm rot="1581002">
            <a:off x="2819576" y="3504281"/>
            <a:ext cx="1259462" cy="1159036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292080" y="3501008"/>
            <a:ext cx="1080120" cy="10584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 rot="2865577">
            <a:off x="728181" y="3689637"/>
            <a:ext cx="9144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 rot="2865577">
            <a:off x="5264685" y="5417828"/>
            <a:ext cx="914400" cy="9144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2843808" y="5301208"/>
            <a:ext cx="1152128" cy="11521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Хорда 28"/>
          <p:cNvSpPr/>
          <p:nvPr/>
        </p:nvSpPr>
        <p:spPr>
          <a:xfrm rot="1581002">
            <a:off x="728772" y="5315464"/>
            <a:ext cx="1308949" cy="1159036"/>
          </a:xfrm>
          <a:prstGeom prst="chor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0" y="1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Каждая из фигур живет в своем домике! Внимательно посмотри на форму окошка и фигуру и скажи кто где живет.</a:t>
            </a:r>
            <a:endParaRPr lang="ru-RU" sz="32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2627784" y="5301208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/>
          </a:p>
        </p:txBody>
      </p:sp>
      <p:pic>
        <p:nvPicPr>
          <p:cNvPr id="37" name="Рисунок 36" descr="19992033_Timon_i_Pumba1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69125" y="3429000"/>
            <a:ext cx="2674875" cy="253633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26771 -0.2729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0" y="-1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0.49618 -0.2520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0" y="-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L 0.22518 -0.2634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00" y="-13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Помоги </a:t>
            </a:r>
            <a:r>
              <a:rPr lang="ru-RU" sz="3200" b="1" dirty="0" err="1" smtClean="0"/>
              <a:t>Пумбе</a:t>
            </a:r>
            <a:r>
              <a:rPr lang="ru-RU" sz="3200" b="1" dirty="0" smtClean="0"/>
              <a:t> собрать все круги и овалы! </a:t>
            </a:r>
            <a:endParaRPr lang="ru-RU" sz="3200" b="1" dirty="0"/>
          </a:p>
        </p:txBody>
      </p:sp>
      <p:pic>
        <p:nvPicPr>
          <p:cNvPr id="6" name="Рисунок 5" descr="Amazing-Pumbaa-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780928"/>
            <a:ext cx="2655442" cy="4077072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4211960" y="908720"/>
            <a:ext cx="720080" cy="64807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491880" y="4797152"/>
            <a:ext cx="2160240" cy="93610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7164288" y="764704"/>
            <a:ext cx="1440160" cy="136815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796136" y="5877272"/>
            <a:ext cx="1224136" cy="57606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блако 10"/>
          <p:cNvSpPr/>
          <p:nvPr/>
        </p:nvSpPr>
        <p:spPr>
          <a:xfrm>
            <a:off x="6660232" y="2780928"/>
            <a:ext cx="2016224" cy="134644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 flipV="1">
            <a:off x="1475656" y="1628800"/>
            <a:ext cx="1008112" cy="93610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ердце 13"/>
          <p:cNvSpPr/>
          <p:nvPr/>
        </p:nvSpPr>
        <p:spPr>
          <a:xfrm>
            <a:off x="3635896" y="3068960"/>
            <a:ext cx="1152128" cy="1224136"/>
          </a:xfrm>
          <a:prstGeom prst="hear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5292080" y="980728"/>
            <a:ext cx="1228725" cy="1123950"/>
          </a:xfrm>
          <a:custGeom>
            <a:avLst/>
            <a:gdLst>
              <a:gd name="connsiteX0" fmla="*/ 857250 w 1228725"/>
              <a:gd name="connsiteY0" fmla="*/ 266700 h 1123950"/>
              <a:gd name="connsiteX1" fmla="*/ 114300 w 1228725"/>
              <a:gd name="connsiteY1" fmla="*/ 0 h 1123950"/>
              <a:gd name="connsiteX2" fmla="*/ 0 w 1228725"/>
              <a:gd name="connsiteY2" fmla="*/ 419100 h 1123950"/>
              <a:gd name="connsiteX3" fmla="*/ 142875 w 1228725"/>
              <a:gd name="connsiteY3" fmla="*/ 1009650 h 1123950"/>
              <a:gd name="connsiteX4" fmla="*/ 1228725 w 1228725"/>
              <a:gd name="connsiteY4" fmla="*/ 1123950 h 1123950"/>
              <a:gd name="connsiteX5" fmla="*/ 457200 w 1228725"/>
              <a:gd name="connsiteY5" fmla="*/ 638175 h 1123950"/>
              <a:gd name="connsiteX6" fmla="*/ 857250 w 1228725"/>
              <a:gd name="connsiteY6" fmla="*/ 26670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8725" h="1123950">
                <a:moveTo>
                  <a:pt x="857250" y="266700"/>
                </a:moveTo>
                <a:lnTo>
                  <a:pt x="114300" y="0"/>
                </a:lnTo>
                <a:lnTo>
                  <a:pt x="0" y="419100"/>
                </a:lnTo>
                <a:lnTo>
                  <a:pt x="142875" y="1009650"/>
                </a:lnTo>
                <a:lnTo>
                  <a:pt x="1228725" y="1123950"/>
                </a:lnTo>
                <a:lnTo>
                  <a:pt x="457200" y="638175"/>
                </a:lnTo>
                <a:lnTo>
                  <a:pt x="857250" y="266700"/>
                </a:ln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6516216" y="4797152"/>
            <a:ext cx="1809750" cy="857250"/>
          </a:xfrm>
          <a:custGeom>
            <a:avLst/>
            <a:gdLst>
              <a:gd name="connsiteX0" fmla="*/ 1152525 w 1809750"/>
              <a:gd name="connsiteY0" fmla="*/ 190500 h 857250"/>
              <a:gd name="connsiteX1" fmla="*/ 1809750 w 1809750"/>
              <a:gd name="connsiteY1" fmla="*/ 771525 h 857250"/>
              <a:gd name="connsiteX2" fmla="*/ 0 w 1809750"/>
              <a:gd name="connsiteY2" fmla="*/ 857250 h 857250"/>
              <a:gd name="connsiteX3" fmla="*/ 152400 w 1809750"/>
              <a:gd name="connsiteY3" fmla="*/ 47625 h 857250"/>
              <a:gd name="connsiteX4" fmla="*/ 533400 w 1809750"/>
              <a:gd name="connsiteY4" fmla="*/ 533400 h 857250"/>
              <a:gd name="connsiteX5" fmla="*/ 533400 w 1809750"/>
              <a:gd name="connsiteY5" fmla="*/ 0 h 857250"/>
              <a:gd name="connsiteX6" fmla="*/ 876300 w 1809750"/>
              <a:gd name="connsiteY6" fmla="*/ 428625 h 857250"/>
              <a:gd name="connsiteX7" fmla="*/ 1152525 w 1809750"/>
              <a:gd name="connsiteY7" fmla="*/ 190500 h 857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09750" h="857250">
                <a:moveTo>
                  <a:pt x="1152525" y="190500"/>
                </a:moveTo>
                <a:lnTo>
                  <a:pt x="1809750" y="771525"/>
                </a:lnTo>
                <a:lnTo>
                  <a:pt x="0" y="857250"/>
                </a:lnTo>
                <a:lnTo>
                  <a:pt x="152400" y="47625"/>
                </a:lnTo>
                <a:lnTo>
                  <a:pt x="533400" y="533400"/>
                </a:lnTo>
                <a:lnTo>
                  <a:pt x="533400" y="0"/>
                </a:lnTo>
                <a:lnTo>
                  <a:pt x="876300" y="428625"/>
                </a:lnTo>
                <a:lnTo>
                  <a:pt x="1152525" y="190500"/>
                </a:lnTo>
                <a:close/>
              </a:path>
            </a:pathLst>
          </a:cu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059832" y="1484784"/>
            <a:ext cx="792088" cy="69837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7956376" y="5805264"/>
            <a:ext cx="106070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Блок-схема: решение 23"/>
          <p:cNvSpPr/>
          <p:nvPr/>
        </p:nvSpPr>
        <p:spPr>
          <a:xfrm rot="5400000">
            <a:off x="5166356" y="3194684"/>
            <a:ext cx="1152128" cy="900680"/>
          </a:xfrm>
          <a:prstGeom prst="flowChartDecision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Рисунок 24" descr="butter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0688"/>
            <a:ext cx="1619672" cy="1512168"/>
          </a:xfrm>
          <a:prstGeom prst="rect">
            <a:avLst/>
          </a:prstGeom>
        </p:spPr>
      </p:pic>
      <p:sp>
        <p:nvSpPr>
          <p:cNvPr id="26" name="Овал 25"/>
          <p:cNvSpPr/>
          <p:nvPr/>
        </p:nvSpPr>
        <p:spPr>
          <a:xfrm>
            <a:off x="8388424" y="4149080"/>
            <a:ext cx="36004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4931 -0.02431 -0.09878 -0.04838 -0.1467 -0.05556 C -0.19479 -0.06273 -0.24792 -0.06065 -0.28733 -0.04306 C -0.32691 -0.02547 -0.35313 -0.02385 -0.38333 0.05 C -0.41354 0.12384 -0.45278 0.29537 -0.46858 0.4 C -0.48438 0.50439 -0.48125 0.5912 -0.47795 0.67754 " pathEditMode="relative" ptsTypes="aaaaaA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6.2963E-6 C -0.03385 0.0074 -0.06788 0.01504 -0.09687 0.02777 C -0.12604 0.0405 -0.15798 0.04259 -0.175 0.07638 C -0.19201 0.11018 -0.19774 0.18263 -0.19896 0.23055 C -0.20017 0.27847 -0.18871 0.31041 -0.18229 0.36388 C -0.17587 0.41735 -0.17066 0.50694 -0.16041 0.55115 C -0.15017 0.5956 -0.13559 0.61319 -0.12083 0.63055 " pathEditMode="relative" ptsTypes="aaaaaaA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C -0.03976 0.04722 -0.07934 0.09468 -0.11666 0.12222 C -0.15399 0.14977 -0.18472 0.17639 -0.22396 0.16528 C -0.26319 0.15417 -0.30764 0.10486 -0.35208 0.05556 " pathEditMode="relative" ptsTypes="aaaA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C -0.03333 0.05833 -0.06666 0.11666 -0.11979 0.14583 C -0.17291 0.175 -0.25694 0.15393 -0.31875 0.175 C -0.38055 0.19606 -0.45989 0.21389 -0.49062 0.27222 C -0.52135 0.33055 -0.48212 0.44583 -0.50312 0.525 C -0.52413 0.60416 -0.57048 0.67569 -0.61666 0.74722 " pathEditMode="relative" ptsTypes="aaaaaA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C -0.05781 0.01991 -0.11562 0.03981 -0.16667 0.05 C -0.21771 0.06018 -0.26997 0.05903 -0.30625 0.06111 C -0.34253 0.06319 -0.36354 0.06273 -0.38437 0.0625 " pathEditMode="relative" ptsTypes="aaaA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093 C -0.02587 -0.00972 -0.05122 -0.01829 -0.1026 -0.02037 C -0.15399 -0.02245 -0.24705 -0.01296 -0.30903 -0.01343 C -0.37066 -0.01389 -0.40313 -0.04838 -0.47344 -0.02315 C -0.54375 0.00208 -0.6757 0.09236 -0.73073 0.13796 C -0.78576 0.18356 -0.79479 0.2169 -0.80365 0.25046 " pathEditMode="relative" ptsTypes="aaaaaA">
                                      <p:cBhvr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4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Рисунок 5" descr="113175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5805264"/>
            <a:ext cx="941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МОЛОДЕЦ! ТЫ ХОРОШО СПРАВЛЯЕШЬСЯ!</a:t>
            </a:r>
            <a:endParaRPr lang="ru-RU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Рисунок 4" descr="img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12776"/>
            <a:ext cx="9144000" cy="28083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" y="404664"/>
            <a:ext cx="93245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 smtClean="0"/>
              <a:t>Пумба</a:t>
            </a:r>
            <a:r>
              <a:rPr lang="ru-RU" sz="2800" b="1" dirty="0" smtClean="0"/>
              <a:t> не знает, может ты ему поможешь? Какие из этих предметов похожи на круг?</a:t>
            </a:r>
            <a:endParaRPr lang="ru-RU" sz="2800" b="1" dirty="0"/>
          </a:p>
        </p:txBody>
      </p:sp>
      <p:pic>
        <p:nvPicPr>
          <p:cNvPr id="7" name="Рисунок 6" descr="1485990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0"/>
            <a:ext cx="6192688" cy="476672"/>
          </a:xfrm>
          <a:prstGeom prst="rect">
            <a:avLst/>
          </a:prstGeom>
        </p:spPr>
      </p:pic>
      <p:pic>
        <p:nvPicPr>
          <p:cNvPr id="11" name="Рисунок 10" descr="0_874ea_39548b3_ori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067174"/>
            <a:ext cx="5364087" cy="279082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Рисунок 4" descr="4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1124744"/>
            <a:ext cx="6156176" cy="5229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" y="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Помоги </a:t>
            </a:r>
            <a:r>
              <a:rPr lang="ru-RU" sz="3200" b="1" dirty="0" err="1" smtClean="0"/>
              <a:t>Тимону</a:t>
            </a:r>
            <a:r>
              <a:rPr lang="ru-RU" sz="3200" b="1" dirty="0" smtClean="0"/>
              <a:t> и </a:t>
            </a:r>
            <a:r>
              <a:rPr lang="ru-RU" sz="3200" b="1" dirty="0" err="1" smtClean="0"/>
              <a:t>Пумбе!На</a:t>
            </a:r>
            <a:r>
              <a:rPr lang="ru-RU" sz="3200" b="1" dirty="0" smtClean="0"/>
              <a:t> какую фигуру похожи эти предметы?</a:t>
            </a:r>
            <a:endParaRPr lang="ru-RU" sz="3200" b="1" dirty="0"/>
          </a:p>
        </p:txBody>
      </p:sp>
      <p:pic>
        <p:nvPicPr>
          <p:cNvPr id="8" name="Рисунок 7" descr="kT8odyRg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24544" y="2755418"/>
            <a:ext cx="3725044" cy="410258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Ромб 4"/>
          <p:cNvSpPr/>
          <p:nvPr/>
        </p:nvSpPr>
        <p:spPr>
          <a:xfrm>
            <a:off x="107504" y="836712"/>
            <a:ext cx="914400" cy="914400"/>
          </a:xfrm>
          <a:prstGeom prst="diamond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Хорда 5"/>
          <p:cNvSpPr/>
          <p:nvPr/>
        </p:nvSpPr>
        <p:spPr>
          <a:xfrm rot="1287465">
            <a:off x="1259632" y="908720"/>
            <a:ext cx="914400" cy="914400"/>
          </a:xfrm>
          <a:prstGeom prst="chor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омб 6"/>
          <p:cNvSpPr/>
          <p:nvPr/>
        </p:nvSpPr>
        <p:spPr>
          <a:xfrm>
            <a:off x="2195736" y="908720"/>
            <a:ext cx="914400" cy="914400"/>
          </a:xfrm>
          <a:prstGeom prst="diamond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Хорда 7"/>
          <p:cNvSpPr/>
          <p:nvPr/>
        </p:nvSpPr>
        <p:spPr>
          <a:xfrm rot="1287465">
            <a:off x="3267401" y="900265"/>
            <a:ext cx="914400" cy="914400"/>
          </a:xfrm>
          <a:prstGeom prst="chor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07504" y="188640"/>
            <a:ext cx="8006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Какие фигуры в ряду будут следующими?</a:t>
            </a:r>
            <a:endParaRPr lang="ru-RU" sz="3200" b="1" dirty="0"/>
          </a:p>
        </p:txBody>
      </p:sp>
      <p:sp>
        <p:nvSpPr>
          <p:cNvPr id="10" name="Ромб 9"/>
          <p:cNvSpPr/>
          <p:nvPr/>
        </p:nvSpPr>
        <p:spPr>
          <a:xfrm>
            <a:off x="4139952" y="908720"/>
            <a:ext cx="914400" cy="914400"/>
          </a:xfrm>
          <a:prstGeom prst="diamond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Хорда 10"/>
          <p:cNvSpPr/>
          <p:nvPr/>
        </p:nvSpPr>
        <p:spPr>
          <a:xfrm rot="1287465">
            <a:off x="5283626" y="900265"/>
            <a:ext cx="914400" cy="914400"/>
          </a:xfrm>
          <a:prstGeom prst="chor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омб 11"/>
          <p:cNvSpPr/>
          <p:nvPr/>
        </p:nvSpPr>
        <p:spPr>
          <a:xfrm>
            <a:off x="6228184" y="908720"/>
            <a:ext cx="914400" cy="914400"/>
          </a:xfrm>
          <a:prstGeom prst="diamond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Хорда 12"/>
          <p:cNvSpPr/>
          <p:nvPr/>
        </p:nvSpPr>
        <p:spPr>
          <a:xfrm rot="1287465">
            <a:off x="7299849" y="972272"/>
            <a:ext cx="914400" cy="914400"/>
          </a:xfrm>
          <a:prstGeom prst="chor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0" y="2492896"/>
            <a:ext cx="1060704" cy="914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115616" y="2996952"/>
            <a:ext cx="1008112" cy="41034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2195736" y="2492896"/>
            <a:ext cx="1060704" cy="914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347864" y="2996952"/>
            <a:ext cx="1152128" cy="41034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Равнобедренный треугольник 17"/>
          <p:cNvSpPr/>
          <p:nvPr/>
        </p:nvSpPr>
        <p:spPr>
          <a:xfrm>
            <a:off x="4572000" y="2492896"/>
            <a:ext cx="1060704" cy="914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5724128" y="2996952"/>
            <a:ext cx="1080120" cy="41034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6876256" y="2492896"/>
            <a:ext cx="1060704" cy="914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8063880" y="2996952"/>
            <a:ext cx="1080120" cy="41034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07504" y="4437112"/>
            <a:ext cx="864096" cy="84239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043608" y="4581128"/>
            <a:ext cx="1296144" cy="698376"/>
          </a:xfrm>
          <a:prstGeom prst="ellipse">
            <a:avLst/>
          </a:prstGeom>
          <a:solidFill>
            <a:srgbClr val="55E3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2411760" y="4437112"/>
            <a:ext cx="792088" cy="84239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3275856" y="4581128"/>
            <a:ext cx="1296144" cy="698376"/>
          </a:xfrm>
          <a:prstGeom prst="ellipse">
            <a:avLst/>
          </a:prstGeom>
          <a:solidFill>
            <a:srgbClr val="55E3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644008" y="4365104"/>
            <a:ext cx="792088" cy="84239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5508104" y="4581128"/>
            <a:ext cx="1296144" cy="698376"/>
          </a:xfrm>
          <a:prstGeom prst="ellipse">
            <a:avLst/>
          </a:prstGeom>
          <a:solidFill>
            <a:srgbClr val="55E3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6876256" y="4437112"/>
            <a:ext cx="792088" cy="84239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7740352" y="4581128"/>
            <a:ext cx="1296144" cy="698376"/>
          </a:xfrm>
          <a:prstGeom prst="ellipse">
            <a:avLst/>
          </a:prstGeom>
          <a:solidFill>
            <a:srgbClr val="55E3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 descr="grnanibutterfli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5589240"/>
            <a:ext cx="6264696" cy="126876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3" descr="pole_romashek_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Рисунок 7" descr="Tumblr_mnulwmLIY01sr0yylo1_4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736"/>
            <a:ext cx="9144000" cy="580526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0"/>
            <a:ext cx="90364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Умница! Ты очень хорошо справился со всеми заданиями!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04664"/>
          </a:xfrm>
        </p:spPr>
        <p:txBody>
          <a:bodyPr>
            <a:normAutofit fontScale="90000"/>
          </a:bodyPr>
          <a:lstStyle/>
          <a:p>
            <a:r>
              <a:rPr lang="ru-RU" u="sng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Спасибо за внимание!</a:t>
            </a:r>
            <a:endParaRPr lang="ru-RU" u="sng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4" name="Содержимое 3" descr="857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9144000" cy="630932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334</TotalTime>
  <Words>338</Words>
  <Application>Microsoft Office PowerPoint</Application>
  <PresentationFormat>Экран (4:3)</PresentationFormat>
  <Paragraphs>54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Arial</vt:lpstr>
      <vt:lpstr>Book Antiqua</vt:lpstr>
      <vt:lpstr>Lucida Sans</vt:lpstr>
      <vt:lpstr>Times New Roman</vt:lpstr>
      <vt:lpstr>Wingdings</vt:lpstr>
      <vt:lpstr>Wingdings 2</vt:lpstr>
      <vt:lpstr>Wingdings 3</vt:lpstr>
      <vt:lpstr>Апекс</vt:lpstr>
      <vt:lpstr>Повторение геометрических фигур</vt:lpstr>
      <vt:lpstr>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Krokoz™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Повторение геометрических фигур</dc:title>
  <dc:creator>user</dc:creator>
  <cp:lastModifiedBy>User</cp:lastModifiedBy>
  <cp:revision>35</cp:revision>
  <dcterms:created xsi:type="dcterms:W3CDTF">2016-03-14T18:40:52Z</dcterms:created>
  <dcterms:modified xsi:type="dcterms:W3CDTF">2025-06-04T09:11:01Z</dcterms:modified>
</cp:coreProperties>
</file>