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56" r:id="rId2"/>
    <p:sldId id="258" r:id="rId3"/>
    <p:sldId id="282" r:id="rId4"/>
    <p:sldId id="283" r:id="rId5"/>
    <p:sldId id="259" r:id="rId6"/>
    <p:sldId id="284" r:id="rId7"/>
    <p:sldId id="290" r:id="rId8"/>
    <p:sldId id="260" r:id="rId9"/>
    <p:sldId id="265" r:id="rId10"/>
    <p:sldId id="261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2" r:id="rId23"/>
    <p:sldId id="286" r:id="rId24"/>
    <p:sldId id="288" r:id="rId25"/>
    <p:sldId id="289" r:id="rId26"/>
    <p:sldId id="287" r:id="rId27"/>
    <p:sldId id="285" r:id="rId28"/>
    <p:sldId id="27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FF00"/>
    <a:srgbClr val="000099"/>
    <a:srgbClr val="5A0BA9"/>
    <a:srgbClr val="CC0066"/>
    <a:srgbClr val="B00000"/>
    <a:srgbClr val="CC0000"/>
    <a:srgbClr val="B1131E"/>
    <a:srgbClr val="028805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B55E0E-D939-4258-9C44-6694A3C7C2ED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0F7BA0-1591-4F4E-9F78-B69C5CDED0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059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F7BA0-1591-4F4E-9F78-B69C5CDED0D5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5D6F3C-AE6E-4F1E-8CE3-2DD71AE70ECA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7B9E3C-B5D2-429B-946F-E77ADE3355C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717032"/>
            <a:ext cx="857256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Тема:   Экологическое воспитание </a:t>
            </a:r>
            <a:endParaRPr lang="en-US" sz="4000" b="1" dirty="0" smtClean="0">
              <a:ln w="19050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dirty="0" smtClean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детей старшего дошкольного возраста.</a:t>
            </a:r>
            <a:endParaRPr kumimoji="0" lang="ru-RU" sz="4000" b="1" i="0" u="none" strike="noStrike" cap="none" spc="0" normalizeH="0" baseline="0" dirty="0" smtClean="0">
              <a:ln w="19050">
                <a:solidFill>
                  <a:schemeClr val="tx1"/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5805264"/>
            <a:ext cx="734481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ctr"/>
            <a:r>
              <a:rPr lang="ru-RU" sz="2000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Журавлёва Елена Ивановна</a:t>
            </a:r>
            <a:endParaRPr lang="ru-RU" sz="2000" cap="all" spc="0" dirty="0">
              <a:ln w="9000" cmpd="sng">
                <a:solidFill>
                  <a:schemeClr val="tx1"/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ндрей\Desktop\FY893800GF9696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40768"/>
            <a:ext cx="3744416" cy="221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260648"/>
            <a:ext cx="8892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0" lvl="0" algn="ctr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defRPr/>
            </a:pPr>
            <a:r>
              <a:rPr lang="ru-RU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  <a:r>
              <a:rPr lang="ru-RU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14</a:t>
            </a:r>
          </a:p>
          <a:p>
            <a:pPr marL="182880" lvl="0" algn="ctr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defRPr/>
            </a:pPr>
            <a:r>
              <a:rPr lang="ru-RU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«Красная шапочка» </a:t>
            </a:r>
            <a:r>
              <a:rPr lang="ru-RU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en-US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Сафоново Смоленской области</a:t>
            </a:r>
            <a:endParaRPr lang="ru-RU" b="1" dirty="0"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12625" y="3140968"/>
            <a:ext cx="8786842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176157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2646924"/>
            <a:ext cx="7416824" cy="324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Всё хорошее в людях – из детства! </a:t>
            </a:r>
          </a:p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Как истоки добра пробудить? </a:t>
            </a:r>
          </a:p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Прикоснуться к природе всем сердцем: Удивиться, узнать, полюбить! </a:t>
            </a:r>
          </a:p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Мы хотим, чтоб земля расцветала, </a:t>
            </a:r>
          </a:p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И росли, как цветы, малыши,</a:t>
            </a:r>
          </a:p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Чтоб для них экология стала </a:t>
            </a:r>
          </a:p>
          <a:p>
            <a:pPr algn="ctr">
              <a:lnSpc>
                <a:spcPct val="80000"/>
              </a:lnSpc>
            </a:pPr>
            <a:r>
              <a:rPr lang="ru-RU" altLang="ru-RU" sz="3200" b="1" i="1" dirty="0">
                <a:latin typeface="Times New Roman" pitchFamily="18" charset="0"/>
              </a:rPr>
              <a:t>Не наукой, а частью души!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680479"/>
            <a:ext cx="734481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altLang="ru-RU" sz="36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</a:rPr>
              <a:t>Экологическое воспитание дошкольников</a:t>
            </a:r>
            <a:r>
              <a:rPr lang="ru-RU" alt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14290"/>
            <a:ext cx="8215370" cy="144655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softEdge rad="3175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altLang="ru-RU" sz="4400" b="1" i="1" dirty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Цели экологического воспитания</a:t>
            </a:r>
            <a:r>
              <a:rPr lang="ru-RU" alt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0872" y="1647585"/>
            <a:ext cx="524005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3600" dirty="0">
                <a:latin typeface="Times New Roman" pitchFamily="18" charset="0"/>
              </a:rPr>
              <a:t>Цель</a:t>
            </a:r>
            <a:r>
              <a:rPr lang="ru-RU" altLang="ru-RU" sz="3200" dirty="0">
                <a:latin typeface="Times New Roman" pitchFamily="18" charset="0"/>
              </a:rPr>
              <a:t> – </a:t>
            </a:r>
            <a:r>
              <a:rPr lang="ru-RU" altLang="ru-RU" sz="2800" dirty="0">
                <a:latin typeface="Times New Roman" pitchFamily="18" charset="0"/>
              </a:rPr>
              <a:t>формировать положительное отношения к природе, воспитывать защитников природы, дать экологические знания, научить детей быть милосердными, любить и беречь природу (землю, воду, воздух, флору, фауну), по-хозяйски, а значит бережно, распоряжаться её богатствами.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Андрей\Desktop\dc28b1905d455eb00ed0fab57f97a0e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17" y="2132856"/>
            <a:ext cx="2813298" cy="438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556792"/>
            <a:ext cx="7488832" cy="5176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Tx/>
              <a:buChar char="-"/>
            </a:pP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Освоение ближайшего окружения и соответствующий возрасту выход за его пределы;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Расширение и систематизация элементарных географических, естественнонаучных и экологических представлений дошкольников;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Формирование навыков постановки элементарных опытов и умения делать выводы на основе полученных результатов;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altLang="ru-RU" sz="2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Формирование навыков заботливого отношения к объектам живой и неживой природы, к месту в котором живешь. </a:t>
            </a:r>
          </a:p>
          <a:p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476672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</a:rPr>
              <a:t>Задачи экологического воспитания </a:t>
            </a:r>
            <a:r>
              <a:rPr lang="ru-RU" altLang="ru-RU" sz="3600" b="1" dirty="0" smtClean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47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5" y="836712"/>
            <a:ext cx="7128791" cy="4598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endParaRPr lang="ru-RU" altLang="ru-RU" sz="2000" b="1" i="1" dirty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-организация опытов в уголке природы;</a:t>
            </a:r>
          </a:p>
          <a:p>
            <a:pPr algn="just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-специально организованные занятия;</a:t>
            </a:r>
          </a:p>
          <a:p>
            <a:pPr algn="just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-дидактические игры;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оснащение уголка природы моделями.</a:t>
            </a:r>
            <a:r>
              <a:rPr lang="ru-RU" altLang="ru-RU" sz="2800" b="1" i="1" dirty="0">
                <a:latin typeface="Times New Roman" pitchFamily="18" charset="0"/>
              </a:rPr>
              <a:t> </a:t>
            </a:r>
            <a:r>
              <a:rPr lang="en-US" altLang="ru-RU" sz="2800" b="1" i="1" dirty="0" smtClean="0">
                <a:latin typeface="Times New Roman" pitchFamily="18" charset="0"/>
              </a:rPr>
              <a:t> </a:t>
            </a:r>
            <a:r>
              <a:rPr lang="ru-RU" altLang="ru-RU" sz="2800" b="1" i="1" dirty="0" smtClean="0">
                <a:latin typeface="Times New Roman" pitchFamily="18" charset="0"/>
              </a:rPr>
              <a:t>     </a:t>
            </a: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alt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Дежурство в уголке природы; </a:t>
            </a:r>
            <a:endParaRPr lang="ru-RU" alt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Экологические игры (дидактические, имитационные, </a:t>
            </a: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путешествия);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Экологические </a:t>
            </a: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сказки</a:t>
            </a:r>
            <a:r>
              <a:rPr lang="ru-RU" altLang="ru-RU" sz="2800" b="1" i="1" dirty="0">
                <a:latin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ru-RU" sz="2800" b="1" dirty="0" smtClean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" y="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"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План работы по воспитанию экологического сознания у дошкольников: </a:t>
            </a:r>
            <a:endParaRPr lang="ru-RU" sz="3600" b="1" cap="none" spc="0" dirty="0">
              <a:ln w="1905">
                <a:solidFill>
                  <a:srgbClr val="FF0000"/>
                </a:solidFill>
              </a:ln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2564904"/>
            <a:ext cx="64807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32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Для установления причин явлений, связей используем как можно больше опытов. В каждом опыте раскрываем причину наблюдаемого явления, дети подводятся к суждениям и умозаключениям. 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331640" y="836712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3200" b="1" dirty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Исследовательская деятельность детей 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93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3474" y="370017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Опыты с песком и водой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5" descr="Фото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1331501"/>
            <a:ext cx="2142074" cy="2464920"/>
          </a:xfrm>
          <a:prstGeom prst="rect">
            <a:avLst/>
          </a:prstGeom>
          <a:noFill/>
        </p:spPr>
      </p:pic>
      <p:pic>
        <p:nvPicPr>
          <p:cNvPr id="4" name="Picture 5" descr="Фото0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6136" y="3140969"/>
            <a:ext cx="2880320" cy="3372848"/>
          </a:xfrm>
          <a:prstGeom prst="rect">
            <a:avLst/>
          </a:prstGeom>
          <a:noFill/>
        </p:spPr>
      </p:pic>
      <p:pic>
        <p:nvPicPr>
          <p:cNvPr id="5" name="Picture 5" descr="Фото0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0477" y="1196752"/>
            <a:ext cx="2490714" cy="2611884"/>
          </a:xfrm>
          <a:prstGeom prst="rect">
            <a:avLst/>
          </a:prstGeom>
          <a:noFill/>
        </p:spPr>
      </p:pic>
      <p:pic>
        <p:nvPicPr>
          <p:cNvPr id="6" name="Picture 5" descr="Фото0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370" y="3990630"/>
            <a:ext cx="4176464" cy="26113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991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0"/>
            <a:ext cx="892971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28805"/>
                </a:solidFill>
                <a:latin typeface="Times New Roman" pitchFamily="18" charset="0"/>
                <a:cs typeface="Times New Roman" pitchFamily="18" charset="0"/>
              </a:rPr>
              <a:t>Опыты с растениями:</a:t>
            </a:r>
          </a:p>
          <a:p>
            <a:pPr>
              <a:lnSpc>
                <a:spcPct val="150000"/>
              </a:lnSpc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Опыт с фасолью;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Опыт с верхушками от моркови, сельдерея, редиса, свеклы, а также с плодом картофеля;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Опыт с луком.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3438" cy="3500438"/>
          </a:xfrm>
          <a:prstGeom prst="rect">
            <a:avLst/>
          </a:prstGeom>
        </p:spPr>
      </p:pic>
      <p:pic>
        <p:nvPicPr>
          <p:cNvPr id="5" name="Рисунок 4" descr="Фото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0"/>
            <a:ext cx="4500562" cy="3500438"/>
          </a:xfrm>
          <a:prstGeom prst="rect">
            <a:avLst/>
          </a:prstGeom>
        </p:spPr>
      </p:pic>
      <p:pic>
        <p:nvPicPr>
          <p:cNvPr id="6" name="Рисунок 5" descr="Фото0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29000"/>
            <a:ext cx="4643438" cy="3429000"/>
          </a:xfrm>
          <a:prstGeom prst="rect">
            <a:avLst/>
          </a:prstGeom>
        </p:spPr>
      </p:pic>
      <p:pic>
        <p:nvPicPr>
          <p:cNvPr id="7" name="Рисунок 6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3500438"/>
            <a:ext cx="4500562" cy="335756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714480" y="2928934"/>
            <a:ext cx="56436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Опыты!</a:t>
            </a:r>
            <a:endParaRPr lang="ru-RU" sz="5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0"/>
            <a:ext cx="8072494" cy="7402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Занятия: </a:t>
            </a:r>
          </a:p>
          <a:p>
            <a:pPr marL="342900" indent="-342900" algn="just">
              <a:lnSpc>
                <a:spcPct val="20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1.«Влаголюбивые и засухоустойчивые растения» </a:t>
            </a:r>
          </a:p>
          <a:p>
            <a:pPr marL="342900" indent="-342900" algn="just">
              <a:lnSpc>
                <a:spcPct val="20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2.«Посадка комнатных растений - традесканции»</a:t>
            </a:r>
          </a:p>
          <a:p>
            <a:pPr marL="342900" indent="-342900" algn="just">
              <a:lnSpc>
                <a:spcPct val="200000"/>
              </a:lnSpc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3.«Посадка семян огурцов»</a:t>
            </a:r>
          </a:p>
          <a:p>
            <a:pPr marL="342900" indent="-342900" algn="just">
              <a:lnSpc>
                <a:spcPct val="200000"/>
              </a:lnSpc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71546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«Влаголюбивые и засухоустойчивые растения». </a:t>
            </a:r>
            <a:endParaRPr lang="ru-RU" sz="3600" b="1" cap="none" spc="0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4678" y="142852"/>
            <a:ext cx="2629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Занятие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2087463"/>
            <a:ext cx="864396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/>
              <a:t>1.Образовательные: Уточнить представления о необходимых для растений условиях жизни. Сформировать представления о влаголюбивых и засухоустойчивых растениях.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2.Развивающие: Развивать экологическое мышление, память, внимание.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3.Воспитательные: Воспитывать эстетическое, бережное отношение к природе, любовь к растениям.</a:t>
            </a:r>
          </a:p>
          <a:p>
            <a:pPr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488" y="0"/>
            <a:ext cx="2629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Занятие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785794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«Посадка комнатных растений –традесканции»</a:t>
            </a:r>
            <a:endParaRPr lang="ru-RU" sz="3200" b="1" cap="none" spc="0" dirty="0">
              <a:ln w="19050">
                <a:solidFill>
                  <a:srgbClr val="00B050"/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2000240"/>
            <a:ext cx="9144000" cy="46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1.Образовательные: Расширить и закрепить представления детей о растениях ближайшего окружения. Привлекать детей к посеву растений, которые размножаются вегетативно.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2.Развивающие: Развивать память, экологическое мышление.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3.Воспитательные: Воспитывать интерес, любознательность, заботливое отношение к растениям, отзывчивость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1802" y="0"/>
            <a:ext cx="2629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Занятие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85786" y="785794"/>
            <a:ext cx="7957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«Посадка семян огурцов»</a:t>
            </a:r>
            <a:endParaRPr lang="ru-RU" sz="5400" b="1" cap="none" spc="0" dirty="0">
              <a:ln w="19050">
                <a:solidFill>
                  <a:srgbClr val="00B050"/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1571612"/>
            <a:ext cx="8786874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1.Образовательные: Учить детей выращивать рассаду из семян. Подвести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пониманию условий, необходимых для успешного развития растений.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Вызвать желание самим вырастить растение из семян.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2.Развивающие: Развивать экологическое мышление и память.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3.Воспитательные: Воспитывать желание трудиться, бережно относиться к живой природе.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то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9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то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285728"/>
            <a:ext cx="857256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8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Дидактические игры:</a:t>
            </a: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«Каждое растение на свое место»</a:t>
            </a: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«Найди листочек»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«Что сначала, что потом»</a:t>
            </a: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«Деревья 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 их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плоды»</a:t>
            </a:r>
          </a:p>
          <a:p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«Какого цветка не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стало»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«Магазин цветов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3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Оснащение уголка природы моделями: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Модель «Как размножаются растения»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Модель «Рост и развитие растений из семени»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Модель «Рост и развитие лука»</a:t>
            </a:r>
          </a:p>
          <a:p>
            <a:pPr>
              <a:buFontTx/>
              <a:buChar char="-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476672"/>
            <a:ext cx="4916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Дежурство в уголке природы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Андрей\Desktop\фотки\фото садик\WP_20140407_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920880" cy="447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5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09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13988" cy="6858000"/>
          </a:xfrm>
          <a:prstGeom prst="rect">
            <a:avLst/>
          </a:prstGeom>
        </p:spPr>
      </p:pic>
      <p:pic>
        <p:nvPicPr>
          <p:cNvPr id="5" name="Рисунок 4" descr="IMG_0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428604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Уголок природы</a:t>
            </a:r>
            <a:endParaRPr lang="ru-RU" sz="5400" b="1" cap="none" spc="0" dirty="0">
              <a:ln w="1905">
                <a:solidFill>
                  <a:srgbClr val="FF0000"/>
                </a:solidFill>
              </a:ln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055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Катя\Мои документы\Учеба\мама\садик\фото\IMG_09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00222"/>
            <a:ext cx="9612560" cy="92883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940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548679"/>
            <a:ext cx="46129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Экологические сказки</a:t>
            </a:r>
            <a:r>
              <a:rPr lang="ru-RU" altLang="ru-RU" sz="3200" b="1" i="1" dirty="0">
                <a:solidFill>
                  <a:srgbClr val="00B050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4098" name="Picture 2" descr="C:\Users\Андрей\Desktop\goos4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145732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ндрей\Desktop\97851707083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39265"/>
            <a:ext cx="1524000" cy="192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Андрей\Desktop\1skaz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255891"/>
            <a:ext cx="1440160" cy="197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ндрей\Desktop\19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502" y="1223725"/>
            <a:ext cx="1706482" cy="204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11760" y="3429000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Инсценировка экологической сказки    «Маша и медведь»</a:t>
            </a:r>
            <a:endParaRPr lang="ru-RU" dirty="0"/>
          </a:p>
        </p:txBody>
      </p:sp>
      <p:pic>
        <p:nvPicPr>
          <p:cNvPr id="4102" name="Picture 6" descr="C:\Users\Андрей\Desktop\9796906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584" y="4293096"/>
            <a:ext cx="3245346" cy="243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29980"/>
            <a:ext cx="8136904" cy="5607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В результате проделанной работы есть положительные результаты: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i="1" dirty="0">
                <a:latin typeface="Times New Roman" pitchFamily="18" charset="0"/>
              </a:rPr>
              <a:t>Сформированы начала экологической культуры у детей;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i="1" dirty="0">
                <a:latin typeface="Times New Roman" pitchFamily="18" charset="0"/>
              </a:rPr>
              <a:t>Сформировано осознанно правильное отношение к объектам и явлениям природы, экологическое мышление;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i="1" dirty="0">
                <a:latin typeface="Times New Roman" pitchFamily="18" charset="0"/>
              </a:rPr>
              <a:t>Дети учатся практическим действиям по охране природы;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i="1" dirty="0">
                <a:latin typeface="Times New Roman" pitchFamily="18" charset="0"/>
              </a:rPr>
              <a:t>Развиваются умственные способности детей, которые проявляются в умении экспериментировать, анализировать, делать выводы;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ru-RU" altLang="ru-RU" sz="2800" b="1" i="1" dirty="0">
                <a:latin typeface="Times New Roman" pitchFamily="18" charset="0"/>
              </a:rPr>
              <a:t>У детей появилось желание общаться с природой и отражать свои впечатления через различные виды деятельности.  </a:t>
            </a:r>
          </a:p>
        </p:txBody>
      </p:sp>
    </p:spTree>
    <p:extLst>
      <p:ext uri="{BB962C8B-B14F-4D97-AF65-F5344CB8AC3E}">
        <p14:creationId xmlns:p14="http://schemas.microsoft.com/office/powerpoint/2010/main" val="360459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2143116"/>
            <a:ext cx="892971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rgbClr val="5A0BA9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 w="9000" cmpd="sng">
                <a:solidFill>
                  <a:srgbClr val="5A0BA9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Рисунок 2" descr="m_edc1df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3571876"/>
            <a:ext cx="5429288" cy="25098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923</TotalTime>
  <Words>665</Words>
  <Application>Microsoft Office PowerPoint</Application>
  <PresentationFormat>Экран (4:3)</PresentationFormat>
  <Paragraphs>115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k11</dc:creator>
  <cp:lastModifiedBy>User</cp:lastModifiedBy>
  <cp:revision>74</cp:revision>
  <dcterms:created xsi:type="dcterms:W3CDTF">2009-06-16T20:30:55Z</dcterms:created>
  <dcterms:modified xsi:type="dcterms:W3CDTF">2021-10-14T08:51:30Z</dcterms:modified>
</cp:coreProperties>
</file>