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63" r:id="rId15"/>
    <p:sldId id="276" r:id="rId16"/>
    <p:sldId id="277" r:id="rId17"/>
    <p:sldId id="278" r:id="rId18"/>
    <p:sldId id="297" r:id="rId19"/>
    <p:sldId id="296" r:id="rId20"/>
    <p:sldId id="298" r:id="rId21"/>
    <p:sldId id="264" r:id="rId22"/>
    <p:sldId id="279" r:id="rId23"/>
    <p:sldId id="280" r:id="rId24"/>
    <p:sldId id="265" r:id="rId25"/>
    <p:sldId id="284" r:id="rId26"/>
    <p:sldId id="289" r:id="rId27"/>
    <p:sldId id="286" r:id="rId28"/>
    <p:sldId id="287" r:id="rId29"/>
    <p:sldId id="281" r:id="rId30"/>
    <p:sldId id="282" r:id="rId31"/>
    <p:sldId id="283" r:id="rId32"/>
    <p:sldId id="290" r:id="rId33"/>
    <p:sldId id="266" r:id="rId34"/>
    <p:sldId id="291" r:id="rId35"/>
    <p:sldId id="292" r:id="rId36"/>
    <p:sldId id="295" r:id="rId37"/>
    <p:sldId id="293" r:id="rId38"/>
    <p:sldId id="294" r:id="rId39"/>
    <p:sldId id="268" r:id="rId40"/>
    <p:sldId id="26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Привет\Desktop\paper-design-with-lots-of-toys-vector-1130364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36"/>
          <a:stretch/>
        </p:blipFill>
        <p:spPr bwMode="auto">
          <a:xfrm>
            <a:off x="0" y="-4470"/>
            <a:ext cx="9143999" cy="68624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861048"/>
            <a:ext cx="7931224" cy="432048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   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педагог: Гатаулина О.С.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31683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Детское </a:t>
            </a:r>
            <a:b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экспериментирование, </a:t>
            </a:r>
            <a:b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как средство ознакомления детей раннего возраста с окружающим миром.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6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ривет\Desktop\WhatsApp Image 2025-05-26 at 13.45.5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ривет\Desktop\WhatsApp Image 2025-05-26 at 13.45.11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03" b="29293"/>
          <a:stretch/>
        </p:blipFill>
        <p:spPr bwMode="auto">
          <a:xfrm>
            <a:off x="3767189" y="2348880"/>
            <a:ext cx="5070904" cy="430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29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ривет\Desktop\WhatsApp Image 2025-05-26 at 13.44.3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384042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ривет\Desktop\WhatsApp Image 2025-05-26 at 13.44.30 (1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79"/>
          <a:stretch/>
        </p:blipFill>
        <p:spPr bwMode="auto">
          <a:xfrm>
            <a:off x="4499992" y="1268760"/>
            <a:ext cx="4314842" cy="460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ривет\Desktop\WhatsApp Image 2025-05-26 at 13.44.3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46" y="3717031"/>
            <a:ext cx="3840427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485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ривет\Desktop\WhatsApp Image 2025-05-26 at 14.51.4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36" y="260648"/>
            <a:ext cx="2897814" cy="386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ривет\Desktop\WhatsApp Image 2025-05-26 at 14.51.43 (1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0"/>
          <a:stretch/>
        </p:blipFill>
        <p:spPr bwMode="auto">
          <a:xfrm>
            <a:off x="3394263" y="836712"/>
            <a:ext cx="5453840" cy="516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Привет\Desktop\WhatsApp Image 2025-05-26 at 14.51.3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36" y="4437112"/>
            <a:ext cx="2927648" cy="219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957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ривет\Desktop\WhatsApp Image 2025-05-27 at 13.51.25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3" b="25520"/>
          <a:stretch/>
        </p:blipFill>
        <p:spPr bwMode="auto">
          <a:xfrm>
            <a:off x="4149677" y="3356992"/>
            <a:ext cx="4604879" cy="330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ривет\Desktop\WhatsApp Image 2025-05-27 at 13.51.2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7"/>
            <a:ext cx="3600400" cy="480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ривет\Desktop\WhatsApp Image 2025-05-27 at 13.51.23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06" b="38407"/>
          <a:stretch/>
        </p:blipFill>
        <p:spPr bwMode="auto">
          <a:xfrm>
            <a:off x="4149677" y="620688"/>
            <a:ext cx="4604880" cy="26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7358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7" y="1700808"/>
            <a:ext cx="7524824" cy="4425355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sz="3200" dirty="0" smtClean="0"/>
              <a:t> «Прозрачная вода»</a:t>
            </a:r>
          </a:p>
          <a:p>
            <a:pPr>
              <a:buFontTx/>
              <a:buChar char="-"/>
            </a:pPr>
            <a:r>
              <a:rPr lang="ru-RU" sz="3200" dirty="0" smtClean="0"/>
              <a:t> </a:t>
            </a:r>
            <a:r>
              <a:rPr lang="ru-RU" sz="3200" dirty="0"/>
              <a:t>«Сладкая - солёная»</a:t>
            </a:r>
            <a:endParaRPr lang="ru-RU" sz="3200" dirty="0" smtClean="0"/>
          </a:p>
          <a:p>
            <a:pPr>
              <a:buFontTx/>
              <a:buChar char="-"/>
            </a:pPr>
            <a:r>
              <a:rPr lang="ru-RU" sz="3200" dirty="0" smtClean="0"/>
              <a:t>«Разноцветная вода»</a:t>
            </a:r>
          </a:p>
          <a:p>
            <a:pPr>
              <a:buFontTx/>
              <a:buChar char="-"/>
            </a:pPr>
            <a:r>
              <a:rPr lang="ru-RU" sz="3200" dirty="0" smtClean="0"/>
              <a:t>«Плавает- тонет»</a:t>
            </a:r>
          </a:p>
          <a:p>
            <a:pPr>
              <a:buFontTx/>
              <a:buChar char="-"/>
            </a:pPr>
            <a:r>
              <a:rPr lang="ru-RU" sz="3200" dirty="0" smtClean="0"/>
              <a:t>«Теплая-холодная»</a:t>
            </a:r>
          </a:p>
          <a:p>
            <a:pPr>
              <a:buFontTx/>
              <a:buChar char="-"/>
            </a:pPr>
            <a:r>
              <a:rPr lang="ru-RU" sz="3200" dirty="0"/>
              <a:t> «Водонос</a:t>
            </a:r>
            <a:r>
              <a:rPr lang="ru-RU" sz="3200" dirty="0" smtClean="0"/>
              <a:t>»</a:t>
            </a:r>
            <a:endParaRPr lang="ru-RU" sz="3200" dirty="0"/>
          </a:p>
          <a:p>
            <a:pPr>
              <a:buFontTx/>
              <a:buChar char="-"/>
            </a:pPr>
            <a:r>
              <a:rPr lang="ru-RU" sz="3200" dirty="0" smtClean="0"/>
              <a:t> «Рыбалка»</a:t>
            </a:r>
            <a:endParaRPr lang="ru-RU" sz="3200" dirty="0"/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3624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Эксперименты </a:t>
            </a:r>
            <a:b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и игры с водой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58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ривет\Downloads\WhatsApp Image 2025-05-26 at 14.54.23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5"/>
          <a:stretch/>
        </p:blipFill>
        <p:spPr bwMode="auto">
          <a:xfrm>
            <a:off x="6012160" y="325226"/>
            <a:ext cx="2483051" cy="289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ривет\Downloads\WhatsApp Image 2025-05-26 at 14.54.24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69"/>
          <a:stretch/>
        </p:blipFill>
        <p:spPr bwMode="auto">
          <a:xfrm>
            <a:off x="4770634" y="3424445"/>
            <a:ext cx="2483051" cy="312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ривет\Downloads\WhatsApp Image 2025-05-26 at 14.54.36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5"/>
          <a:stretch/>
        </p:blipFill>
        <p:spPr bwMode="auto">
          <a:xfrm>
            <a:off x="323528" y="299365"/>
            <a:ext cx="4023658" cy="624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796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Привет\Desktop\WhatsApp Image 2025-05-27 at 14.18.2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93643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Привет\Desktop\WhatsApp Image 2025-05-27 at 14.18.2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058" y="411518"/>
            <a:ext cx="3927299" cy="294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Привет\Desktop\WhatsApp Image 2025-05-27 at 14.18.22 (2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3"/>
            <a:ext cx="3936438" cy="295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Привет\Desktop\WhatsApp Image 2025-05-27 at 14.18.22 (1)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058" y="3645022"/>
            <a:ext cx="3927299" cy="294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919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ривет\Downloads\WhatsApp Image 2025-05-26 at 14.57.04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21" b="17896"/>
          <a:stretch/>
        </p:blipFill>
        <p:spPr bwMode="auto">
          <a:xfrm>
            <a:off x="5076056" y="188641"/>
            <a:ext cx="381964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ривет\Downloads\WhatsApp Image 2025-05-26 at 14.56.23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32174"/>
          <a:stretch/>
        </p:blipFill>
        <p:spPr bwMode="auto">
          <a:xfrm>
            <a:off x="251520" y="188641"/>
            <a:ext cx="464400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ривет\Downloads\WhatsApp Image 2025-05-26 at 14.57.07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56992"/>
            <a:ext cx="451250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ривет\Downloads\WhatsApp Image 2025-05-26 at 14.57.08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989" y="3333328"/>
            <a:ext cx="2573778" cy="343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434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ривет\Desktop\WhatsApp Image 2025-05-28 at 09.43.1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98" y="692696"/>
            <a:ext cx="4040814" cy="53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ривет\Desktop\WhatsApp Image 2025-05-28 at 09.43.2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64704"/>
            <a:ext cx="3932802" cy="524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341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ривет\Desktop\WhatsApp Image 2025-05-28 at 09.43.21 (1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4663"/>
            <a:ext cx="4378669" cy="58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ривет\Desktop\WhatsApp Image 2025-05-28 at 09.43.20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3"/>
            <a:ext cx="3825906" cy="275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Привет\Desktop\WhatsApp Image 2025-05-28 at 09.43.22 (1)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81"/>
          <a:stretch/>
        </p:blipFill>
        <p:spPr bwMode="auto">
          <a:xfrm>
            <a:off x="676211" y="3323774"/>
            <a:ext cx="3446748" cy="291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212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5184576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Цель:</a:t>
            </a:r>
            <a:r>
              <a:rPr lang="ru-RU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 развитие познавательной сферы детей через включение в процесс экспериментирования</a:t>
            </a:r>
            <a:r>
              <a:rPr lang="ru-RU" sz="24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.</a:t>
            </a:r>
            <a:br>
              <a:rPr lang="ru-RU" sz="2400" dirty="0" smtClean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Задачи: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1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. Изучить и обобщить педагогическую и психологическую литературу по проблеме детской экспериментальной деятельности дошкольников раннего возраста, практические и теоретические сведения о детской экспериментаторской деятельности.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2. Формировать представления о свойствах и качествах предметного мира, углублять представления о живой и неживой природе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.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3. Способствовать к участию детей в исследованиях и обобщению результатов наблюдений.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26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Привет\Desktop\WhatsApp Image 2025-05-28 at 12.59.33 (1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534" y="1470937"/>
            <a:ext cx="383442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Привет\Desktop\WhatsApp Image 2025-05-28 at 12.59.32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39" y="1470937"/>
            <a:ext cx="383442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Привет\Downloads\WhatsApp Image 2025-05-28 at 12.59.31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00"/>
          <a:stretch/>
        </p:blipFill>
        <p:spPr bwMode="auto">
          <a:xfrm>
            <a:off x="2915816" y="188641"/>
            <a:ext cx="2800771" cy="311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0122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15615" y="1844824"/>
            <a:ext cx="7164785" cy="4281339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2800" dirty="0" smtClean="0"/>
              <a:t>«Чистый-грязный»</a:t>
            </a:r>
          </a:p>
          <a:p>
            <a:pPr>
              <a:buFontTx/>
              <a:buChar char="-"/>
            </a:pPr>
            <a:r>
              <a:rPr lang="ru-RU" sz="2800" dirty="0" smtClean="0"/>
              <a:t>«Холодный  и белый»</a:t>
            </a:r>
          </a:p>
          <a:p>
            <a:pPr>
              <a:buFontTx/>
              <a:buChar char="-"/>
            </a:pPr>
            <a:r>
              <a:rPr lang="ru-RU" sz="2800" dirty="0" smtClean="0"/>
              <a:t>«Снежные куличики»</a:t>
            </a:r>
          </a:p>
          <a:p>
            <a:pPr>
              <a:buFontTx/>
              <a:buChar char="-"/>
            </a:pPr>
            <a:r>
              <a:rPr lang="ru-RU" sz="2800" dirty="0" smtClean="0"/>
              <a:t>«Снег-это вода»</a:t>
            </a:r>
          </a:p>
          <a:p>
            <a:pPr>
              <a:buFontTx/>
              <a:buChar char="-"/>
            </a:pPr>
            <a:r>
              <a:rPr lang="ru-RU" sz="2800" dirty="0" smtClean="0"/>
              <a:t>«Что с ним стало?»</a:t>
            </a:r>
          </a:p>
          <a:p>
            <a:pPr>
              <a:buFontTx/>
              <a:buChar char="-"/>
            </a:pPr>
            <a:r>
              <a:rPr lang="ru-RU" sz="2800" dirty="0" smtClean="0"/>
              <a:t>«Лёд плавает»</a:t>
            </a:r>
          </a:p>
          <a:p>
            <a:pPr>
              <a:buFontTx/>
              <a:buChar char="-"/>
            </a:pPr>
            <a:r>
              <a:rPr lang="ru-RU" sz="2800" dirty="0" smtClean="0"/>
              <a:t>«Что быстрее растает лёд или снег»</a:t>
            </a:r>
          </a:p>
          <a:p>
            <a:pPr>
              <a:buFontTx/>
              <a:buChar char="-"/>
            </a:pPr>
            <a:r>
              <a:rPr lang="ru-RU" sz="2800" dirty="0" smtClean="0"/>
              <a:t>«Разноцветный лёд»</a:t>
            </a:r>
          </a:p>
          <a:p>
            <a:pPr>
              <a:buFontTx/>
              <a:buChar char="-"/>
            </a:pPr>
            <a:r>
              <a:rPr lang="ru-RU" sz="2800" dirty="0" smtClean="0"/>
              <a:t>«Ледяные игрушки»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Эксперименты </a:t>
            </a:r>
            <a:b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и 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игры со снегом и льдом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09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ривет\Downloads\WhatsApp Image 2025-05-26 at 14.51.51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1" t="23850" r="17325" b="19624"/>
          <a:stretch/>
        </p:blipFill>
        <p:spPr bwMode="auto">
          <a:xfrm>
            <a:off x="391977" y="476672"/>
            <a:ext cx="4680520" cy="318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ривет\Downloads\WhatsApp Image 2025-05-26 at 14.51.58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34"/>
          <a:stretch/>
        </p:blipFill>
        <p:spPr bwMode="auto">
          <a:xfrm>
            <a:off x="3491880" y="3068960"/>
            <a:ext cx="527994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1103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Привет\Downloads\WhatsApp Image 2025-05-26 at 14.51.5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875" y="2564904"/>
            <a:ext cx="5442181" cy="408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ривет\Downloads\WhatsApp Image 2025-05-26 at 14.51.5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5" y="404664"/>
            <a:ext cx="4808557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60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sz="2800" dirty="0" smtClean="0"/>
              <a:t>«Посадили лук»</a:t>
            </a:r>
          </a:p>
          <a:p>
            <a:pPr>
              <a:buFontTx/>
              <a:buChar char="-"/>
            </a:pPr>
            <a:r>
              <a:rPr lang="ru-RU" sz="2800" dirty="0" smtClean="0"/>
              <a:t>« Лук в воде и без воды»</a:t>
            </a:r>
          </a:p>
          <a:p>
            <a:pPr>
              <a:buFontTx/>
              <a:buChar char="-"/>
            </a:pPr>
            <a:r>
              <a:rPr lang="ru-RU" sz="2800" dirty="0" smtClean="0"/>
              <a:t>«Первый урожай»</a:t>
            </a:r>
          </a:p>
          <a:p>
            <a:pPr>
              <a:buFontTx/>
              <a:buChar char="-"/>
            </a:pPr>
            <a:r>
              <a:rPr lang="ru-RU" sz="2800" dirty="0" smtClean="0"/>
              <a:t>«Замочили семена»</a:t>
            </a:r>
          </a:p>
          <a:p>
            <a:pPr>
              <a:buFontTx/>
              <a:buChar char="-"/>
            </a:pPr>
            <a:r>
              <a:rPr lang="ru-RU" sz="2800" dirty="0" smtClean="0"/>
              <a:t>«Посев семян в почву»</a:t>
            </a:r>
          </a:p>
          <a:p>
            <a:pPr>
              <a:buFontTx/>
              <a:buChar char="-"/>
            </a:pPr>
            <a:r>
              <a:rPr lang="ru-RU" sz="2800" dirty="0" smtClean="0"/>
              <a:t>«Наблюдаем за ростками»</a:t>
            </a:r>
          </a:p>
          <a:p>
            <a:pPr>
              <a:buFontTx/>
              <a:buChar char="-"/>
            </a:pPr>
            <a:r>
              <a:rPr lang="ru-RU" sz="2800" dirty="0" smtClean="0"/>
              <a:t>«Растения выросли»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2252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Эксперименты </a:t>
            </a:r>
            <a:b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 семенами растений </a:t>
            </a:r>
            <a:b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(огород на подоконнике)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91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ривет\Desktop\WhatsApp Image 2025-05-27 at 14.47.09 (2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4121442" cy="549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ривет\Desktop\WhatsApp Image 2025-05-27 at 14.47.10 (1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13048"/>
            <a:ext cx="4085184" cy="544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204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ривет\Desktop\WhatsApp Image 2025-05-27 at 14.47.1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6"/>
            <a:ext cx="4152461" cy="311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Привет\Desktop\WhatsApp Image 2025-05-27 at 14.47.1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432048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708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ривет\Desktop\WhatsApp Image 2025-05-27 at 14.47.12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1" t="29304"/>
          <a:stretch/>
        </p:blipFill>
        <p:spPr bwMode="auto">
          <a:xfrm>
            <a:off x="179512" y="532279"/>
            <a:ext cx="439796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ривет\Desktop\WhatsApp Image 2025-05-27 at 14.47.12 (2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32279"/>
            <a:ext cx="421246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4752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Привет\Desktop\WhatsApp Image 2025-05-27 at 14.47.1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260648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Привет\Desktop\WhatsApp Image 2025-05-27 at 14.47.1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278754"/>
            <a:ext cx="4328787" cy="324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Привет\Desktop\WhatsApp Image 2025-05-27 at 14.47.13 (1)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12232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2658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ривет\Desktop\WhatsApp Image 2025-05-27 at 14.47.08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6"/>
          <a:stretch/>
        </p:blipFill>
        <p:spPr bwMode="auto">
          <a:xfrm>
            <a:off x="369629" y="836712"/>
            <a:ext cx="4248472" cy="529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ривет\Desktop\WhatsApp Image 2025-05-27 at 14.47.0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023" y="836711"/>
            <a:ext cx="3974582" cy="529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764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1629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Актуальность темы:</a:t>
            </a:r>
            <a:r>
              <a:rPr lang="ru-RU" sz="3600" dirty="0">
                <a:solidFill>
                  <a:srgbClr val="002060"/>
                </a:solidFill>
                <a:latin typeface="Comic Sans MS" panose="030F0702030302020204" pitchFamily="66" charset="0"/>
              </a:rPr>
              <a:t> </a:t>
            </a:r>
          </a:p>
        </p:txBody>
      </p:sp>
      <p:pic>
        <p:nvPicPr>
          <p:cNvPr id="1026" name="Picture 2" descr="C:\Users\Привет\Desktop\6c0731619530f5612f34d53d0c45d3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54618"/>
            <a:ext cx="7560840" cy="5382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9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ривет\Desktop\WhatsApp Image 2025-05-27 at 14.47.09 (1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25" y="476672"/>
            <a:ext cx="4463988" cy="595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ривет\Desktop\WhatsApp Image 2025-05-28 at 08.03.4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311" y="938808"/>
            <a:ext cx="3770784" cy="502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5990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ривет\Desktop\WhatsApp Image 2025-05-28 at 08.03.43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4"/>
          <a:stretch/>
        </p:blipFill>
        <p:spPr bwMode="auto">
          <a:xfrm>
            <a:off x="251520" y="476672"/>
            <a:ext cx="3960440" cy="576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ривет\Desktop\WhatsApp Image 2025-05-28 at 08.03.44 (1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6" t="34234"/>
          <a:stretch/>
        </p:blipFill>
        <p:spPr bwMode="auto">
          <a:xfrm>
            <a:off x="4427984" y="480460"/>
            <a:ext cx="4406081" cy="575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6829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ривет\Desktop\WhatsApp Image 2025-05-28 at 08.03.44 (2)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82" b="17945"/>
          <a:stretch/>
        </p:blipFill>
        <p:spPr bwMode="auto">
          <a:xfrm>
            <a:off x="374400" y="404664"/>
            <a:ext cx="4256838" cy="352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ривет\Desktop\WhatsApp Image 2025-05-28 at 08.03.46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980728"/>
            <a:ext cx="4149141" cy="553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ривет\Desktop\WhatsApp Image 2025-05-28 at 08.03.45 (1)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30"/>
          <a:stretch/>
        </p:blipFill>
        <p:spPr bwMode="auto">
          <a:xfrm>
            <a:off x="755576" y="4077072"/>
            <a:ext cx="3024336" cy="251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8728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204864"/>
            <a:ext cx="7524825" cy="3345235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ru-RU" sz="3600" dirty="0" smtClean="0"/>
              <a:t>«Маленькие и большие камни»</a:t>
            </a:r>
          </a:p>
          <a:p>
            <a:pPr>
              <a:buFontTx/>
              <a:buChar char="-"/>
            </a:pPr>
            <a:r>
              <a:rPr lang="ru-RU" sz="3600" dirty="0" smtClean="0"/>
              <a:t>«Тяжёлый и лёгкий»</a:t>
            </a:r>
          </a:p>
          <a:p>
            <a:pPr>
              <a:buFontTx/>
              <a:buChar char="-"/>
            </a:pPr>
            <a:r>
              <a:rPr lang="ru-RU" sz="3600" dirty="0" smtClean="0"/>
              <a:t>«Сухой и мокрый»</a:t>
            </a:r>
          </a:p>
          <a:p>
            <a:pPr>
              <a:buFontTx/>
              <a:buChar char="-"/>
            </a:pPr>
            <a:r>
              <a:rPr lang="ru-RU" sz="3600" dirty="0" smtClean="0"/>
              <a:t>«Почему не получился куличик?»</a:t>
            </a:r>
          </a:p>
          <a:p>
            <a:pPr>
              <a:buFontTx/>
              <a:buChar char="-"/>
            </a:pPr>
            <a:r>
              <a:rPr lang="ru-RU" sz="3600" dirty="0" smtClean="0"/>
              <a:t>« Дорожки и узоры из песка»</a:t>
            </a:r>
          </a:p>
          <a:p>
            <a:pPr>
              <a:buFontTx/>
              <a:buChar char="-"/>
            </a:pPr>
            <a:r>
              <a:rPr lang="ru-RU" sz="3600" dirty="0" smtClean="0"/>
              <a:t>« Тонет, не тонет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Эксперименты </a:t>
            </a:r>
            <a:b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и </a:t>
            </a: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игры с камнями и песком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887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ривет\Desktop\WhatsApp Image 2025-05-28 at 09.44.0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71" y="908720"/>
            <a:ext cx="4040814" cy="53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ривет\Desktop\WhatsApp Image 2025-05-28 at 09.44.1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20"/>
            <a:ext cx="4040814" cy="53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766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ривет\Desktop\WhatsApp Image 2025-05-28 at 09.44.1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7"/>
            <a:ext cx="4176464" cy="556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ривет\Desktop\WhatsApp Image 2025-05-28 at 09.44.14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20688"/>
            <a:ext cx="4176464" cy="556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0010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Привет\Desktop\WhatsApp Image 2025-05-28 at 12.44.1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590" y="726378"/>
            <a:ext cx="4289882" cy="571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Привет\Desktop\WhatsApp Image 2025-05-28 at 12.44.1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44" y="764704"/>
            <a:ext cx="4147791" cy="55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0141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Привет\Desktop\WhatsApp Image 2025-05-28 at 12.44.14 (1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99" y="548680"/>
            <a:ext cx="4012589" cy="535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Привет\Desktop\WhatsApp Image 2025-05-28 at 12.44.13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80727"/>
            <a:ext cx="3857834" cy="5143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0869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Привет\Desktop\WhatsApp Image 2025-05-28 at 12.44.16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648" y="1052735"/>
            <a:ext cx="3834427" cy="5112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ривет\Desktop\WhatsApp Image 2025-05-28 at 12.44.1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37448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057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268760"/>
            <a:ext cx="7408333" cy="4857403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Ø"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Анкета для родителей по вопросам экспериментальной деятельности с детьми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Консультации: «Роль семьи в развитии исследовательской активности ребёнка»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Информационный электронный  блокнот «Почемучки»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Памятка «Чего нельзя и что нужно делать, для поддержания интереса детей к познавательному экспериментированию»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Папка раскладушка «Игры и эксперименты в домашних условиях»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Пополнение предметно-развивающей среды в уголке  экспериментирования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Работа с родителями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7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Этапы работы по </a:t>
            </a:r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самообразованию</a:t>
            </a:r>
            <a:b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ru-RU" sz="2800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54957018"/>
              </p:ext>
            </p:extLst>
          </p:nvPr>
        </p:nvGraphicFramePr>
        <p:xfrm>
          <a:off x="179512" y="908720"/>
          <a:ext cx="8784975" cy="5850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0511"/>
                <a:gridCol w="5149814"/>
                <a:gridCol w="1514650"/>
              </a:tblGrid>
              <a:tr h="34821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Этапы</a:t>
                      </a:r>
                      <a:endParaRPr lang="ru-RU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Мероприятия</a:t>
                      </a:r>
                      <a:endParaRPr lang="ru-RU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Сроки</a:t>
                      </a:r>
                      <a:endParaRPr lang="ru-RU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191519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Теоретический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Подборка и изучение литературы;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формулирование целей и задач;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определение форм и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методов</a:t>
                      </a:r>
                      <a:r>
                        <a:rPr lang="ru-RU" sz="1800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работы</a:t>
                      </a:r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изучение вопросов организации и проведения экспериментальной деятельности;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-прогнозирование результатов.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сентябрь</a:t>
                      </a:r>
                      <a:endParaRPr lang="ru-RU" dirty="0"/>
                    </a:p>
                  </a:txBody>
                  <a:tcPr/>
                </a:tc>
              </a:tr>
              <a:tr h="16540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Практический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-Создание предметно-развивающей среды;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работа с родителями по данной теме;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совместная работа с родителями;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подбор методических пособий и дидактических игр по теме.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 течении года</a:t>
                      </a:r>
                      <a:endParaRPr lang="ru-RU" dirty="0"/>
                    </a:p>
                  </a:txBody>
                  <a:tcPr/>
                </a:tc>
              </a:tr>
              <a:tr h="191519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Результативный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-Систематизация и обобщение изученного и накопленного в процессе изучения данной темы материала;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формулирование выводов;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выступление с опытом работы на педсовете;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отчёт по теме самообразования.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апрель-</a:t>
                      </a:r>
                    </a:p>
                    <a:p>
                      <a:pPr algn="ctr"/>
                      <a:r>
                        <a:rPr lang="ru-RU" dirty="0" smtClean="0"/>
                        <a:t>май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9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cs typeface="Aharoni" panose="02010803020104030203" pitchFamily="2" charset="-79"/>
              </a:rPr>
              <a:t>Р</a:t>
            </a:r>
            <a:r>
              <a:rPr lang="ru-RU" dirty="0" smtClean="0">
                <a:solidFill>
                  <a:srgbClr val="002060"/>
                </a:solidFill>
                <a:cs typeface="Aharoni" panose="02010803020104030203" pitchFamily="2" charset="-79"/>
              </a:rPr>
              <a:t>аботая </a:t>
            </a:r>
            <a:r>
              <a:rPr lang="ru-RU" dirty="0">
                <a:solidFill>
                  <a:srgbClr val="002060"/>
                </a:solidFill>
                <a:cs typeface="Aharoni" panose="02010803020104030203" pitchFamily="2" charset="-79"/>
              </a:rPr>
              <a:t>по теме </a:t>
            </a:r>
            <a:r>
              <a:rPr lang="ru-RU" dirty="0" smtClean="0">
                <a:solidFill>
                  <a:srgbClr val="002060"/>
                </a:solidFill>
                <a:cs typeface="Aharoni" panose="02010803020104030203" pitchFamily="2" charset="-79"/>
              </a:rPr>
              <a:t>«</a:t>
            </a:r>
            <a:r>
              <a:rPr lang="ru-RU" dirty="0">
                <a:solidFill>
                  <a:srgbClr val="002060"/>
                </a:solidFill>
                <a:latin typeface="Candara" panose="020E0502030303020204" pitchFamily="34" charset="0"/>
                <a:cs typeface="Aharoni" panose="02010803020104030203" pitchFamily="2" charset="-79"/>
              </a:rPr>
              <a:t>Детское </a:t>
            </a:r>
            <a:r>
              <a:rPr lang="ru-RU" dirty="0" smtClean="0">
                <a:solidFill>
                  <a:srgbClr val="002060"/>
                </a:solidFill>
                <a:latin typeface="Candara" panose="020E0502030303020204" pitchFamily="34" charset="0"/>
                <a:cs typeface="Aharoni" panose="02010803020104030203" pitchFamily="2" charset="-79"/>
              </a:rPr>
              <a:t>экспериментирование</a:t>
            </a:r>
            <a:r>
              <a:rPr lang="ru-RU" dirty="0">
                <a:solidFill>
                  <a:srgbClr val="002060"/>
                </a:solidFill>
                <a:latin typeface="Candara" panose="020E0502030303020204" pitchFamily="34" charset="0"/>
                <a:cs typeface="Aharoni" panose="02010803020104030203" pitchFamily="2" charset="-79"/>
              </a:rPr>
              <a:t>, </a:t>
            </a:r>
            <a:br>
              <a:rPr lang="ru-RU" dirty="0">
                <a:solidFill>
                  <a:srgbClr val="002060"/>
                </a:solidFill>
                <a:latin typeface="Candara" panose="020E0502030303020204" pitchFamily="34" charset="0"/>
                <a:cs typeface="Aharoni" panose="02010803020104030203" pitchFamily="2" charset="-79"/>
              </a:rPr>
            </a:br>
            <a:r>
              <a:rPr lang="ru-RU" dirty="0">
                <a:solidFill>
                  <a:srgbClr val="002060"/>
                </a:solidFill>
                <a:latin typeface="Candara" panose="020E0502030303020204" pitchFamily="34" charset="0"/>
                <a:cs typeface="Aharoni" panose="02010803020104030203" pitchFamily="2" charset="-79"/>
              </a:rPr>
              <a:t>как средство ознакомления детей раннего возраста с окружающим </a:t>
            </a:r>
            <a:r>
              <a:rPr lang="ru-RU" dirty="0" smtClean="0">
                <a:solidFill>
                  <a:srgbClr val="002060"/>
                </a:solidFill>
                <a:latin typeface="Candara" panose="020E0502030303020204" pitchFamily="34" charset="0"/>
                <a:cs typeface="Aharoni" panose="02010803020104030203" pitchFamily="2" charset="-79"/>
              </a:rPr>
              <a:t>миром</a:t>
            </a:r>
            <a:r>
              <a:rPr lang="ru-RU" dirty="0" smtClean="0">
                <a:solidFill>
                  <a:srgbClr val="002060"/>
                </a:solidFill>
                <a:cs typeface="Aharoni" panose="02010803020104030203" pitchFamily="2" charset="-79"/>
              </a:rPr>
              <a:t>», в </a:t>
            </a:r>
            <a:r>
              <a:rPr lang="ru-RU" dirty="0">
                <a:solidFill>
                  <a:srgbClr val="002060"/>
                </a:solidFill>
                <a:cs typeface="Aharoni" panose="02010803020104030203" pitchFamily="2" charset="-79"/>
              </a:rPr>
              <a:t>течение этого года</a:t>
            </a:r>
            <a:r>
              <a:rPr lang="ru-RU" dirty="0" smtClean="0">
                <a:solidFill>
                  <a:srgbClr val="002060"/>
                </a:solidFill>
                <a:cs typeface="Aharoni" panose="02010803020104030203" pitchFamily="2" charset="-79"/>
              </a:rPr>
              <a:t>, </a:t>
            </a:r>
            <a:r>
              <a:rPr lang="ru-RU" dirty="0">
                <a:solidFill>
                  <a:srgbClr val="002060"/>
                </a:solidFill>
                <a:cs typeface="Aharoni" panose="02010803020104030203" pitchFamily="2" charset="-79"/>
              </a:rPr>
              <a:t>дети стали более самостоятельны, любопытны, появился интерес к экспериментированию, расширился кругозор, словарный запас. </a:t>
            </a:r>
            <a:r>
              <a:rPr lang="ru-RU" dirty="0" smtClean="0">
                <a:solidFill>
                  <a:srgbClr val="002060"/>
                </a:solidFill>
                <a:cs typeface="Aharoni" panose="02010803020104030203" pitchFamily="2" charset="-79"/>
              </a:rPr>
              <a:t>Все </a:t>
            </a:r>
            <a:r>
              <a:rPr lang="ru-RU" dirty="0">
                <a:solidFill>
                  <a:srgbClr val="002060"/>
                </a:solidFill>
                <a:cs typeface="Aharoni" panose="02010803020104030203" pitchFamily="2" charset="-79"/>
              </a:rPr>
              <a:t>это создает хорошую почву для развития познавательной активности у детей.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  <a:cs typeface="Aharoni" panose="02010803020104030203" pitchFamily="2" charset="-79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Выводы работы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13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Содержание </a:t>
            </a:r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работы</a:t>
            </a:r>
            <a:endParaRPr lang="ru-RU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389594"/>
              </p:ext>
            </p:extLst>
          </p:nvPr>
        </p:nvGraphicFramePr>
        <p:xfrm>
          <a:off x="539552" y="1628800"/>
          <a:ext cx="8064896" cy="4923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9980"/>
                <a:gridCol w="2714916"/>
              </a:tblGrid>
              <a:tr h="4428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Содержание </a:t>
                      </a:r>
                      <a:endParaRPr lang="ru-RU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Сроки </a:t>
                      </a:r>
                      <a:endParaRPr lang="ru-RU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Эксперименты с воздухом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сентябрь-октябрь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kern="1200" dirty="0" smtClean="0">
                        <a:solidFill>
                          <a:schemeClr val="dk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0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Эксперименты с водой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ноябрь- декабрь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Эксперименты  со снегом и льдом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январь-февраль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Эксперименты  с</a:t>
                      </a:r>
                      <a:r>
                        <a:rPr lang="ru-RU" sz="2400" b="0" baseline="0" dirty="0" smtClean="0">
                          <a:latin typeface="Comic Sans MS" panose="030F0702030302020204" pitchFamily="66" charset="0"/>
                        </a:rPr>
                        <a:t> семенами растений (огород на подоконнике)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март-апрель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endParaRPr lang="ru-RU" sz="2400" b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Эксперименты с песком, камнями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Comic Sans MS" panose="030F0702030302020204" pitchFamily="66" charset="0"/>
                        </a:rPr>
                        <a:t>май</a:t>
                      </a:r>
                      <a:endParaRPr lang="ru-RU" sz="2400" b="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9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/>
          <a:lstStyle/>
          <a:p>
            <a:pPr>
              <a:buFontTx/>
              <a:buChar char="-"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</a:rPr>
              <a:t>«Что в шарике»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</a:rPr>
              <a:t>« Игры с соломинкой»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</a:rPr>
              <a:t>«Лодочка»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</a:rPr>
              <a:t>«Волшебные пузыри»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</a:rPr>
              <a:t>«Мыльные пузыри»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</a:rPr>
              <a:t>«Лети пёрышко»</a:t>
            </a: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2060"/>
                </a:solidFill>
              </a:rPr>
              <a:t>«Надуй пакет»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Эксперименты</a:t>
            </a:r>
            <a:b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и игры с воздухом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9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Привет\Desktop\WhatsApp Image 2025-05-26 at 13.41.37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4664"/>
            <a:ext cx="3600400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Привет\Desktop\WhatsApp Image 2025-05-26 at 13.41.38 (1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334837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ривет\Desktop\WhatsApp Image 2025-05-26 at 13.41.38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40"/>
          <a:stretch/>
        </p:blipFill>
        <p:spPr bwMode="auto">
          <a:xfrm>
            <a:off x="5004048" y="3438614"/>
            <a:ext cx="2952328" cy="320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058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ривет\Desktop\WhatsApp Image 2025-05-26 at 13.42.46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23"/>
          <a:stretch/>
        </p:blipFill>
        <p:spPr bwMode="auto">
          <a:xfrm>
            <a:off x="611560" y="692696"/>
            <a:ext cx="3776731" cy="552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ривет\Desktop\WhatsApp Image 2025-05-26 at 13.42.47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1"/>
          <a:stretch/>
        </p:blipFill>
        <p:spPr bwMode="auto">
          <a:xfrm>
            <a:off x="5076056" y="692696"/>
            <a:ext cx="3622522" cy="552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736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ривет\Desktop\WhatsApp Image 2025-05-26 at 13.42.26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42"/>
          <a:stretch/>
        </p:blipFill>
        <p:spPr bwMode="auto">
          <a:xfrm>
            <a:off x="471238" y="908720"/>
            <a:ext cx="3956745" cy="544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ривет\Desktop\WhatsApp Image 2025-05-26 at 13.42.26 (1)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7" t="19560" r="23857" b="29479"/>
          <a:stretch/>
        </p:blipFill>
        <p:spPr bwMode="auto">
          <a:xfrm>
            <a:off x="4887530" y="908721"/>
            <a:ext cx="3788926" cy="542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5410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52026</TotalTime>
  <Words>380</Words>
  <Application>Microsoft Office PowerPoint</Application>
  <PresentationFormat>Экран (4:3)</PresentationFormat>
  <Paragraphs>93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Волна</vt:lpstr>
      <vt:lpstr>Детское  экспериментирование,  как средство ознакомления детей раннего возраста с окружающим миром.</vt:lpstr>
      <vt:lpstr>Цель: развитие познавательной сферы детей через включение в процесс экспериментирования.  Задачи: 1. Изучить и обобщить педагогическую и психологическую литературу по проблеме детской экспериментальной деятельности дошкольников раннего возраста, практические и теоретические сведения о детской экспериментаторской деятельности. 2. Формировать представления о свойствах и качествах предметного мира, углублять представления о живой и неживой природе. 3. Способствовать к участию детей в исследованиях и обобщению результатов наблюдений.   </vt:lpstr>
      <vt:lpstr>Актуальность темы: </vt:lpstr>
      <vt:lpstr>Этапы работы по самообразованию  </vt:lpstr>
      <vt:lpstr>Содержание работы</vt:lpstr>
      <vt:lpstr>Эксперименты  и игры с воздухом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Эксперименты  и игры с водой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Эксперименты  и игры со снегом и льдом</vt:lpstr>
      <vt:lpstr>Презентация PowerPoint</vt:lpstr>
      <vt:lpstr>Презентация PowerPoint</vt:lpstr>
      <vt:lpstr>Эксперименты  с семенами растений  (огород на подоконнике)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Эксперименты  и игры с камнями и песком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родителями</vt:lpstr>
      <vt:lpstr>Выводы работы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Привет</dc:creator>
  <cp:lastModifiedBy>Привет</cp:lastModifiedBy>
  <cp:revision>43</cp:revision>
  <dcterms:created xsi:type="dcterms:W3CDTF">2025-05-04T07:28:30Z</dcterms:created>
  <dcterms:modified xsi:type="dcterms:W3CDTF">2025-05-28T03:07:53Z</dcterms:modified>
</cp:coreProperties>
</file>