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71" r:id="rId6"/>
    <p:sldId id="270" r:id="rId7"/>
    <p:sldId id="260" r:id="rId8"/>
    <p:sldId id="261" r:id="rId9"/>
    <p:sldId id="262" r:id="rId10"/>
    <p:sldId id="263" r:id="rId11"/>
    <p:sldId id="272" r:id="rId12"/>
    <p:sldId id="268" r:id="rId13"/>
    <p:sldId id="264" r:id="rId14"/>
    <p:sldId id="265" r:id="rId15"/>
    <p:sldId id="266" r:id="rId16"/>
    <p:sldId id="267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68070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8360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78181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003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34012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2695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85535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25710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93588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68449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2066009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70135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966509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01158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02164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6618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09.03.2020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95392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mc:AlternateContent xmlns:mc="http://schemas.openxmlformats.org/markup-compatibility/2006">
    <mc:Choice xmlns:p14="http://schemas.microsoft.com/office/powerpoint/2010/main" xmlns="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SB\Desktop\vsplesk-vody-silnyy_%5bPro-Sound.org%5d%20(1).mp3" TargetMode="Externa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8596" y="1214422"/>
            <a:ext cx="8358246" cy="1785950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solidFill>
                  <a:schemeClr val="accent4">
                    <a:lumMod val="50000"/>
                  </a:schemeClr>
                </a:solidFill>
              </a:rPr>
              <a:t>«Роль сказки в экологическом </a:t>
            </a:r>
            <a:r>
              <a:rPr lang="ru-RU" sz="4000" b="1" dirty="0" smtClean="0">
                <a:solidFill>
                  <a:schemeClr val="accent4">
                    <a:lumMod val="50000"/>
                  </a:schemeClr>
                </a:solidFill>
              </a:rPr>
              <a:t>образовании </a:t>
            </a:r>
            <a:r>
              <a:rPr lang="ru-RU" sz="4000" b="1" dirty="0" smtClean="0">
                <a:solidFill>
                  <a:schemeClr val="accent4">
                    <a:lumMod val="50000"/>
                  </a:schemeClr>
                </a:solidFill>
              </a:rPr>
              <a:t>дошкольников»</a:t>
            </a:r>
            <a:br>
              <a:rPr lang="ru-RU" sz="4000" b="1" dirty="0" smtClean="0">
                <a:solidFill>
                  <a:schemeClr val="accent4">
                    <a:lumMod val="50000"/>
                  </a:schemeClr>
                </a:solidFill>
              </a:rPr>
            </a:br>
            <a:endParaRPr lang="ru-RU" sz="40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715008" y="3286100"/>
            <a:ext cx="3173154" cy="3071858"/>
          </a:xfrm>
        </p:spPr>
        <p:txBody>
          <a:bodyPr>
            <a:noAutofit/>
          </a:bodyPr>
          <a:lstStyle/>
          <a:p>
            <a:pPr algn="r"/>
            <a:r>
              <a:rPr lang="ru-RU" sz="2000" b="1" dirty="0" smtClean="0">
                <a:solidFill>
                  <a:srgbClr val="7030A0"/>
                </a:solidFill>
              </a:rPr>
              <a:t>Воспитатели </a:t>
            </a:r>
          </a:p>
          <a:p>
            <a:pPr algn="r"/>
            <a:r>
              <a:rPr lang="ru-RU" sz="2000" b="1" dirty="0" smtClean="0">
                <a:solidFill>
                  <a:srgbClr val="7030A0"/>
                </a:solidFill>
              </a:rPr>
              <a:t>МДОУ №49 </a:t>
            </a:r>
          </a:p>
          <a:p>
            <a:pPr algn="r"/>
            <a:r>
              <a:rPr lang="ru-RU" sz="2000" b="1" dirty="0" smtClean="0">
                <a:solidFill>
                  <a:srgbClr val="7030A0"/>
                </a:solidFill>
              </a:rPr>
              <a:t>«Золотой петушок»</a:t>
            </a:r>
          </a:p>
          <a:p>
            <a:pPr algn="r"/>
            <a:r>
              <a:rPr lang="ru-RU" sz="2000" b="1" dirty="0" smtClean="0">
                <a:solidFill>
                  <a:srgbClr val="7030A0"/>
                </a:solidFill>
              </a:rPr>
              <a:t>Герасимчук И.В</a:t>
            </a:r>
            <a:r>
              <a:rPr lang="ru-RU" sz="2000" b="1" dirty="0" smtClean="0">
                <a:solidFill>
                  <a:srgbClr val="7030A0"/>
                </a:solidFill>
              </a:rPr>
              <a:t>.</a:t>
            </a:r>
          </a:p>
          <a:p>
            <a:pPr algn="r"/>
            <a:r>
              <a:rPr lang="en-US" sz="2000" b="1" dirty="0" smtClean="0">
                <a:solidFill>
                  <a:srgbClr val="7030A0"/>
                </a:solidFill>
              </a:rPr>
              <a:t>II </a:t>
            </a:r>
            <a:r>
              <a:rPr lang="ru-RU" sz="2000" b="1" dirty="0" smtClean="0">
                <a:solidFill>
                  <a:srgbClr val="7030A0"/>
                </a:solidFill>
              </a:rPr>
              <a:t>кв.категория</a:t>
            </a:r>
            <a:endParaRPr lang="ru-RU" sz="2000" b="1" dirty="0" smtClean="0">
              <a:solidFill>
                <a:srgbClr val="7030A0"/>
              </a:solidFill>
            </a:endParaRPr>
          </a:p>
          <a:p>
            <a:pPr algn="r"/>
            <a:r>
              <a:rPr lang="ru-RU" sz="2000" b="1" dirty="0" smtClean="0">
                <a:solidFill>
                  <a:srgbClr val="7030A0"/>
                </a:solidFill>
              </a:rPr>
              <a:t>Солоденко Я.А</a:t>
            </a:r>
            <a:r>
              <a:rPr lang="ru-RU" sz="2000" b="1" dirty="0" smtClean="0">
                <a:solidFill>
                  <a:srgbClr val="7030A0"/>
                </a:solidFill>
              </a:rPr>
              <a:t>.</a:t>
            </a:r>
          </a:p>
          <a:p>
            <a:pPr algn="r"/>
            <a:r>
              <a:rPr lang="en-US" sz="2000" b="1" dirty="0" smtClean="0">
                <a:solidFill>
                  <a:srgbClr val="7030A0"/>
                </a:solidFill>
              </a:rPr>
              <a:t>II </a:t>
            </a:r>
            <a:r>
              <a:rPr lang="ru-RU" sz="2000" b="1" dirty="0" smtClean="0">
                <a:solidFill>
                  <a:srgbClr val="7030A0"/>
                </a:solidFill>
              </a:rPr>
              <a:t>кв.категория</a:t>
            </a:r>
          </a:p>
          <a:p>
            <a:pPr algn="r"/>
            <a:endParaRPr lang="ru-RU" sz="2000" b="1" dirty="0">
              <a:solidFill>
                <a:srgbClr val="7030A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75656" y="2636912"/>
            <a:ext cx="3759518" cy="3896454"/>
          </a:xfrm>
          <a:prstGeom prst="rect">
            <a:avLst/>
          </a:prstGeo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500034" y="285728"/>
            <a:ext cx="8358246" cy="76415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Городское методическое объединение воспитателей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групп дошкольного возраста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ag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85728"/>
            <a:ext cx="5485418" cy="3071834"/>
          </a:xfrm>
          <a:prstGeom prst="rect">
            <a:avLst/>
          </a:prstGeom>
        </p:spPr>
      </p:pic>
      <p:pic>
        <p:nvPicPr>
          <p:cNvPr id="3" name="Рисунок 2" descr="teremok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9058" y="3571876"/>
            <a:ext cx="4762500" cy="304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ages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200112"/>
            <a:ext cx="4214842" cy="3088740"/>
          </a:xfrm>
          <a:prstGeom prst="rect">
            <a:avLst/>
          </a:prstGeom>
        </p:spPr>
      </p:pic>
      <p:pic>
        <p:nvPicPr>
          <p:cNvPr id="3" name="Рисунок 2" descr="Без названия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1934" y="3267940"/>
            <a:ext cx="4643470" cy="309001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500034" y="285728"/>
            <a:ext cx="8229600" cy="857248"/>
          </a:xfrm>
        </p:spPr>
        <p:txBody>
          <a:bodyPr/>
          <a:lstStyle/>
          <a:p>
            <a:pPr algn="ctr"/>
            <a:r>
              <a:rPr lang="ru-RU" dirty="0" smtClean="0"/>
              <a:t>Экологические сказки</a:t>
            </a:r>
            <a:endParaRPr lang="ru-RU" dirty="0"/>
          </a:p>
        </p:txBody>
      </p:sp>
      <p:pic>
        <p:nvPicPr>
          <p:cNvPr id="7" name="Содержимое 6" descr="ni-009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28662" y="1428736"/>
            <a:ext cx="7858180" cy="5238787"/>
          </a:xfr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57356" y="428604"/>
            <a:ext cx="6591985" cy="757304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ЭТАПЫ: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57290" y="1500174"/>
            <a:ext cx="7072362" cy="4071966"/>
          </a:xfrm>
        </p:spPr>
        <p:txBody>
          <a:bodyPr>
            <a:no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ru-RU" sz="3200" dirty="0" smtClean="0">
                <a:solidFill>
                  <a:srgbClr val="002060"/>
                </a:solidFill>
              </a:rPr>
              <a:t>Чтение сказки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3200" dirty="0" smtClean="0">
                <a:solidFill>
                  <a:srgbClr val="002060"/>
                </a:solidFill>
              </a:rPr>
              <a:t>Составление новых и дополнение уже существующих сказок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3200" dirty="0" smtClean="0">
                <a:solidFill>
                  <a:srgbClr val="002060"/>
                </a:solidFill>
              </a:rPr>
              <a:t>Исправление ошибок в сказках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3200" dirty="0" smtClean="0">
                <a:solidFill>
                  <a:srgbClr val="002060"/>
                </a:solidFill>
              </a:rPr>
              <a:t>Театрализация сказок</a:t>
            </a:r>
          </a:p>
          <a:p>
            <a:pPr marL="457200" indent="-457200">
              <a:buFont typeface="+mj-lt"/>
              <a:buAutoNum type="arabicPeriod"/>
            </a:pPr>
            <a:endParaRPr lang="ru-RU" sz="32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838200" y="0"/>
            <a:ext cx="8305800" cy="1164138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dirty="0" smtClean="0">
                <a:solidFill>
                  <a:srgbClr val="7030A0"/>
                </a:solidFill>
              </a:rPr>
              <a:t>Сказка на новый лад: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285720" y="1357298"/>
            <a:ext cx="8662990" cy="714372"/>
          </a:xfrm>
          <a:prstGeom prst="rect">
            <a:avLst/>
          </a:prstGeom>
        </p:spPr>
        <p:txBody>
          <a:bodyPr vert="horz" lIns="0" tIns="45720" rIns="0" bIns="0" anchor="b">
            <a:normAutofit fontScale="85000" lnSpcReduction="10000"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b="1" dirty="0" smtClean="0">
                <a:solidFill>
                  <a:srgbClr val="002060"/>
                </a:solidFill>
              </a:rPr>
              <a:t>«О человеке и Золотой рыбке»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71669" y="2428868"/>
            <a:ext cx="5727707" cy="4071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83040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35696" y="260647"/>
            <a:ext cx="4680520" cy="671772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83968" y="3099052"/>
            <a:ext cx="836712" cy="104091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470x0_KUtrEwxaJ2Aq4V5ibZojYQPGPc8bXxWM___jpg____4_775d42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unname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unna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8920493">
            <a:off x="3452612" y="5042085"/>
            <a:ext cx="1093831" cy="11571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 descr="unnam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8579995">
            <a:off x="663244" y="4905268"/>
            <a:ext cx="1352500" cy="14307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 descr="unna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8920493">
            <a:off x="6341534" y="5155197"/>
            <a:ext cx="1093831" cy="11571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9230723">
            <a:off x="2189483" y="4200143"/>
            <a:ext cx="443303" cy="88660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9230723">
            <a:off x="5058299" y="4200143"/>
            <a:ext cx="443303" cy="88660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3 -0.038 0.075 -0.062 0.125 -0.062 C 0.175 -0.062 0.22 -0.038 0.25 0 C 0.22 0.038 0.175 0.062 0.125 0.062 C 0.075 0.062 0.03 0.038 0 0 Z" pathEditMode="relative" ptsTypes="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4" presetID="1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3 -0.038 0.075 -0.062 0.125 -0.062 C 0.175 -0.062 0.22 -0.038 0.25 0 C 0.22 0.038 0.175 0.062 0.125 0.062 C 0.075 0.062 0.03 0.038 0 0 Z" pathEditMode="relative" ptsTypes="">
                                      <p:cBhvr>
                                        <p:cTn id="2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6" presetID="1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3 -0.038 0.075 -0.062 0.125 -0.062 C 0.175 -0.062 0.22 -0.038 0.25 0 C 0.22 0.038 0.175 0.062 0.125 0.062 C 0.075 0.062 0.03 0.038 0 0 Z" pathEditMode="relative" ptsTypes="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67 0.04 C 0.081 0.049 0.102 0.054 0.124 0.054 C 0.149 0.054 0.169 0.049 0.183 0.04 L 0.25 0 E" pathEditMode="relative" ptsTypes="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3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67 0.04 C 0.081 0.049 0.102 0.054 0.124 0.054 C 0.149 0.054 0.169 0.049 0.183 0.04 L 0.25 0 E" pathEditMode="relative" ptsTypes="">
                                      <p:cBhvr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470x0_KUtrEwxaJ2Aq4V5ibZojYQPGPc8bXxWM___jpg____4_775d42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unname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831" y="120001"/>
            <a:ext cx="9144000" cy="6757917"/>
          </a:xfrm>
          <a:prstGeom prst="rect">
            <a:avLst/>
          </a:prstGeom>
        </p:spPr>
      </p:pic>
      <p:pic>
        <p:nvPicPr>
          <p:cNvPr id="4" name="vsplesk-vody-silnyy_[Pro-Sound.org] (1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/>
          <a:stretch>
            <a:fillRect/>
          </a:stretch>
        </p:blipFill>
        <p:spPr>
          <a:xfrm>
            <a:off x="8572528" y="6286520"/>
            <a:ext cx="304800" cy="304800"/>
          </a:xfrm>
          <a:prstGeom prst="rect">
            <a:avLst/>
          </a:prstGeom>
        </p:spPr>
      </p:pic>
      <p:pic>
        <p:nvPicPr>
          <p:cNvPr id="5" name="Рисунок 4" descr="orig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786050" y="642918"/>
            <a:ext cx="3657607" cy="463296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248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>
                <p:cTn id="2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unname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9716" y="2780928"/>
            <a:ext cx="7464567" cy="4765928"/>
          </a:xfrm>
          <a:prstGeom prst="rect">
            <a:avLst/>
          </a:prstGeom>
          <a:ln w="34925">
            <a:noFill/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perspectiveFront" fov="2700000">
              <a:rot lat="19086000" lon="19067999" rev="3108000"/>
            </a:camera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</p:pic>
    </p:spTree>
    <p:extLst>
      <p:ext uri="{BB962C8B-B14F-4D97-AF65-F5344CB8AC3E}">
        <p14:creationId xmlns:p14="http://schemas.microsoft.com/office/powerpoint/2010/main" xmlns="" val="2675183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unname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19519" y="2492896"/>
            <a:ext cx="6304962" cy="3579032"/>
          </a:xfrm>
          <a:prstGeom prst="rect">
            <a:avLst/>
          </a:prstGeom>
          <a:ln w="34925">
            <a:noFill/>
          </a:ln>
          <a:effectLst>
            <a:outerShdw blurRad="317500" dir="2700000" algn="ctr">
              <a:srgbClr val="000000">
                <a:alpha val="43000"/>
              </a:srgbClr>
            </a:outerShdw>
            <a:softEdge rad="317500"/>
          </a:effectLst>
          <a:scene3d>
            <a:camera prst="perspectiveFront" fov="2700000">
              <a:rot lat="19086000" lon="19067999" rev="3108000"/>
            </a:camera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</p:pic>
      <p:pic>
        <p:nvPicPr>
          <p:cNvPr id="4" name="Рисунок 3" descr="image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301467">
            <a:off x="7589343" y="5160459"/>
            <a:ext cx="1142819" cy="1142819"/>
          </a:xfrm>
          <a:prstGeom prst="rect">
            <a:avLst/>
          </a:prstGeom>
        </p:spPr>
      </p:pic>
      <p:pic>
        <p:nvPicPr>
          <p:cNvPr id="5" name="Рисунок 4" descr="image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301467">
            <a:off x="5946269" y="5483919"/>
            <a:ext cx="1142819" cy="114281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470x0_KUtrEwxaJ2Aq4V5ibZojYQPGPc8bXxWM___jpg____4_775d42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57290" y="642918"/>
            <a:ext cx="650085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/>
              <a:t>Помогайте природе, </a:t>
            </a:r>
          </a:p>
          <a:p>
            <a:pPr algn="ctr"/>
            <a:r>
              <a:rPr lang="ru-RU" sz="3200" dirty="0" smtClean="0"/>
              <a:t>её защищайте, </a:t>
            </a:r>
          </a:p>
          <a:p>
            <a:pPr algn="ctr"/>
            <a:r>
              <a:rPr lang="ru-RU" sz="3200" dirty="0" smtClean="0"/>
              <a:t>от печальных последствий </a:t>
            </a:r>
          </a:p>
          <a:p>
            <a:pPr algn="ctr"/>
            <a:r>
              <a:rPr lang="ru-RU" sz="3200" dirty="0" smtClean="0"/>
              <a:t>наш дом охраняйте!</a:t>
            </a:r>
            <a:endParaRPr lang="ru-RU" sz="3200" dirty="0"/>
          </a:p>
        </p:txBody>
      </p:sp>
      <p:pic>
        <p:nvPicPr>
          <p:cNvPr id="3" name="Рисунок 2" descr="images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108" y="2714620"/>
            <a:ext cx="5123753" cy="385765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1628800"/>
            <a:ext cx="8399856" cy="277591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569</TotalTime>
  <Words>77</Words>
  <Application>Microsoft Office PowerPoint</Application>
  <PresentationFormat>Экран (4:3)</PresentationFormat>
  <Paragraphs>22</Paragraphs>
  <Slides>16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Легкий дым</vt:lpstr>
      <vt:lpstr>«Роль сказки в экологическом образовании дошкольников» </vt:lpstr>
      <vt:lpstr>Слайд 2</vt:lpstr>
      <vt:lpstr>Слайд 3</vt:lpstr>
      <vt:lpstr>Экологические сказки</vt:lpstr>
      <vt:lpstr>ЭТАПЫ: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«Роль сказки в экологическом образовании дошкольников» </dc:title>
  <dc:creator>SB</dc:creator>
  <cp:lastModifiedBy>SB</cp:lastModifiedBy>
  <cp:revision>59</cp:revision>
  <dcterms:created xsi:type="dcterms:W3CDTF">2020-03-06T09:00:41Z</dcterms:created>
  <dcterms:modified xsi:type="dcterms:W3CDTF">2020-03-09T15:20:35Z</dcterms:modified>
</cp:coreProperties>
</file>