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7" r:id="rId1"/>
  </p:sldMasterIdLst>
  <p:notesMasterIdLst>
    <p:notesMasterId r:id="rId15"/>
  </p:notesMasterIdLst>
  <p:sldIdLst>
    <p:sldId id="280" r:id="rId2"/>
    <p:sldId id="339" r:id="rId3"/>
    <p:sldId id="304" r:id="rId4"/>
    <p:sldId id="360" r:id="rId5"/>
    <p:sldId id="330" r:id="rId6"/>
    <p:sldId id="362" r:id="rId7"/>
    <p:sldId id="363" r:id="rId8"/>
    <p:sldId id="364" r:id="rId9"/>
    <p:sldId id="332" r:id="rId10"/>
    <p:sldId id="369" r:id="rId11"/>
    <p:sldId id="365" r:id="rId12"/>
    <p:sldId id="368" r:id="rId13"/>
    <p:sldId id="35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8FDD4FF5-1407-4DCB-9B7D-7DA83145CF49}">
          <p14:sldIdLst>
            <p14:sldId id="280"/>
            <p14:sldId id="339"/>
            <p14:sldId id="304"/>
            <p14:sldId id="360"/>
            <p14:sldId id="330"/>
            <p14:sldId id="362"/>
            <p14:sldId id="363"/>
            <p14:sldId id="364"/>
            <p14:sldId id="332"/>
            <p14:sldId id="369"/>
            <p14:sldId id="365"/>
            <p14:sldId id="368"/>
            <p14:sldId id="357"/>
          </p14:sldIdLst>
        </p14:section>
        <p14:section name="Раздел без заголовка" id="{FA70F6AF-3468-43AD-9111-5F0C97ABA7A3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F549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82" autoAdjust="0"/>
    <p:restoredTop sz="86391" autoAdjust="0"/>
  </p:normalViewPr>
  <p:slideViewPr>
    <p:cSldViewPr>
      <p:cViewPr varScale="1">
        <p:scale>
          <a:sx n="100" d="100"/>
          <a:sy n="100" d="100"/>
        </p:scale>
        <p:origin x="56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27643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8A76CC-1600-4BA2-BC8C-4E06B2BF1529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355A4C-9FCD-4BEE-AFC0-ACBAA31723D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073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8" r:id="rId1"/>
    <p:sldLayoutId id="2147483999" r:id="rId2"/>
    <p:sldLayoutId id="2147484000" r:id="rId3"/>
    <p:sldLayoutId id="2147484001" r:id="rId4"/>
    <p:sldLayoutId id="2147484002" r:id="rId5"/>
    <p:sldLayoutId id="2147484003" r:id="rId6"/>
    <p:sldLayoutId id="2147484004" r:id="rId7"/>
    <p:sldLayoutId id="2147484005" r:id="rId8"/>
    <p:sldLayoutId id="2147484006" r:id="rId9"/>
    <p:sldLayoutId id="2147484007" r:id="rId10"/>
    <p:sldLayoutId id="214748400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836712"/>
            <a:ext cx="8786874" cy="1729332"/>
          </a:xfrm>
          <a:ln>
            <a:noFill/>
          </a:ln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7300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Красная</a:t>
            </a:r>
            <a:r>
              <a:rPr lang="en-US" sz="7300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7300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книга</a:t>
            </a:r>
            <a:r>
              <a:rPr lang="en-US" sz="7300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7300" i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7300" i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7300" i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ХМАО-Югры</a:t>
            </a:r>
            <a:r>
              <a:rPr lang="ru-RU" sz="7300" i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</a:t>
            </a:r>
            <a:endParaRPr lang="ru-RU" sz="7300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60032" y="3861048"/>
            <a:ext cx="3960112" cy="2629356"/>
          </a:xfrm>
        </p:spPr>
        <p:txBody>
          <a:bodyPr>
            <a:normAutofit/>
          </a:bodyPr>
          <a:lstStyle/>
          <a:p>
            <a:pPr>
              <a:lnSpc>
                <a:spcPct val="160000"/>
              </a:lnSpc>
              <a:spcBef>
                <a:spcPts val="0"/>
              </a:spcBef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234431"/>
            <a:ext cx="4608512" cy="3877815"/>
          </a:xfrm>
        </p:spPr>
        <p:txBody>
          <a:bodyPr>
            <a:noAutofit/>
          </a:bodyPr>
          <a:lstStyle/>
          <a:p>
            <a:pPr>
              <a:buFont typeface="Arial" charset="0"/>
              <a:buChar char="•"/>
            </a:pP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Тревожный сигнал</a:t>
            </a:r>
          </a:p>
          <a:p>
            <a:pPr>
              <a:buFont typeface="Arial" charset="0"/>
              <a:buChar char="•"/>
            </a:pP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Напоминание  </a:t>
            </a:r>
          </a:p>
          <a:p>
            <a:pPr>
              <a:buFont typeface="Arial" charset="0"/>
              <a:buChar char="•"/>
            </a:pP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Призыв к спасению</a:t>
            </a:r>
            <a:b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</a:br>
            <a:endParaRPr lang="ru-RU" sz="36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  <a:p>
            <a:endParaRPr lang="ru-RU" sz="66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96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Красная книга-</a:t>
            </a:r>
            <a:endParaRPr lang="ru-RU" sz="9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2" b="1943"/>
          <a:stretch/>
        </p:blipFill>
        <p:spPr bwMode="auto">
          <a:xfrm>
            <a:off x="5436096" y="2014877"/>
            <a:ext cx="3384376" cy="4687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2132856"/>
            <a:ext cx="8856984" cy="4608512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Georgia" pitchFamily="18" charset="0"/>
              </a:rPr>
              <a:t>В целях сохранения редких и находящихся под угрозой исчезновения видов животных и растений на территории Ханты-Мансийского автономного округа, на основании Постановления Губернатора Ханты-Мансийского автономного округа от 28 октября 1999 года была учреждена Красная книга Ханты- Мансийского автономного округа.</a:t>
            </a: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250825" y="981075"/>
            <a:ext cx="8785671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dirty="0">
                <a:latin typeface="Georgia" pitchFamily="18" charset="0"/>
                <a:cs typeface="Times New Roman" pitchFamily="18" charset="0"/>
              </a:rPr>
              <a:t>В </a:t>
            </a:r>
            <a:r>
              <a:rPr lang="ru-RU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Georgia" pitchFamily="18" charset="0"/>
                <a:cs typeface="Times New Roman" pitchFamily="18" charset="0"/>
              </a:rPr>
              <a:t>Красную книгу </a:t>
            </a:r>
            <a:r>
              <a:rPr lang="ru-RU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eorgia" pitchFamily="18" charset="0"/>
                <a:cs typeface="Times New Roman" pitchFamily="18" charset="0"/>
              </a:rPr>
              <a:t>ХМАО - </a:t>
            </a:r>
            <a:r>
              <a:rPr lang="ru-RU" sz="3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Georgia" pitchFamily="18" charset="0"/>
                <a:cs typeface="Times New Roman" pitchFamily="18" charset="0"/>
              </a:rPr>
              <a:t>Югра</a:t>
            </a:r>
            <a:r>
              <a:rPr lang="ru-RU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Georgia" pitchFamily="18" charset="0"/>
                <a:cs typeface="Times New Roman" pitchFamily="18" charset="0"/>
              </a:rPr>
              <a:t>внесены </a:t>
            </a:r>
            <a:r>
              <a:rPr lang="ru-RU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Georgia" pitchFamily="18" charset="0"/>
                <a:cs typeface="Times New Roman" pitchFamily="18" charset="0"/>
              </a:rPr>
              <a:t>71 вид животных, 140 видов растений и 16 видов грибов. </a:t>
            </a:r>
            <a:r>
              <a:rPr lang="ru-RU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Georgia" pitchFamily="18" charset="0"/>
                <a:cs typeface="Times New Roman" pitchFamily="18" charset="0"/>
              </a:rPr>
              <a:t>Кроме </a:t>
            </a:r>
            <a:r>
              <a:rPr lang="ru-RU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eorgia" pitchFamily="18" charset="0"/>
                <a:cs typeface="Times New Roman" pitchFamily="18" charset="0"/>
              </a:rPr>
              <a:t>этого в </a:t>
            </a:r>
            <a:r>
              <a:rPr lang="ru-RU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Georgia" pitchFamily="18" charset="0"/>
                <a:cs typeface="Times New Roman" pitchFamily="18" charset="0"/>
              </a:rPr>
              <a:t>ней имеется Приложение с очерками о </a:t>
            </a:r>
            <a:r>
              <a:rPr lang="ru-RU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Georgia" pitchFamily="18" charset="0"/>
                <a:cs typeface="Times New Roman" pitchFamily="18" charset="0"/>
              </a:rPr>
              <a:t>8 вида</a:t>
            </a:r>
            <a:r>
              <a:rPr lang="ru-RU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Georgia" pitchFamily="18" charset="0"/>
                <a:cs typeface="Times New Roman" pitchFamily="18" charset="0"/>
              </a:rPr>
              <a:t>х </a:t>
            </a:r>
            <a:r>
              <a:rPr lang="ru-RU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Georgia" pitchFamily="18" charset="0"/>
                <a:cs typeface="Times New Roman" pitchFamily="18" charset="0"/>
              </a:rPr>
              <a:t>животных, 45 – растений и 9 – грибов</a:t>
            </a:r>
            <a:r>
              <a:rPr lang="ru-RU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Georgia" pitchFamily="18" charset="0"/>
                <a:cs typeface="Times New Roman" pitchFamily="18" charset="0"/>
              </a:rPr>
              <a:t>, нуждающихся в особом внимании к их состоянию в природной </a:t>
            </a:r>
            <a:r>
              <a:rPr lang="ru-RU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eorgia" pitchFamily="18" charset="0"/>
                <a:cs typeface="Times New Roman" pitchFamily="18" charset="0"/>
              </a:rPr>
              <a:t>среде.</a:t>
            </a:r>
            <a:endParaRPr lang="ru-RU" sz="3200" dirty="0">
              <a:solidFill>
                <a:schemeClr val="tx1">
                  <a:lumMod val="85000"/>
                  <a:lumOff val="15000"/>
                </a:schemeClr>
              </a:solidFill>
              <a:latin typeface="Georg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484784"/>
            <a:ext cx="7843838" cy="1712802"/>
          </a:xfrm>
        </p:spPr>
        <p:txBody>
          <a:bodyPr/>
          <a:lstStyle/>
          <a:p>
            <a:pPr algn="ctr"/>
            <a:r>
              <a:rPr lang="ru-RU" sz="9600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           </a:t>
            </a:r>
            <a:r>
              <a:rPr lang="ru-RU" sz="9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Растения</a:t>
            </a:r>
            <a:endParaRPr lang="ru-RU" sz="96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412776"/>
            <a:ext cx="338437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Красивоцветущая </a:t>
            </a:r>
            <a:r>
              <a:rPr lang="ru-RU" sz="3200" dirty="0">
                <a:solidFill>
                  <a:prstClr val="black">
                    <a:lumMod val="85000"/>
                    <a:lumOff val="15000"/>
                  </a:prstClr>
                </a:solidFill>
              </a:rPr>
              <a:t>декоративная культура; представитель рода </a:t>
            </a:r>
            <a:r>
              <a:rPr lang="ru-RU" sz="3200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Астра. Многолетнее </a:t>
            </a:r>
            <a:r>
              <a:rPr lang="ru-RU" sz="3200" dirty="0">
                <a:solidFill>
                  <a:prstClr val="black">
                    <a:lumMod val="85000"/>
                    <a:lumOff val="15000"/>
                  </a:prstClr>
                </a:solidFill>
              </a:rPr>
              <a:t>растение </a:t>
            </a:r>
            <a:r>
              <a:rPr lang="ru-RU" sz="3200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от 5 до 40 </a:t>
            </a:r>
            <a:r>
              <a:rPr lang="ru-RU" sz="3200" dirty="0">
                <a:solidFill>
                  <a:prstClr val="black">
                    <a:lumMod val="85000"/>
                    <a:lumOff val="15000"/>
                  </a:prstClr>
                </a:solidFill>
              </a:rPr>
              <a:t>см высотой</a:t>
            </a:r>
            <a:r>
              <a:rPr lang="ru-RU" sz="3200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. </a:t>
            </a:r>
            <a:endParaRPr lang="ru-RU" dirty="0"/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31" b="7955"/>
          <a:stretch/>
        </p:blipFill>
        <p:spPr bwMode="auto">
          <a:xfrm>
            <a:off x="3347864" y="3133873"/>
            <a:ext cx="3382874" cy="35594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052736"/>
            <a:ext cx="3629005" cy="27234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538662" y="188640"/>
            <a:ext cx="432874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u="sng" dirty="0" smtClean="0">
                <a:solidFill>
                  <a:srgbClr val="895D1D"/>
                </a:solidFill>
                <a:ea typeface="+mj-ea"/>
                <a:cs typeface="+mj-cs"/>
              </a:rPr>
              <a:t>Астра Сибирская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4388832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0"/>
            <a:ext cx="5816600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1196752"/>
            <a:ext cx="374441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dirty="0" smtClean="0">
                <a:latin typeface="+mj-lt"/>
              </a:rPr>
              <a:t>Один </a:t>
            </a:r>
            <a:r>
              <a:rPr lang="ru-RU" sz="2600" dirty="0">
                <a:latin typeface="+mj-lt"/>
              </a:rPr>
              <a:t>из самых </a:t>
            </a:r>
            <a:r>
              <a:rPr lang="ru-RU" sz="2600" dirty="0" smtClean="0">
                <a:latin typeface="+mj-lt"/>
              </a:rPr>
              <a:t>красивых дикорастущих </a:t>
            </a:r>
            <a:r>
              <a:rPr lang="ru-RU" sz="2600" dirty="0">
                <a:latin typeface="+mj-lt"/>
              </a:rPr>
              <a:t>цветов на территории России. В народе цветок имеет много названий «адамова голова</a:t>
            </a:r>
            <a:r>
              <a:rPr lang="ru-RU" sz="2600" dirty="0" smtClean="0">
                <a:latin typeface="+mj-lt"/>
              </a:rPr>
              <a:t>» и </a:t>
            </a:r>
            <a:r>
              <a:rPr lang="ru-RU" sz="2600" dirty="0">
                <a:latin typeface="+mj-lt"/>
              </a:rPr>
              <a:t>«Марусин башмачок», иногда его называют туфельками богородицы или просто петушками</a:t>
            </a:r>
            <a:r>
              <a:rPr lang="ru-RU" sz="2600" dirty="0" smtClean="0">
                <a:latin typeface="+mj-lt"/>
              </a:rPr>
              <a:t>.</a:t>
            </a:r>
            <a:endParaRPr lang="ru-RU" sz="2600" dirty="0">
              <a:effectLst/>
              <a:latin typeface="+mj-lt"/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908720"/>
            <a:ext cx="3407024" cy="23849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6" r="13793" b="10462"/>
          <a:stretch/>
        </p:blipFill>
        <p:spPr bwMode="auto">
          <a:xfrm>
            <a:off x="3995936" y="2573355"/>
            <a:ext cx="2548880" cy="27486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2" t="16228" r="14966"/>
          <a:stretch/>
        </p:blipFill>
        <p:spPr bwMode="auto">
          <a:xfrm>
            <a:off x="5769189" y="4005061"/>
            <a:ext cx="3289955" cy="2807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80599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85639" y="260648"/>
            <a:ext cx="549926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u="sng" dirty="0" smtClean="0">
                <a:solidFill>
                  <a:srgbClr val="895D1D"/>
                </a:solidFill>
              </a:rPr>
              <a:t>Прострел желтеющий</a:t>
            </a:r>
            <a:endParaRPr lang="ru-RU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221088"/>
            <a:ext cx="3344888" cy="25086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712"/>
          <a:stretch/>
        </p:blipFill>
        <p:spPr bwMode="auto">
          <a:xfrm>
            <a:off x="5652120" y="998422"/>
            <a:ext cx="3366041" cy="26909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63" r="20228"/>
          <a:stretch/>
        </p:blipFill>
        <p:spPr bwMode="auto">
          <a:xfrm>
            <a:off x="3707904" y="2957494"/>
            <a:ext cx="2573517" cy="29209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2" y="1268760"/>
            <a:ext cx="352839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dirty="0" smtClean="0"/>
              <a:t>Многолетнее </a:t>
            </a:r>
            <a:r>
              <a:rPr lang="ru-RU" sz="2600" dirty="0"/>
              <a:t>травянистое растение, высота которого </a:t>
            </a:r>
            <a:r>
              <a:rPr lang="ru-RU" sz="2600" dirty="0" smtClean="0"/>
              <a:t>от 10 до 50 см. </a:t>
            </a:r>
            <a:r>
              <a:rPr lang="ru-RU" sz="2600" dirty="0"/>
              <a:t>Прострел желтеющий </a:t>
            </a:r>
            <a:r>
              <a:rPr lang="ru-RU" sz="2600" dirty="0" smtClean="0"/>
              <a:t>наделён </a:t>
            </a:r>
            <a:r>
              <a:rPr lang="ru-RU" sz="2600" dirty="0"/>
              <a:t>весьма ценными целебными свойствами. Цветение </a:t>
            </a:r>
            <a:r>
              <a:rPr lang="ru-RU" sz="2600" dirty="0" smtClean="0"/>
              <a:t>приходится </a:t>
            </a:r>
            <a:r>
              <a:rPr lang="ru-RU" sz="2600" dirty="0"/>
              <a:t>на период ранней весны. </a:t>
            </a:r>
          </a:p>
        </p:txBody>
      </p:sp>
    </p:spTree>
    <p:extLst>
      <p:ext uri="{BB962C8B-B14F-4D97-AF65-F5344CB8AC3E}">
        <p14:creationId xmlns:p14="http://schemas.microsoft.com/office/powerpoint/2010/main" val="11980599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628800"/>
            <a:ext cx="7772400" cy="1579046"/>
          </a:xfrm>
        </p:spPr>
        <p:txBody>
          <a:bodyPr/>
          <a:lstStyle/>
          <a:p>
            <a:r>
              <a:rPr lang="ru-RU" sz="9600" i="1" dirty="0" smtClean="0">
                <a:solidFill>
                  <a:schemeClr val="tx1"/>
                </a:solidFill>
              </a:rPr>
              <a:t>Животные</a:t>
            </a:r>
            <a:endParaRPr lang="ru-RU" sz="9600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276199"/>
            <a:ext cx="780111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u="sng" dirty="0" smtClean="0">
                <a:solidFill>
                  <a:srgbClr val="895D1D"/>
                </a:solidFill>
              </a:rPr>
              <a:t>Западносибирский речной бобр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124744"/>
            <a:ext cx="338437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prstClr val="black">
                    <a:lumMod val="85000"/>
                    <a:lumOff val="15000"/>
                  </a:prstClr>
                </a:solidFill>
              </a:rPr>
              <a:t>Самый крупный грызун </a:t>
            </a:r>
            <a:r>
              <a:rPr lang="ru-RU" sz="2800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ХМАО</a:t>
            </a:r>
            <a:r>
              <a:rPr lang="ru-RU" sz="2800" dirty="0">
                <a:solidFill>
                  <a:prstClr val="black">
                    <a:lumMod val="85000"/>
                    <a:lumOff val="15000"/>
                  </a:prstClr>
                </a:solidFill>
              </a:rPr>
              <a:t>. Средний вес взрослого бобра в летне-осенний период составляет около 19 кг, средняя длина тела - 106 см</a:t>
            </a:r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5" b="4618"/>
          <a:stretch/>
        </p:blipFill>
        <p:spPr bwMode="auto">
          <a:xfrm>
            <a:off x="4663491" y="1045640"/>
            <a:ext cx="4341005" cy="31034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29" t="15265" r="7244" b="8372"/>
          <a:stretch/>
        </p:blipFill>
        <p:spPr bwMode="auto">
          <a:xfrm>
            <a:off x="3419871" y="3501008"/>
            <a:ext cx="4484527" cy="33438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52247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19872" y="188640"/>
            <a:ext cx="183575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u="sng" dirty="0" smtClean="0">
                <a:solidFill>
                  <a:srgbClr val="895D1D"/>
                </a:solidFill>
              </a:rPr>
              <a:t>Беркут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503" y="939304"/>
            <a:ext cx="533153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Очень крупный и сильный орёл </a:t>
            </a:r>
            <a:r>
              <a:rPr lang="ru-RU" sz="2400" dirty="0" smtClean="0"/>
              <a:t>-длина </a:t>
            </a:r>
            <a:r>
              <a:rPr lang="ru-RU" sz="2400" dirty="0"/>
              <a:t>тела </a:t>
            </a:r>
            <a:r>
              <a:rPr lang="ru-RU" sz="2400" dirty="0" smtClean="0"/>
              <a:t>до 93</a:t>
            </a:r>
            <a:r>
              <a:rPr lang="ru-RU" sz="2400" dirty="0"/>
              <a:t> см, размах крыльев </a:t>
            </a:r>
            <a:r>
              <a:rPr lang="ru-RU" sz="2400" dirty="0" smtClean="0"/>
              <a:t>до 240 см. Их вес достигает 7</a:t>
            </a:r>
            <a:r>
              <a:rPr lang="ru-RU" sz="2400" dirty="0"/>
              <a:t> </a:t>
            </a:r>
            <a:r>
              <a:rPr lang="ru-RU" sz="2400" dirty="0" smtClean="0"/>
              <a:t>кг. Клюв</a:t>
            </a:r>
            <a:r>
              <a:rPr lang="ru-RU" sz="2400" dirty="0"/>
              <a:t> </a:t>
            </a:r>
            <a:r>
              <a:rPr lang="ru-RU" sz="2400" dirty="0" smtClean="0"/>
              <a:t>- </a:t>
            </a:r>
            <a:r>
              <a:rPr lang="ru-RU" sz="2400" dirty="0"/>
              <a:t>типично орлиный: </a:t>
            </a:r>
            <a:r>
              <a:rPr lang="ru-RU" sz="2400" dirty="0" smtClean="0"/>
              <a:t>высокий, загнут </a:t>
            </a:r>
            <a:r>
              <a:rPr lang="ru-RU" sz="2400" dirty="0"/>
              <a:t>вниз. У </a:t>
            </a:r>
            <a:r>
              <a:rPr lang="ru-RU" sz="2400" dirty="0" smtClean="0"/>
              <a:t>беркута чрезвычайно </a:t>
            </a:r>
            <a:r>
              <a:rPr lang="ru-RU" sz="2400" dirty="0"/>
              <a:t>острое зрение, но только в светлое время суток. Так, например, зайца </a:t>
            </a:r>
            <a:r>
              <a:rPr lang="ru-RU" sz="2400" dirty="0" smtClean="0"/>
              <a:t>беркут видит </a:t>
            </a:r>
            <a:r>
              <a:rPr lang="ru-RU" sz="2400" dirty="0"/>
              <a:t>на расстоянии до двух </a:t>
            </a:r>
            <a:r>
              <a:rPr lang="ru-RU" sz="2400" dirty="0" smtClean="0"/>
              <a:t>километров. </a:t>
            </a:r>
            <a:endParaRPr lang="ru-RU" sz="2400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8" t="19962" r="10486" b="29754"/>
          <a:stretch/>
        </p:blipFill>
        <p:spPr bwMode="auto">
          <a:xfrm>
            <a:off x="107504" y="4550964"/>
            <a:ext cx="5462955" cy="22188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9035" y="119825"/>
            <a:ext cx="3321263" cy="50552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9" r="6672" b="20059"/>
          <a:stretch/>
        </p:blipFill>
        <p:spPr bwMode="auto">
          <a:xfrm>
            <a:off x="5410045" y="4581128"/>
            <a:ext cx="3678433" cy="21270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52247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260648"/>
            <a:ext cx="204472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u="sng" dirty="0" smtClean="0">
                <a:solidFill>
                  <a:srgbClr val="895D1D"/>
                </a:solidFill>
              </a:rPr>
              <a:t>Махаон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503" y="980728"/>
            <a:ext cx="4420991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dirty="0"/>
              <a:t>Бабочка махаон — это очень красивая, крупная дневная </a:t>
            </a:r>
            <a:r>
              <a:rPr lang="ru-RU" sz="2600" dirty="0" smtClean="0"/>
              <a:t>бабочка. Размах </a:t>
            </a:r>
            <a:r>
              <a:rPr lang="ru-RU" sz="2600" dirty="0"/>
              <a:t>крыльев </a:t>
            </a:r>
            <a:r>
              <a:rPr lang="ru-RU" sz="2600" dirty="0" smtClean="0"/>
              <a:t>достигает 10 </a:t>
            </a:r>
            <a:r>
              <a:rPr lang="ru-RU" sz="2600" dirty="0"/>
              <a:t>см. </a:t>
            </a:r>
            <a:endParaRPr lang="ru-RU" sz="2600" dirty="0">
              <a:effectLst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10" t="3800" r="15844" b="9438"/>
          <a:stretch/>
        </p:blipFill>
        <p:spPr bwMode="auto">
          <a:xfrm>
            <a:off x="107503" y="2492896"/>
            <a:ext cx="5104963" cy="42497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43" t="11234" r="8858"/>
          <a:stretch/>
        </p:blipFill>
        <p:spPr bwMode="auto">
          <a:xfrm>
            <a:off x="4561365" y="116632"/>
            <a:ext cx="4466260" cy="31683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52247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3" y="2248347"/>
            <a:ext cx="8784976" cy="3877815"/>
          </a:xfrm>
        </p:spPr>
        <p:txBody>
          <a:bodyPr/>
          <a:lstStyle/>
          <a:p>
            <a:pPr marL="0" indent="0">
              <a:buNone/>
            </a:pPr>
            <a:r>
              <a:rPr lang="ru-RU" sz="3600" b="1" dirty="0">
                <a:solidFill>
                  <a:srgbClr val="C00000"/>
                </a:solidFill>
                <a:latin typeface="Georgia" pitchFamily="18" charset="0"/>
              </a:rPr>
              <a:t>Дерево, трава, цветок и птица</a:t>
            </a:r>
          </a:p>
          <a:p>
            <a:pPr marL="0" indent="0">
              <a:buNone/>
            </a:pPr>
            <a:r>
              <a:rPr lang="ru-RU" sz="3600" b="1" dirty="0">
                <a:solidFill>
                  <a:srgbClr val="C00000"/>
                </a:solidFill>
                <a:latin typeface="Georgia" pitchFamily="18" charset="0"/>
              </a:rPr>
              <a:t>Не всегда умеет защититься.</a:t>
            </a:r>
          </a:p>
          <a:p>
            <a:pPr marL="0" indent="0">
              <a:buNone/>
            </a:pPr>
            <a:r>
              <a:rPr lang="ru-RU" sz="3600" b="1" dirty="0">
                <a:solidFill>
                  <a:srgbClr val="C00000"/>
                </a:solidFill>
                <a:latin typeface="Georgia" pitchFamily="18" charset="0"/>
              </a:rPr>
              <a:t>Если будут уничтожены они,</a:t>
            </a:r>
          </a:p>
          <a:p>
            <a:pPr marL="0" indent="0">
              <a:buNone/>
            </a:pPr>
            <a:r>
              <a:rPr lang="ru-RU" sz="3600" b="1" dirty="0">
                <a:solidFill>
                  <a:srgbClr val="C00000"/>
                </a:solidFill>
                <a:latin typeface="Georgia" pitchFamily="18" charset="0"/>
              </a:rPr>
              <a:t>На планете  мы останемся </a:t>
            </a:r>
            <a:r>
              <a:rPr lang="ru-RU" sz="3600" b="1" dirty="0" smtClean="0">
                <a:solidFill>
                  <a:srgbClr val="C00000"/>
                </a:solidFill>
                <a:latin typeface="Georgia" pitchFamily="18" charset="0"/>
              </a:rPr>
              <a:t>одни…</a:t>
            </a:r>
            <a:endParaRPr lang="ru-RU" sz="3600" b="1" dirty="0">
              <a:solidFill>
                <a:srgbClr val="C00000"/>
              </a:solidFill>
              <a:latin typeface="Georgia" pitchFamily="18" charset="0"/>
            </a:endParaRPr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2266</TotalTime>
  <Words>257</Words>
  <Application>Microsoft Office PowerPoint</Application>
  <PresentationFormat>Экран (4:3)</PresentationFormat>
  <Paragraphs>25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2" baseType="lpstr">
      <vt:lpstr>Arial</vt:lpstr>
      <vt:lpstr>Book Antiqua</vt:lpstr>
      <vt:lpstr>Calibri</vt:lpstr>
      <vt:lpstr>Constantia</vt:lpstr>
      <vt:lpstr>Georgia</vt:lpstr>
      <vt:lpstr>Monotype Corsiva</vt:lpstr>
      <vt:lpstr>Times New Roman</vt:lpstr>
      <vt:lpstr>Wingdings</vt:lpstr>
      <vt:lpstr>Твердый переплет</vt:lpstr>
      <vt:lpstr>  Красная книга  ХМАО-Югры       </vt:lpstr>
      <vt:lpstr>Красная книга-</vt:lpstr>
      <vt:lpstr>Презентация PowerPoint</vt:lpstr>
      <vt:lpstr>Презентация PowerPoint</vt:lpstr>
      <vt:lpstr>                                                                                               Растения</vt:lpstr>
      <vt:lpstr>Презентация PowerPoint</vt:lpstr>
      <vt:lpstr>Презентация PowerPoint</vt:lpstr>
      <vt:lpstr>Презентация PowerPoint</vt:lpstr>
      <vt:lpstr>Животные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Выполняли Нигамадьянова Диана и Кохановская Майя.</dc:title>
  <cp:lastModifiedBy>User</cp:lastModifiedBy>
  <cp:revision>261</cp:revision>
  <dcterms:modified xsi:type="dcterms:W3CDTF">2022-02-14T19:02:15Z</dcterms:modified>
</cp:coreProperties>
</file>