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1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14630400" cy="8229600"/>
  <p:notesSz cx="8229600" cy="146304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73" d="100"/>
          <a:sy n="73" d="100"/>
        </p:scale>
        <p:origin x="-446" y="-82"/>
      </p:cViewPr>
      <p:guideLst>
        <p:guide orient="horz" pos="2592"/>
        <p:guide pos="460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148373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94592"/>
            <a:ext cx="14630400" cy="8229600"/>
          </a:xfrm>
          <a:prstGeom prst="rect">
            <a:avLst/>
          </a:prstGeom>
          <a:solidFill>
            <a:srgbClr val="FFFFFF">
              <a:alpha val="75000"/>
            </a:srgbClr>
          </a:solidFill>
          <a:ln/>
        </p:spPr>
      </p:sp>
      <p:pic>
        <p:nvPicPr>
          <p:cNvPr id="4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833199" y="1570911"/>
            <a:ext cx="7477601" cy="3332798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ts val="6561"/>
              </a:lnSpc>
              <a:buNone/>
            </a:pPr>
            <a:r>
              <a:rPr lang="en-US" sz="5249" dirty="0">
                <a:solidFill>
                  <a:srgbClr val="312F2B"/>
                </a:solidFill>
                <a:latin typeface="Gelasio" pitchFamily="34" charset="0"/>
                <a:ea typeface="Gelasio" pitchFamily="34" charset="-122"/>
                <a:cs typeface="Gelasio" pitchFamily="34" charset="-120"/>
              </a:rPr>
              <a:t>Белки, жиры и углеводы, вода и минеральные соли, значение</a:t>
            </a:r>
            <a:endParaRPr lang="en-US" sz="5249" dirty="0"/>
          </a:p>
        </p:txBody>
      </p:sp>
      <p:sp>
        <p:nvSpPr>
          <p:cNvPr id="6" name="Text 2"/>
          <p:cNvSpPr/>
          <p:nvPr/>
        </p:nvSpPr>
        <p:spPr>
          <a:xfrm>
            <a:off x="833199" y="5236964"/>
            <a:ext cx="7477601" cy="142160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ts val="2799"/>
              </a:lnSpc>
              <a:buNone/>
            </a:pPr>
            <a:r>
              <a:rPr lang="en-US" sz="1750" dirty="0">
                <a:solidFill>
                  <a:srgbClr val="272525"/>
                </a:solidFill>
                <a:latin typeface="Lato" pitchFamily="34" charset="0"/>
                <a:ea typeface="Lato" pitchFamily="34" charset="-122"/>
                <a:cs typeface="Lato" pitchFamily="34" charset="-120"/>
              </a:rPr>
              <a:t>В питании существует несколько важных групп пищевых веществ: белки, жиры, углеводы, вода и минеральные соли. Каждая из них играет значимую роль в обеспечении организма энергией и необходимыми питательными веществами.</a:t>
            </a:r>
            <a:endParaRPr lang="en-US" sz="175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1C605C95-BBEA-4EB1-909B-783F2B4C175D}"/>
              </a:ext>
            </a:extLst>
          </p:cNvPr>
          <p:cNvSpPr txBox="1"/>
          <p:nvPr/>
        </p:nvSpPr>
        <p:spPr>
          <a:xfrm>
            <a:off x="520262" y="7074751"/>
            <a:ext cx="27747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i="1" dirty="0"/>
              <a:t>Работу выполнила: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2F3DDA6B-3F40-4E26-8C56-9FBCF17084CB}"/>
              </a:ext>
            </a:extLst>
          </p:cNvPr>
          <p:cNvSpPr txBox="1"/>
          <p:nvPr/>
        </p:nvSpPr>
        <p:spPr>
          <a:xfrm>
            <a:off x="520262" y="7419998"/>
            <a:ext cx="2286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i="1" dirty="0"/>
              <a:t>Ученица 9 класса </a:t>
            </a:r>
          </a:p>
          <a:p>
            <a:r>
              <a:rPr lang="ru-RU" i="1" dirty="0" err="1" smtClean="0"/>
              <a:t>Попонова</a:t>
            </a:r>
            <a:r>
              <a:rPr lang="ru-RU" i="1" dirty="0" smtClean="0"/>
              <a:t> Ульяна</a:t>
            </a:r>
            <a:endParaRPr lang="ru-RU" i="1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>
              <a:alpha val="75000"/>
            </a:srgbClr>
          </a:solidFill>
          <a:ln/>
        </p:spPr>
      </p:sp>
      <p:pic>
        <p:nvPicPr>
          <p:cNvPr id="4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3657600" cy="8229600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4450437" y="749498"/>
            <a:ext cx="9387126" cy="132159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ts val="5203"/>
              </a:lnSpc>
              <a:buNone/>
            </a:pPr>
            <a:r>
              <a:rPr lang="en-US" sz="4162" dirty="0">
                <a:solidFill>
                  <a:srgbClr val="312F2B"/>
                </a:solidFill>
                <a:latin typeface="Gelasio" pitchFamily="34" charset="0"/>
                <a:ea typeface="Gelasio" pitchFamily="34" charset="-122"/>
                <a:cs typeface="Gelasio" pitchFamily="34" charset="-120"/>
              </a:rPr>
              <a:t>Белки: функции и значение в питании</a:t>
            </a:r>
            <a:endParaRPr lang="en-US" sz="4162" dirty="0"/>
          </a:p>
        </p:txBody>
      </p:sp>
      <p:sp>
        <p:nvSpPr>
          <p:cNvPr id="6" name="Shape 2"/>
          <p:cNvSpPr/>
          <p:nvPr/>
        </p:nvSpPr>
        <p:spPr>
          <a:xfrm>
            <a:off x="4746427" y="2388156"/>
            <a:ext cx="42267" cy="5091827"/>
          </a:xfrm>
          <a:prstGeom prst="roundRect">
            <a:avLst>
              <a:gd name="adj" fmla="val 225103"/>
            </a:avLst>
          </a:prstGeom>
          <a:solidFill>
            <a:srgbClr val="CECEC9"/>
          </a:solidFill>
          <a:ln/>
        </p:spPr>
      </p:sp>
      <p:sp>
        <p:nvSpPr>
          <p:cNvPr id="7" name="Shape 3"/>
          <p:cNvSpPr/>
          <p:nvPr/>
        </p:nvSpPr>
        <p:spPr>
          <a:xfrm>
            <a:off x="5005328" y="2769930"/>
            <a:ext cx="739973" cy="42267"/>
          </a:xfrm>
          <a:prstGeom prst="roundRect">
            <a:avLst>
              <a:gd name="adj" fmla="val 225103"/>
            </a:avLst>
          </a:prstGeom>
          <a:solidFill>
            <a:srgbClr val="CECEC9"/>
          </a:solidFill>
          <a:ln/>
        </p:spPr>
      </p:sp>
      <p:sp>
        <p:nvSpPr>
          <p:cNvPr id="8" name="Shape 4"/>
          <p:cNvSpPr/>
          <p:nvPr/>
        </p:nvSpPr>
        <p:spPr>
          <a:xfrm>
            <a:off x="4529673" y="2553295"/>
            <a:ext cx="475655" cy="475655"/>
          </a:xfrm>
          <a:prstGeom prst="roundRect">
            <a:avLst>
              <a:gd name="adj" fmla="val 20003"/>
            </a:avLst>
          </a:prstGeom>
          <a:solidFill>
            <a:srgbClr val="E8E8E3"/>
          </a:solidFill>
          <a:ln w="13097">
            <a:solidFill>
              <a:srgbClr val="CECEC9"/>
            </a:solidFill>
            <a:prstDash val="solid"/>
          </a:ln>
        </p:spPr>
      </p:sp>
      <p:sp>
        <p:nvSpPr>
          <p:cNvPr id="9" name="Text 5"/>
          <p:cNvSpPr/>
          <p:nvPr/>
        </p:nvSpPr>
        <p:spPr>
          <a:xfrm>
            <a:off x="4698861" y="2592824"/>
            <a:ext cx="137160" cy="396478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 algn="ctr">
              <a:lnSpc>
                <a:spcPts val="3122"/>
              </a:lnSpc>
              <a:buNone/>
            </a:pPr>
            <a:r>
              <a:rPr lang="en-US" sz="2497" dirty="0">
                <a:solidFill>
                  <a:srgbClr val="272525"/>
                </a:solidFill>
                <a:latin typeface="Gelasio" pitchFamily="34" charset="0"/>
                <a:ea typeface="Gelasio" pitchFamily="34" charset="-122"/>
                <a:cs typeface="Gelasio" pitchFamily="34" charset="-120"/>
              </a:rPr>
              <a:t>1</a:t>
            </a:r>
            <a:endParaRPr lang="en-US" sz="2497" dirty="0"/>
          </a:p>
        </p:txBody>
      </p:sp>
      <p:sp>
        <p:nvSpPr>
          <p:cNvPr id="10" name="Text 6"/>
          <p:cNvSpPr/>
          <p:nvPr/>
        </p:nvSpPr>
        <p:spPr>
          <a:xfrm>
            <a:off x="5930265" y="2599492"/>
            <a:ext cx="2857500" cy="330398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 algn="l">
              <a:lnSpc>
                <a:spcPts val="2601"/>
              </a:lnSpc>
              <a:buNone/>
            </a:pPr>
            <a:r>
              <a:rPr lang="en-US" sz="2081" dirty="0">
                <a:solidFill>
                  <a:srgbClr val="272525"/>
                </a:solidFill>
                <a:latin typeface="Gelasio" pitchFamily="34" charset="0"/>
                <a:ea typeface="Gelasio" pitchFamily="34" charset="-122"/>
                <a:cs typeface="Gelasio" pitchFamily="34" charset="-120"/>
              </a:rPr>
              <a:t>Структурная функция</a:t>
            </a:r>
            <a:endParaRPr lang="en-US" sz="2081" dirty="0"/>
          </a:p>
        </p:txBody>
      </p:sp>
      <p:sp>
        <p:nvSpPr>
          <p:cNvPr id="11" name="Text 7"/>
          <p:cNvSpPr/>
          <p:nvPr/>
        </p:nvSpPr>
        <p:spPr>
          <a:xfrm>
            <a:off x="5930265" y="3056692"/>
            <a:ext cx="7907298" cy="676513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l">
              <a:lnSpc>
                <a:spcPts val="2664"/>
              </a:lnSpc>
              <a:buNone/>
            </a:pPr>
            <a:r>
              <a:rPr lang="en-US" sz="1665" dirty="0">
                <a:solidFill>
                  <a:srgbClr val="272525"/>
                </a:solidFill>
                <a:latin typeface="Lato" pitchFamily="34" charset="0"/>
                <a:ea typeface="Lato" pitchFamily="34" charset="-122"/>
                <a:cs typeface="Lato" pitchFamily="34" charset="-120"/>
              </a:rPr>
              <a:t>Белки необходимы для роста и восстановления тканей в организме. Они также играют важную роль в образовании ферментов и гормонов.</a:t>
            </a:r>
            <a:endParaRPr lang="en-US" sz="1665" dirty="0"/>
          </a:p>
        </p:txBody>
      </p:sp>
      <p:sp>
        <p:nvSpPr>
          <p:cNvPr id="12" name="Shape 8"/>
          <p:cNvSpPr/>
          <p:nvPr/>
        </p:nvSpPr>
        <p:spPr>
          <a:xfrm>
            <a:off x="5005328" y="4537650"/>
            <a:ext cx="739973" cy="42267"/>
          </a:xfrm>
          <a:prstGeom prst="roundRect">
            <a:avLst>
              <a:gd name="adj" fmla="val 225103"/>
            </a:avLst>
          </a:prstGeom>
          <a:solidFill>
            <a:srgbClr val="CECEC9"/>
          </a:solidFill>
          <a:ln/>
        </p:spPr>
      </p:sp>
      <p:sp>
        <p:nvSpPr>
          <p:cNvPr id="13" name="Shape 9"/>
          <p:cNvSpPr/>
          <p:nvPr/>
        </p:nvSpPr>
        <p:spPr>
          <a:xfrm>
            <a:off x="4529673" y="4321016"/>
            <a:ext cx="475655" cy="475655"/>
          </a:xfrm>
          <a:prstGeom prst="roundRect">
            <a:avLst>
              <a:gd name="adj" fmla="val 20003"/>
            </a:avLst>
          </a:prstGeom>
          <a:solidFill>
            <a:srgbClr val="E8E8E3"/>
          </a:solidFill>
          <a:ln w="13097">
            <a:solidFill>
              <a:srgbClr val="CECEC9"/>
            </a:solidFill>
            <a:prstDash val="solid"/>
          </a:ln>
        </p:spPr>
      </p:sp>
      <p:sp>
        <p:nvSpPr>
          <p:cNvPr id="14" name="Text 10"/>
          <p:cNvSpPr/>
          <p:nvPr/>
        </p:nvSpPr>
        <p:spPr>
          <a:xfrm>
            <a:off x="4679811" y="4360545"/>
            <a:ext cx="175260" cy="396478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 algn="ctr">
              <a:lnSpc>
                <a:spcPts val="3122"/>
              </a:lnSpc>
              <a:buNone/>
            </a:pPr>
            <a:r>
              <a:rPr lang="en-US" sz="2497" dirty="0">
                <a:solidFill>
                  <a:srgbClr val="272525"/>
                </a:solidFill>
                <a:latin typeface="Gelasio" pitchFamily="34" charset="0"/>
                <a:ea typeface="Gelasio" pitchFamily="34" charset="-122"/>
                <a:cs typeface="Gelasio" pitchFamily="34" charset="-120"/>
              </a:rPr>
              <a:t>2</a:t>
            </a:r>
            <a:endParaRPr lang="en-US" sz="2497" dirty="0"/>
          </a:p>
        </p:txBody>
      </p:sp>
      <p:sp>
        <p:nvSpPr>
          <p:cNvPr id="15" name="Text 11"/>
          <p:cNvSpPr/>
          <p:nvPr/>
        </p:nvSpPr>
        <p:spPr>
          <a:xfrm>
            <a:off x="5930265" y="4367213"/>
            <a:ext cx="2392680" cy="330398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 algn="l">
              <a:lnSpc>
                <a:spcPts val="2601"/>
              </a:lnSpc>
              <a:buNone/>
            </a:pPr>
            <a:r>
              <a:rPr lang="en-US" sz="2081" dirty="0">
                <a:solidFill>
                  <a:srgbClr val="272525"/>
                </a:solidFill>
                <a:latin typeface="Gelasio" pitchFamily="34" charset="0"/>
                <a:ea typeface="Gelasio" pitchFamily="34" charset="-122"/>
                <a:cs typeface="Gelasio" pitchFamily="34" charset="-120"/>
              </a:rPr>
              <a:t>Источники белков</a:t>
            </a:r>
            <a:endParaRPr lang="en-US" sz="2081" dirty="0"/>
          </a:p>
        </p:txBody>
      </p:sp>
      <p:sp>
        <p:nvSpPr>
          <p:cNvPr id="16" name="Text 12"/>
          <p:cNvSpPr/>
          <p:nvPr/>
        </p:nvSpPr>
        <p:spPr>
          <a:xfrm>
            <a:off x="5930265" y="4824413"/>
            <a:ext cx="7907298" cy="676513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l">
              <a:lnSpc>
                <a:spcPts val="2664"/>
              </a:lnSpc>
              <a:buNone/>
            </a:pPr>
            <a:r>
              <a:rPr lang="en-US" sz="1665" dirty="0">
                <a:solidFill>
                  <a:srgbClr val="272525"/>
                </a:solidFill>
                <a:latin typeface="Lato" pitchFamily="34" charset="0"/>
                <a:ea typeface="Lato" pitchFamily="34" charset="-122"/>
                <a:cs typeface="Lato" pitchFamily="34" charset="-120"/>
              </a:rPr>
              <a:t>Белки можно получить из различных продуктов, таких как мясо, рыба, яйца, молочные продукты, бобовые и орехи.</a:t>
            </a:r>
            <a:endParaRPr lang="en-US" sz="1665" dirty="0"/>
          </a:p>
        </p:txBody>
      </p:sp>
      <p:sp>
        <p:nvSpPr>
          <p:cNvPr id="17" name="Shape 13"/>
          <p:cNvSpPr/>
          <p:nvPr/>
        </p:nvSpPr>
        <p:spPr>
          <a:xfrm>
            <a:off x="5005328" y="6305371"/>
            <a:ext cx="739973" cy="42267"/>
          </a:xfrm>
          <a:prstGeom prst="roundRect">
            <a:avLst>
              <a:gd name="adj" fmla="val 225103"/>
            </a:avLst>
          </a:prstGeom>
          <a:solidFill>
            <a:srgbClr val="CECEC9"/>
          </a:solidFill>
          <a:ln/>
        </p:spPr>
      </p:sp>
      <p:sp>
        <p:nvSpPr>
          <p:cNvPr id="18" name="Shape 14"/>
          <p:cNvSpPr/>
          <p:nvPr/>
        </p:nvSpPr>
        <p:spPr>
          <a:xfrm>
            <a:off x="4529673" y="6088737"/>
            <a:ext cx="475655" cy="475655"/>
          </a:xfrm>
          <a:prstGeom prst="roundRect">
            <a:avLst>
              <a:gd name="adj" fmla="val 20003"/>
            </a:avLst>
          </a:prstGeom>
          <a:solidFill>
            <a:srgbClr val="E8E8E3"/>
          </a:solidFill>
          <a:ln w="13097">
            <a:solidFill>
              <a:srgbClr val="CECEC9"/>
            </a:solidFill>
            <a:prstDash val="solid"/>
          </a:ln>
        </p:spPr>
      </p:sp>
      <p:sp>
        <p:nvSpPr>
          <p:cNvPr id="19" name="Text 15"/>
          <p:cNvSpPr/>
          <p:nvPr/>
        </p:nvSpPr>
        <p:spPr>
          <a:xfrm>
            <a:off x="4679811" y="6128266"/>
            <a:ext cx="175260" cy="396478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 algn="ctr">
              <a:lnSpc>
                <a:spcPts val="3122"/>
              </a:lnSpc>
              <a:buNone/>
            </a:pPr>
            <a:r>
              <a:rPr lang="en-US" sz="2497" dirty="0">
                <a:solidFill>
                  <a:srgbClr val="272525"/>
                </a:solidFill>
                <a:latin typeface="Gelasio" pitchFamily="34" charset="0"/>
                <a:ea typeface="Gelasio" pitchFamily="34" charset="-122"/>
                <a:cs typeface="Gelasio" pitchFamily="34" charset="-120"/>
              </a:rPr>
              <a:t>3</a:t>
            </a:r>
            <a:endParaRPr lang="en-US" sz="2497" dirty="0"/>
          </a:p>
        </p:txBody>
      </p:sp>
      <p:sp>
        <p:nvSpPr>
          <p:cNvPr id="20" name="Text 16"/>
          <p:cNvSpPr/>
          <p:nvPr/>
        </p:nvSpPr>
        <p:spPr>
          <a:xfrm>
            <a:off x="5930265" y="6134933"/>
            <a:ext cx="3322320" cy="330398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 algn="l">
              <a:lnSpc>
                <a:spcPts val="2601"/>
              </a:lnSpc>
              <a:buNone/>
            </a:pPr>
            <a:r>
              <a:rPr lang="en-US" sz="2081" dirty="0">
                <a:solidFill>
                  <a:srgbClr val="272525"/>
                </a:solidFill>
                <a:latin typeface="Gelasio" pitchFamily="34" charset="0"/>
                <a:ea typeface="Gelasio" pitchFamily="34" charset="-122"/>
                <a:cs typeface="Gelasio" pitchFamily="34" charset="-120"/>
              </a:rPr>
              <a:t>Необходимое количество</a:t>
            </a:r>
            <a:endParaRPr lang="en-US" sz="2081" dirty="0"/>
          </a:p>
        </p:txBody>
      </p:sp>
      <p:sp>
        <p:nvSpPr>
          <p:cNvPr id="21" name="Text 17"/>
          <p:cNvSpPr/>
          <p:nvPr/>
        </p:nvSpPr>
        <p:spPr>
          <a:xfrm>
            <a:off x="5930265" y="6592133"/>
            <a:ext cx="7907298" cy="676513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l">
              <a:lnSpc>
                <a:spcPts val="2664"/>
              </a:lnSpc>
              <a:buNone/>
            </a:pPr>
            <a:r>
              <a:rPr lang="en-US" sz="1665" dirty="0">
                <a:solidFill>
                  <a:srgbClr val="272525"/>
                </a:solidFill>
                <a:latin typeface="Lato" pitchFamily="34" charset="0"/>
                <a:ea typeface="Lato" pitchFamily="34" charset="-122"/>
                <a:cs typeface="Lato" pitchFamily="34" charset="-120"/>
              </a:rPr>
              <a:t>Рекомендуемое количество белка зависит от физической активности и возраста, но обычно варьируется от 10% до 35% от общего приема пищи.</a:t>
            </a:r>
            <a:endParaRPr lang="en-US" sz="1665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>
              <a:alpha val="75000"/>
            </a:srgbClr>
          </a:solidFill>
          <a:ln/>
        </p:spPr>
      </p:sp>
      <p:pic>
        <p:nvPicPr>
          <p:cNvPr id="4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4630400" cy="2777490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2037993" y="3447336"/>
            <a:ext cx="10485120" cy="694373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>
              <a:lnSpc>
                <a:spcPts val="5468"/>
              </a:lnSpc>
              <a:buNone/>
            </a:pPr>
            <a:r>
              <a:rPr lang="en-US" sz="4374" dirty="0">
                <a:solidFill>
                  <a:srgbClr val="312F2B"/>
                </a:solidFill>
                <a:latin typeface="Gelasio" pitchFamily="34" charset="0"/>
                <a:ea typeface="Gelasio" pitchFamily="34" charset="-122"/>
                <a:cs typeface="Gelasio" pitchFamily="34" charset="-120"/>
              </a:rPr>
              <a:t>Жиры: функции и значение в питании</a:t>
            </a:r>
            <a:endParaRPr lang="en-US" sz="4374" dirty="0"/>
          </a:p>
        </p:txBody>
      </p:sp>
      <p:sp>
        <p:nvSpPr>
          <p:cNvPr id="6" name="Shape 2"/>
          <p:cNvSpPr/>
          <p:nvPr/>
        </p:nvSpPr>
        <p:spPr>
          <a:xfrm>
            <a:off x="2037993" y="4474964"/>
            <a:ext cx="3370064" cy="3084790"/>
          </a:xfrm>
          <a:prstGeom prst="roundRect">
            <a:avLst>
              <a:gd name="adj" fmla="val 3241"/>
            </a:avLst>
          </a:prstGeom>
          <a:solidFill>
            <a:srgbClr val="E8E8E3"/>
          </a:solidFill>
          <a:ln w="13811">
            <a:solidFill>
              <a:srgbClr val="CECEC9"/>
            </a:solidFill>
            <a:prstDash val="solid"/>
          </a:ln>
        </p:spPr>
      </p:sp>
      <p:sp>
        <p:nvSpPr>
          <p:cNvPr id="7" name="Text 3"/>
          <p:cNvSpPr/>
          <p:nvPr/>
        </p:nvSpPr>
        <p:spPr>
          <a:xfrm>
            <a:off x="2273975" y="4710946"/>
            <a:ext cx="2221944" cy="347186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>
              <a:lnSpc>
                <a:spcPts val="2734"/>
              </a:lnSpc>
              <a:buNone/>
            </a:pPr>
            <a:r>
              <a:rPr lang="en-US" sz="2187" dirty="0">
                <a:solidFill>
                  <a:srgbClr val="272525"/>
                </a:solidFill>
                <a:latin typeface="Gelasio" pitchFamily="34" charset="0"/>
                <a:ea typeface="Gelasio" pitchFamily="34" charset="-122"/>
                <a:cs typeface="Gelasio" pitchFamily="34" charset="-120"/>
              </a:rPr>
              <a:t>Энергия</a:t>
            </a:r>
            <a:endParaRPr lang="en-US" sz="2187" dirty="0"/>
          </a:p>
        </p:txBody>
      </p:sp>
      <p:sp>
        <p:nvSpPr>
          <p:cNvPr id="8" name="Text 4"/>
          <p:cNvSpPr/>
          <p:nvPr/>
        </p:nvSpPr>
        <p:spPr>
          <a:xfrm>
            <a:off x="2273975" y="5191363"/>
            <a:ext cx="2898100" cy="1777008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ts val="2799"/>
              </a:lnSpc>
              <a:buNone/>
            </a:pPr>
            <a:r>
              <a:rPr lang="en-US" sz="1750" dirty="0">
                <a:solidFill>
                  <a:srgbClr val="272525"/>
                </a:solidFill>
                <a:latin typeface="Lato" pitchFamily="34" charset="0"/>
                <a:ea typeface="Lato" pitchFamily="34" charset="-122"/>
                <a:cs typeface="Lato" pitchFamily="34" charset="-120"/>
              </a:rPr>
              <a:t>Жиры являются важным источником энергии для организма. Они помогают усваивать витамины A, D, E и K.</a:t>
            </a:r>
            <a:endParaRPr lang="en-US" sz="1750" dirty="0"/>
          </a:p>
        </p:txBody>
      </p:sp>
      <p:sp>
        <p:nvSpPr>
          <p:cNvPr id="9" name="Shape 5"/>
          <p:cNvSpPr/>
          <p:nvPr/>
        </p:nvSpPr>
        <p:spPr>
          <a:xfrm>
            <a:off x="5630228" y="4474964"/>
            <a:ext cx="3370064" cy="3084790"/>
          </a:xfrm>
          <a:prstGeom prst="roundRect">
            <a:avLst>
              <a:gd name="adj" fmla="val 3241"/>
            </a:avLst>
          </a:prstGeom>
          <a:solidFill>
            <a:srgbClr val="E8E8E3"/>
          </a:solidFill>
          <a:ln w="13811">
            <a:solidFill>
              <a:srgbClr val="CECEC9"/>
            </a:solidFill>
            <a:prstDash val="solid"/>
          </a:ln>
        </p:spPr>
      </p:sp>
      <p:sp>
        <p:nvSpPr>
          <p:cNvPr id="10" name="Text 6"/>
          <p:cNvSpPr/>
          <p:nvPr/>
        </p:nvSpPr>
        <p:spPr>
          <a:xfrm>
            <a:off x="5866209" y="4710946"/>
            <a:ext cx="2720340" cy="347186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>
              <a:lnSpc>
                <a:spcPts val="2734"/>
              </a:lnSpc>
              <a:buNone/>
            </a:pPr>
            <a:r>
              <a:rPr lang="en-US" sz="2187" dirty="0">
                <a:solidFill>
                  <a:srgbClr val="272525"/>
                </a:solidFill>
                <a:latin typeface="Gelasio" pitchFamily="34" charset="0"/>
                <a:ea typeface="Gelasio" pitchFamily="34" charset="-122"/>
                <a:cs typeface="Gelasio" pitchFamily="34" charset="-120"/>
              </a:rPr>
              <a:t>Необходимые жиры</a:t>
            </a:r>
            <a:endParaRPr lang="en-US" sz="2187" dirty="0"/>
          </a:p>
        </p:txBody>
      </p:sp>
      <p:sp>
        <p:nvSpPr>
          <p:cNvPr id="11" name="Text 7"/>
          <p:cNvSpPr/>
          <p:nvPr/>
        </p:nvSpPr>
        <p:spPr>
          <a:xfrm>
            <a:off x="5866209" y="5191363"/>
            <a:ext cx="2898100" cy="2132409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ts val="2799"/>
              </a:lnSpc>
              <a:buNone/>
            </a:pPr>
            <a:r>
              <a:rPr lang="en-US" sz="1750" dirty="0">
                <a:solidFill>
                  <a:srgbClr val="272525"/>
                </a:solidFill>
                <a:latin typeface="Lato" pitchFamily="34" charset="0"/>
                <a:ea typeface="Lato" pitchFamily="34" charset="-122"/>
                <a:cs typeface="Lato" pitchFamily="34" charset="-120"/>
              </a:rPr>
              <a:t>Некоторые жиры, такие как Омега-3 и Омега-6 жирные кислоты, необходимы для поддержания здоровья сердца и мозга.</a:t>
            </a:r>
            <a:endParaRPr lang="en-US" sz="1750" dirty="0"/>
          </a:p>
        </p:txBody>
      </p:sp>
      <p:sp>
        <p:nvSpPr>
          <p:cNvPr id="12" name="Shape 8"/>
          <p:cNvSpPr/>
          <p:nvPr/>
        </p:nvSpPr>
        <p:spPr>
          <a:xfrm>
            <a:off x="9222462" y="4474964"/>
            <a:ext cx="3370064" cy="3084790"/>
          </a:xfrm>
          <a:prstGeom prst="roundRect">
            <a:avLst>
              <a:gd name="adj" fmla="val 3241"/>
            </a:avLst>
          </a:prstGeom>
          <a:solidFill>
            <a:srgbClr val="E8E8E3"/>
          </a:solidFill>
          <a:ln w="13811">
            <a:solidFill>
              <a:srgbClr val="CECEC9"/>
            </a:solidFill>
            <a:prstDash val="solid"/>
          </a:ln>
        </p:spPr>
      </p:sp>
      <p:sp>
        <p:nvSpPr>
          <p:cNvPr id="13" name="Text 9"/>
          <p:cNvSpPr/>
          <p:nvPr/>
        </p:nvSpPr>
        <p:spPr>
          <a:xfrm>
            <a:off x="9458444" y="4710946"/>
            <a:ext cx="2898100" cy="694373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ts val="2734"/>
              </a:lnSpc>
              <a:buNone/>
            </a:pPr>
            <a:r>
              <a:rPr lang="en-US" sz="2187" dirty="0">
                <a:solidFill>
                  <a:srgbClr val="272525"/>
                </a:solidFill>
                <a:latin typeface="Gelasio" pitchFamily="34" charset="0"/>
                <a:ea typeface="Gelasio" pitchFamily="34" charset="-122"/>
                <a:cs typeface="Gelasio" pitchFamily="34" charset="-120"/>
              </a:rPr>
              <a:t>Источники здоровых жиров</a:t>
            </a:r>
            <a:endParaRPr lang="en-US" sz="2187" dirty="0"/>
          </a:p>
        </p:txBody>
      </p:sp>
      <p:sp>
        <p:nvSpPr>
          <p:cNvPr id="14" name="Text 10"/>
          <p:cNvSpPr/>
          <p:nvPr/>
        </p:nvSpPr>
        <p:spPr>
          <a:xfrm>
            <a:off x="9458444" y="5538549"/>
            <a:ext cx="2898100" cy="1777008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ts val="2799"/>
              </a:lnSpc>
              <a:buNone/>
            </a:pPr>
            <a:r>
              <a:rPr lang="en-US" sz="1750" dirty="0">
                <a:solidFill>
                  <a:srgbClr val="272525"/>
                </a:solidFill>
                <a:latin typeface="Lato" pitchFamily="34" charset="0"/>
                <a:ea typeface="Lato" pitchFamily="34" charset="-122"/>
                <a:cs typeface="Lato" pitchFamily="34" charset="-120"/>
              </a:rPr>
              <a:t>Здоровые источники жиров включают оливковое масло, авокадо, рыбу, орехи и семена.</a:t>
            </a:r>
            <a:endParaRPr lang="en-US" sz="175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>
              <a:alpha val="75000"/>
            </a:srgbClr>
          </a:solidFill>
          <a:ln/>
        </p:spPr>
      </p:sp>
      <p:pic>
        <p:nvPicPr>
          <p:cNvPr id="4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972800" y="0"/>
            <a:ext cx="3657600" cy="8229600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833199" y="1168479"/>
            <a:ext cx="9306401" cy="1388745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ts val="5468"/>
              </a:lnSpc>
              <a:buNone/>
            </a:pPr>
            <a:r>
              <a:rPr lang="en-US" sz="4374" dirty="0">
                <a:solidFill>
                  <a:srgbClr val="312F2B"/>
                </a:solidFill>
                <a:latin typeface="Gelasio" pitchFamily="34" charset="0"/>
                <a:ea typeface="Gelasio" pitchFamily="34" charset="-122"/>
                <a:cs typeface="Gelasio" pitchFamily="34" charset="-120"/>
              </a:rPr>
              <a:t>Углеводы: функции и значение в питании</a:t>
            </a:r>
            <a:endParaRPr lang="en-US" sz="4374" dirty="0"/>
          </a:p>
        </p:txBody>
      </p:sp>
      <p:sp>
        <p:nvSpPr>
          <p:cNvPr id="6" name="Shape 2"/>
          <p:cNvSpPr/>
          <p:nvPr/>
        </p:nvSpPr>
        <p:spPr>
          <a:xfrm>
            <a:off x="833199" y="3064073"/>
            <a:ext cx="499943" cy="499943"/>
          </a:xfrm>
          <a:prstGeom prst="roundRect">
            <a:avLst>
              <a:gd name="adj" fmla="val 20000"/>
            </a:avLst>
          </a:prstGeom>
          <a:solidFill>
            <a:srgbClr val="E8E8E3"/>
          </a:solidFill>
          <a:ln w="13811">
            <a:solidFill>
              <a:srgbClr val="CECEC9"/>
            </a:solidFill>
            <a:prstDash val="solid"/>
          </a:ln>
        </p:spPr>
      </p:sp>
      <p:sp>
        <p:nvSpPr>
          <p:cNvPr id="7" name="Text 3"/>
          <p:cNvSpPr/>
          <p:nvPr/>
        </p:nvSpPr>
        <p:spPr>
          <a:xfrm>
            <a:off x="1010722" y="3105745"/>
            <a:ext cx="144780" cy="416481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 algn="ctr">
              <a:lnSpc>
                <a:spcPts val="3281"/>
              </a:lnSpc>
              <a:buNone/>
            </a:pPr>
            <a:r>
              <a:rPr lang="en-US" sz="2624" dirty="0">
                <a:solidFill>
                  <a:srgbClr val="272525"/>
                </a:solidFill>
                <a:latin typeface="Gelasio" pitchFamily="34" charset="0"/>
                <a:ea typeface="Gelasio" pitchFamily="34" charset="-122"/>
                <a:cs typeface="Gelasio" pitchFamily="34" charset="-120"/>
              </a:rPr>
              <a:t>1</a:t>
            </a:r>
            <a:endParaRPr lang="en-US" sz="2624" dirty="0"/>
          </a:p>
        </p:txBody>
      </p:sp>
      <p:sp>
        <p:nvSpPr>
          <p:cNvPr id="8" name="Text 4"/>
          <p:cNvSpPr/>
          <p:nvPr/>
        </p:nvSpPr>
        <p:spPr>
          <a:xfrm>
            <a:off x="1555313" y="3140393"/>
            <a:ext cx="2221944" cy="347186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>
              <a:lnSpc>
                <a:spcPts val="2734"/>
              </a:lnSpc>
              <a:buNone/>
            </a:pPr>
            <a:r>
              <a:rPr lang="en-US" sz="2187" dirty="0">
                <a:solidFill>
                  <a:srgbClr val="272525"/>
                </a:solidFill>
                <a:latin typeface="Gelasio" pitchFamily="34" charset="0"/>
                <a:ea typeface="Gelasio" pitchFamily="34" charset="-122"/>
                <a:cs typeface="Gelasio" pitchFamily="34" charset="-120"/>
              </a:rPr>
              <a:t>Энергия</a:t>
            </a:r>
            <a:endParaRPr lang="en-US" sz="2187" dirty="0"/>
          </a:p>
        </p:txBody>
      </p:sp>
      <p:sp>
        <p:nvSpPr>
          <p:cNvPr id="9" name="Text 5"/>
          <p:cNvSpPr/>
          <p:nvPr/>
        </p:nvSpPr>
        <p:spPr>
          <a:xfrm>
            <a:off x="1555313" y="3620810"/>
            <a:ext cx="3820001" cy="1066205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ts val="2799"/>
              </a:lnSpc>
              <a:buNone/>
            </a:pPr>
            <a:r>
              <a:rPr lang="en-US" sz="1750" dirty="0">
                <a:solidFill>
                  <a:srgbClr val="272525"/>
                </a:solidFill>
                <a:latin typeface="Lato" pitchFamily="34" charset="0"/>
                <a:ea typeface="Lato" pitchFamily="34" charset="-122"/>
                <a:cs typeface="Lato" pitchFamily="34" charset="-120"/>
              </a:rPr>
              <a:t>Углеводы служат основным источник зарядки для нашего мозга и мышц.</a:t>
            </a:r>
            <a:endParaRPr lang="en-US" sz="1750" dirty="0"/>
          </a:p>
        </p:txBody>
      </p:sp>
      <p:sp>
        <p:nvSpPr>
          <p:cNvPr id="10" name="Shape 6"/>
          <p:cNvSpPr/>
          <p:nvPr/>
        </p:nvSpPr>
        <p:spPr>
          <a:xfrm>
            <a:off x="5597485" y="3064073"/>
            <a:ext cx="499943" cy="499943"/>
          </a:xfrm>
          <a:prstGeom prst="roundRect">
            <a:avLst>
              <a:gd name="adj" fmla="val 20000"/>
            </a:avLst>
          </a:prstGeom>
          <a:solidFill>
            <a:srgbClr val="E8E8E3"/>
          </a:solidFill>
          <a:ln w="13811">
            <a:solidFill>
              <a:srgbClr val="CECEC9"/>
            </a:solidFill>
            <a:prstDash val="solid"/>
          </a:ln>
        </p:spPr>
      </p:sp>
      <p:sp>
        <p:nvSpPr>
          <p:cNvPr id="11" name="Text 7"/>
          <p:cNvSpPr/>
          <p:nvPr/>
        </p:nvSpPr>
        <p:spPr>
          <a:xfrm>
            <a:off x="5752148" y="3105745"/>
            <a:ext cx="190500" cy="416481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 algn="ctr">
              <a:lnSpc>
                <a:spcPts val="3281"/>
              </a:lnSpc>
              <a:buNone/>
            </a:pPr>
            <a:r>
              <a:rPr lang="en-US" sz="2624" dirty="0">
                <a:solidFill>
                  <a:srgbClr val="272525"/>
                </a:solidFill>
                <a:latin typeface="Gelasio" pitchFamily="34" charset="0"/>
                <a:ea typeface="Gelasio" pitchFamily="34" charset="-122"/>
                <a:cs typeface="Gelasio" pitchFamily="34" charset="-120"/>
              </a:rPr>
              <a:t>2</a:t>
            </a:r>
            <a:endParaRPr lang="en-US" sz="2624" dirty="0"/>
          </a:p>
        </p:txBody>
      </p:sp>
      <p:sp>
        <p:nvSpPr>
          <p:cNvPr id="12" name="Text 8"/>
          <p:cNvSpPr/>
          <p:nvPr/>
        </p:nvSpPr>
        <p:spPr>
          <a:xfrm>
            <a:off x="6319599" y="3140393"/>
            <a:ext cx="2221944" cy="347186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>
              <a:lnSpc>
                <a:spcPts val="2734"/>
              </a:lnSpc>
              <a:buNone/>
            </a:pPr>
            <a:r>
              <a:rPr lang="en-US" sz="2187" dirty="0">
                <a:solidFill>
                  <a:srgbClr val="272525"/>
                </a:solidFill>
                <a:latin typeface="Gelasio" pitchFamily="34" charset="0"/>
                <a:ea typeface="Gelasio" pitchFamily="34" charset="-122"/>
                <a:cs typeface="Gelasio" pitchFamily="34" charset="-120"/>
              </a:rPr>
              <a:t>Волокна</a:t>
            </a:r>
            <a:endParaRPr lang="en-US" sz="2187" dirty="0"/>
          </a:p>
        </p:txBody>
      </p:sp>
      <p:sp>
        <p:nvSpPr>
          <p:cNvPr id="13" name="Text 9"/>
          <p:cNvSpPr/>
          <p:nvPr/>
        </p:nvSpPr>
        <p:spPr>
          <a:xfrm>
            <a:off x="6319599" y="3620810"/>
            <a:ext cx="3820001" cy="1777008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ts val="2799"/>
              </a:lnSpc>
              <a:buNone/>
            </a:pPr>
            <a:r>
              <a:rPr lang="en-US" sz="1750" dirty="0">
                <a:solidFill>
                  <a:srgbClr val="272525"/>
                </a:solidFill>
                <a:latin typeface="Lato" pitchFamily="34" charset="0"/>
                <a:ea typeface="Lato" pitchFamily="34" charset="-122"/>
                <a:cs typeface="Lato" pitchFamily="34" charset="-120"/>
              </a:rPr>
              <a:t>Нетопливные углеводы, такие как пищевые волокна, способствуют нормализации работы ЖКТ и снижению риска сердечно-сосудистых заболеваний.</a:t>
            </a:r>
            <a:endParaRPr lang="en-US" sz="1750" dirty="0"/>
          </a:p>
        </p:txBody>
      </p:sp>
      <p:sp>
        <p:nvSpPr>
          <p:cNvPr id="14" name="Shape 10"/>
          <p:cNvSpPr/>
          <p:nvPr/>
        </p:nvSpPr>
        <p:spPr>
          <a:xfrm>
            <a:off x="833199" y="5793581"/>
            <a:ext cx="499943" cy="499943"/>
          </a:xfrm>
          <a:prstGeom prst="roundRect">
            <a:avLst>
              <a:gd name="adj" fmla="val 20000"/>
            </a:avLst>
          </a:prstGeom>
          <a:solidFill>
            <a:srgbClr val="E8E8E3"/>
          </a:solidFill>
          <a:ln w="13811">
            <a:solidFill>
              <a:srgbClr val="CECEC9"/>
            </a:solidFill>
            <a:prstDash val="solid"/>
          </a:ln>
        </p:spPr>
      </p:sp>
      <p:sp>
        <p:nvSpPr>
          <p:cNvPr id="15" name="Text 11"/>
          <p:cNvSpPr/>
          <p:nvPr/>
        </p:nvSpPr>
        <p:spPr>
          <a:xfrm>
            <a:off x="991672" y="5835253"/>
            <a:ext cx="182880" cy="416481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 algn="ctr">
              <a:lnSpc>
                <a:spcPts val="3281"/>
              </a:lnSpc>
              <a:buNone/>
            </a:pPr>
            <a:r>
              <a:rPr lang="en-US" sz="2624" dirty="0">
                <a:solidFill>
                  <a:srgbClr val="272525"/>
                </a:solidFill>
                <a:latin typeface="Gelasio" pitchFamily="34" charset="0"/>
                <a:ea typeface="Gelasio" pitchFamily="34" charset="-122"/>
                <a:cs typeface="Gelasio" pitchFamily="34" charset="-120"/>
              </a:rPr>
              <a:t>3</a:t>
            </a:r>
            <a:endParaRPr lang="en-US" sz="2624" dirty="0"/>
          </a:p>
        </p:txBody>
      </p:sp>
      <p:sp>
        <p:nvSpPr>
          <p:cNvPr id="16" name="Text 12"/>
          <p:cNvSpPr/>
          <p:nvPr/>
        </p:nvSpPr>
        <p:spPr>
          <a:xfrm>
            <a:off x="1555313" y="5869900"/>
            <a:ext cx="4114800" cy="347186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>
              <a:lnSpc>
                <a:spcPts val="2734"/>
              </a:lnSpc>
              <a:buNone/>
            </a:pPr>
            <a:r>
              <a:rPr lang="en-US" sz="2187" dirty="0">
                <a:solidFill>
                  <a:srgbClr val="272525"/>
                </a:solidFill>
                <a:latin typeface="Gelasio" pitchFamily="34" charset="0"/>
                <a:ea typeface="Gelasio" pitchFamily="34" charset="-122"/>
                <a:cs typeface="Gelasio" pitchFamily="34" charset="-120"/>
              </a:rPr>
              <a:t>Выбор правильных углеводов</a:t>
            </a:r>
            <a:endParaRPr lang="en-US" sz="2187" dirty="0"/>
          </a:p>
        </p:txBody>
      </p:sp>
      <p:sp>
        <p:nvSpPr>
          <p:cNvPr id="17" name="Text 13"/>
          <p:cNvSpPr/>
          <p:nvPr/>
        </p:nvSpPr>
        <p:spPr>
          <a:xfrm>
            <a:off x="1555313" y="6350317"/>
            <a:ext cx="8584287" cy="710803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ts val="2799"/>
              </a:lnSpc>
              <a:buNone/>
            </a:pPr>
            <a:r>
              <a:rPr lang="en-US" sz="1750" dirty="0">
                <a:solidFill>
                  <a:srgbClr val="272525"/>
                </a:solidFill>
                <a:latin typeface="Lato" pitchFamily="34" charset="0"/>
                <a:ea typeface="Lato" pitchFamily="34" charset="-122"/>
                <a:cs typeface="Lato" pitchFamily="34" charset="-120"/>
              </a:rPr>
              <a:t>Предпочтение стоит отдавать нерафинированным углеводам, таким как овощи, фрукты, бобы, цельнозерновые хлеба, крупы.</a:t>
            </a:r>
            <a:endParaRPr lang="en-US" sz="1750" dirty="0"/>
          </a:p>
        </p:txBody>
      </p:sp>
    </p:spTree>
  </p:cSld>
  <p:clrMapOvr>
    <a:masterClrMapping/>
  </p:clrMapOvr>
  <p:transition spd="slow">
    <p:wip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>
              <a:alpha val="75000"/>
            </a:srgbClr>
          </a:solidFill>
          <a:ln/>
        </p:spPr>
      </p:sp>
      <p:sp>
        <p:nvSpPr>
          <p:cNvPr id="4" name="Text 1"/>
          <p:cNvSpPr/>
          <p:nvPr/>
        </p:nvSpPr>
        <p:spPr>
          <a:xfrm>
            <a:off x="2037993" y="1722358"/>
            <a:ext cx="10218420" cy="694373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>
              <a:lnSpc>
                <a:spcPts val="5468"/>
              </a:lnSpc>
              <a:buNone/>
            </a:pPr>
            <a:r>
              <a:rPr lang="en-US" sz="4374" dirty="0">
                <a:solidFill>
                  <a:srgbClr val="312F2B"/>
                </a:solidFill>
                <a:latin typeface="Gelasio" pitchFamily="34" charset="0"/>
                <a:ea typeface="Gelasio" pitchFamily="34" charset="-122"/>
                <a:cs typeface="Gelasio" pitchFamily="34" charset="-120"/>
              </a:rPr>
              <a:t>Вода: функции и значение в питании</a:t>
            </a:r>
            <a:endParaRPr lang="en-US" sz="4374" dirty="0"/>
          </a:p>
        </p:txBody>
      </p:sp>
      <p:sp>
        <p:nvSpPr>
          <p:cNvPr id="5" name="Text 2"/>
          <p:cNvSpPr/>
          <p:nvPr/>
        </p:nvSpPr>
        <p:spPr>
          <a:xfrm>
            <a:off x="2037993" y="2972157"/>
            <a:ext cx="3295888" cy="999887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 algn="ctr">
              <a:lnSpc>
                <a:spcPts val="7873"/>
              </a:lnSpc>
              <a:buNone/>
            </a:pPr>
            <a:r>
              <a:rPr lang="en-US" sz="7873" dirty="0">
                <a:solidFill>
                  <a:srgbClr val="272525"/>
                </a:solidFill>
                <a:latin typeface="Gelasio" pitchFamily="34" charset="0"/>
                <a:ea typeface="Gelasio" pitchFamily="34" charset="-122"/>
                <a:cs typeface="Gelasio" pitchFamily="34" charset="-120"/>
              </a:rPr>
              <a:t>60%</a:t>
            </a:r>
            <a:endParaRPr lang="en-US" sz="7873" dirty="0"/>
          </a:p>
        </p:txBody>
      </p:sp>
      <p:sp>
        <p:nvSpPr>
          <p:cNvPr id="6" name="Text 3"/>
          <p:cNvSpPr/>
          <p:nvPr/>
        </p:nvSpPr>
        <p:spPr>
          <a:xfrm>
            <a:off x="2037993" y="4249698"/>
            <a:ext cx="3295888" cy="694373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lnSpc>
                <a:spcPts val="2734"/>
              </a:lnSpc>
              <a:buNone/>
            </a:pPr>
            <a:r>
              <a:rPr lang="en-US" sz="2187" dirty="0">
                <a:solidFill>
                  <a:srgbClr val="272525"/>
                </a:solidFill>
                <a:latin typeface="Gelasio" pitchFamily="34" charset="0"/>
                <a:ea typeface="Gelasio" pitchFamily="34" charset="-122"/>
                <a:cs typeface="Gelasio" pitchFamily="34" charset="-120"/>
              </a:rPr>
              <a:t>Процент содержания в организме</a:t>
            </a:r>
            <a:endParaRPr lang="en-US" sz="2187" dirty="0"/>
          </a:p>
        </p:txBody>
      </p:sp>
      <p:sp>
        <p:nvSpPr>
          <p:cNvPr id="7" name="Text 4"/>
          <p:cNvSpPr/>
          <p:nvPr/>
        </p:nvSpPr>
        <p:spPr>
          <a:xfrm>
            <a:off x="2037993" y="5077301"/>
            <a:ext cx="3295888" cy="1066205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lnSpc>
                <a:spcPts val="2799"/>
              </a:lnSpc>
              <a:buNone/>
            </a:pPr>
            <a:r>
              <a:rPr lang="en-US" sz="1750" dirty="0">
                <a:solidFill>
                  <a:srgbClr val="272525"/>
                </a:solidFill>
                <a:latin typeface="Lato" pitchFamily="34" charset="0"/>
                <a:ea typeface="Lato" pitchFamily="34" charset="-122"/>
                <a:cs typeface="Lato" pitchFamily="34" charset="-120"/>
              </a:rPr>
              <a:t>Уровень воды взрослого человека составляет около 60% от его веса.</a:t>
            </a:r>
            <a:endParaRPr lang="en-US" sz="1750" dirty="0"/>
          </a:p>
        </p:txBody>
      </p:sp>
      <p:sp>
        <p:nvSpPr>
          <p:cNvPr id="8" name="Text 5"/>
          <p:cNvSpPr/>
          <p:nvPr/>
        </p:nvSpPr>
        <p:spPr>
          <a:xfrm>
            <a:off x="5667137" y="2972157"/>
            <a:ext cx="3296007" cy="999887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 algn="ctr">
              <a:lnSpc>
                <a:spcPts val="7873"/>
              </a:lnSpc>
              <a:buNone/>
            </a:pPr>
            <a:r>
              <a:rPr lang="en-US" sz="7873" dirty="0">
                <a:solidFill>
                  <a:srgbClr val="272525"/>
                </a:solidFill>
                <a:latin typeface="Gelasio" pitchFamily="34" charset="0"/>
                <a:ea typeface="Gelasio" pitchFamily="34" charset="-122"/>
                <a:cs typeface="Gelasio" pitchFamily="34" charset="-120"/>
              </a:rPr>
              <a:t>Hydration</a:t>
            </a:r>
            <a:endParaRPr lang="en-US" sz="7873" dirty="0"/>
          </a:p>
        </p:txBody>
      </p:sp>
      <p:sp>
        <p:nvSpPr>
          <p:cNvPr id="9" name="Text 6"/>
          <p:cNvSpPr/>
          <p:nvPr/>
        </p:nvSpPr>
        <p:spPr>
          <a:xfrm>
            <a:off x="6204109" y="4249698"/>
            <a:ext cx="2221944" cy="347186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 algn="ctr">
              <a:lnSpc>
                <a:spcPts val="2734"/>
              </a:lnSpc>
              <a:buNone/>
            </a:pPr>
            <a:r>
              <a:rPr lang="en-US" sz="2187" dirty="0">
                <a:solidFill>
                  <a:srgbClr val="272525"/>
                </a:solidFill>
                <a:latin typeface="Gelasio" pitchFamily="34" charset="0"/>
                <a:ea typeface="Gelasio" pitchFamily="34" charset="-122"/>
                <a:cs typeface="Gelasio" pitchFamily="34" charset="-120"/>
              </a:rPr>
              <a:t>Гидратация</a:t>
            </a:r>
            <a:endParaRPr lang="en-US" sz="2187" dirty="0"/>
          </a:p>
        </p:txBody>
      </p:sp>
      <p:sp>
        <p:nvSpPr>
          <p:cNvPr id="10" name="Text 7"/>
          <p:cNvSpPr/>
          <p:nvPr/>
        </p:nvSpPr>
        <p:spPr>
          <a:xfrm>
            <a:off x="5667137" y="4730115"/>
            <a:ext cx="3296007" cy="1777008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lnSpc>
                <a:spcPts val="2799"/>
              </a:lnSpc>
              <a:buNone/>
            </a:pPr>
            <a:r>
              <a:rPr lang="en-US" sz="1750" dirty="0">
                <a:solidFill>
                  <a:srgbClr val="272525"/>
                </a:solidFill>
                <a:latin typeface="Lato" pitchFamily="34" charset="0"/>
                <a:ea typeface="Lato" pitchFamily="34" charset="-122"/>
                <a:cs typeface="Lato" pitchFamily="34" charset="-120"/>
              </a:rPr>
              <a:t>Вода необходима для поддержания температуры тела, смазывания суставов, удаления токсинов и увлажнения кожи.</a:t>
            </a:r>
            <a:endParaRPr lang="en-US" sz="1750" dirty="0"/>
          </a:p>
        </p:txBody>
      </p:sp>
      <p:sp>
        <p:nvSpPr>
          <p:cNvPr id="11" name="Text 8"/>
          <p:cNvSpPr/>
          <p:nvPr/>
        </p:nvSpPr>
        <p:spPr>
          <a:xfrm>
            <a:off x="9296400" y="2972157"/>
            <a:ext cx="3296007" cy="999887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 algn="ctr">
              <a:lnSpc>
                <a:spcPts val="7873"/>
              </a:lnSpc>
              <a:buNone/>
            </a:pPr>
            <a:r>
              <a:rPr lang="en-US" sz="7873" dirty="0">
                <a:solidFill>
                  <a:srgbClr val="272525"/>
                </a:solidFill>
                <a:latin typeface="Gelasio" pitchFamily="34" charset="0"/>
                <a:ea typeface="Gelasio" pitchFamily="34" charset="-122"/>
                <a:cs typeface="Gelasio" pitchFamily="34" charset="-120"/>
              </a:rPr>
              <a:t>8</a:t>
            </a:r>
            <a:endParaRPr lang="en-US" sz="7873" dirty="0"/>
          </a:p>
        </p:txBody>
      </p:sp>
      <p:sp>
        <p:nvSpPr>
          <p:cNvPr id="12" name="Text 9"/>
          <p:cNvSpPr/>
          <p:nvPr/>
        </p:nvSpPr>
        <p:spPr>
          <a:xfrm>
            <a:off x="9831824" y="4249698"/>
            <a:ext cx="2225040" cy="347186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 algn="ctr">
              <a:lnSpc>
                <a:spcPts val="2734"/>
              </a:lnSpc>
              <a:buNone/>
            </a:pPr>
            <a:r>
              <a:rPr lang="en-US" sz="2187" dirty="0">
                <a:solidFill>
                  <a:srgbClr val="272525"/>
                </a:solidFill>
                <a:latin typeface="Gelasio" pitchFamily="34" charset="0"/>
                <a:ea typeface="Gelasio" pitchFamily="34" charset="-122"/>
                <a:cs typeface="Gelasio" pitchFamily="34" charset="-120"/>
              </a:rPr>
              <a:t>Стаканов в день</a:t>
            </a:r>
            <a:endParaRPr lang="en-US" sz="2187" dirty="0"/>
          </a:p>
        </p:txBody>
      </p:sp>
      <p:sp>
        <p:nvSpPr>
          <p:cNvPr id="13" name="Text 10"/>
          <p:cNvSpPr/>
          <p:nvPr/>
        </p:nvSpPr>
        <p:spPr>
          <a:xfrm>
            <a:off x="9296400" y="4730115"/>
            <a:ext cx="3296007" cy="1777008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lnSpc>
                <a:spcPts val="2799"/>
              </a:lnSpc>
              <a:buNone/>
            </a:pPr>
            <a:r>
              <a:rPr lang="en-US" sz="1750" dirty="0">
                <a:solidFill>
                  <a:srgbClr val="272525"/>
                </a:solidFill>
                <a:latin typeface="Lato" pitchFamily="34" charset="0"/>
                <a:ea typeface="Lato" pitchFamily="34" charset="-122"/>
                <a:cs typeface="Lato" pitchFamily="34" charset="-120"/>
              </a:rPr>
              <a:t>Рекомендуется выпивать около 8 стаканов воды в день, но индивидуальная потребность может различаться.</a:t>
            </a:r>
            <a:endParaRPr lang="en-US" sz="175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91440" y="223837"/>
            <a:ext cx="14630400" cy="8229600"/>
          </a:xfrm>
          <a:prstGeom prst="rect">
            <a:avLst/>
          </a:prstGeom>
          <a:solidFill>
            <a:srgbClr val="FFFFFF">
              <a:alpha val="75000"/>
            </a:srgbClr>
          </a:solidFill>
          <a:ln/>
        </p:spPr>
      </p:sp>
      <p:sp>
        <p:nvSpPr>
          <p:cNvPr id="4" name="Text 1"/>
          <p:cNvSpPr/>
          <p:nvPr/>
        </p:nvSpPr>
        <p:spPr>
          <a:xfrm>
            <a:off x="2037993" y="2047280"/>
            <a:ext cx="10554414" cy="1388745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ts val="5468"/>
              </a:lnSpc>
              <a:buNone/>
            </a:pPr>
            <a:r>
              <a:rPr lang="en-US" sz="4374" dirty="0">
                <a:solidFill>
                  <a:srgbClr val="312F2B"/>
                </a:solidFill>
                <a:latin typeface="Gelasio" pitchFamily="34" charset="0"/>
                <a:ea typeface="Gelasio" pitchFamily="34" charset="-122"/>
                <a:cs typeface="Gelasio" pitchFamily="34" charset="-120"/>
              </a:rPr>
              <a:t>Минеральные соли: функции и значение в питании</a:t>
            </a:r>
            <a:endParaRPr lang="en-US" sz="4374" dirty="0"/>
          </a:p>
        </p:txBody>
      </p:sp>
      <p:sp>
        <p:nvSpPr>
          <p:cNvPr id="5" name="Text 2"/>
          <p:cNvSpPr/>
          <p:nvPr/>
        </p:nvSpPr>
        <p:spPr>
          <a:xfrm>
            <a:off x="2037993" y="3991451"/>
            <a:ext cx="2221944" cy="347186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>
              <a:lnSpc>
                <a:spcPts val="2734"/>
              </a:lnSpc>
              <a:buNone/>
            </a:pPr>
            <a:r>
              <a:rPr lang="en-US" sz="2187" dirty="0">
                <a:solidFill>
                  <a:srgbClr val="312F2B"/>
                </a:solidFill>
                <a:latin typeface="Gelasio" pitchFamily="34" charset="0"/>
                <a:ea typeface="Gelasio" pitchFamily="34" charset="-122"/>
                <a:cs typeface="Gelasio" pitchFamily="34" charset="-120"/>
              </a:rPr>
              <a:t>Кальций</a:t>
            </a:r>
            <a:endParaRPr lang="en-US" sz="2187" dirty="0"/>
          </a:p>
        </p:txBody>
      </p:sp>
      <p:sp>
        <p:nvSpPr>
          <p:cNvPr id="6" name="Text 3"/>
          <p:cNvSpPr/>
          <p:nvPr/>
        </p:nvSpPr>
        <p:spPr>
          <a:xfrm>
            <a:off x="2037993" y="4560808"/>
            <a:ext cx="3156347" cy="1066205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ts val="2799"/>
              </a:lnSpc>
              <a:buNone/>
            </a:pPr>
            <a:r>
              <a:rPr lang="en-US" sz="1750" dirty="0">
                <a:solidFill>
                  <a:srgbClr val="272525"/>
                </a:solidFill>
                <a:latin typeface="Lato" pitchFamily="34" charset="0"/>
                <a:ea typeface="Lato" pitchFamily="34" charset="-122"/>
                <a:cs typeface="Lato" pitchFamily="34" charset="-120"/>
              </a:rPr>
              <a:t>Кальций важен для костей и зубов, а также участвует в работе сердца и мышц.</a:t>
            </a:r>
            <a:endParaRPr lang="en-US" sz="1750" dirty="0"/>
          </a:p>
        </p:txBody>
      </p:sp>
      <p:sp>
        <p:nvSpPr>
          <p:cNvPr id="7" name="Text 4"/>
          <p:cNvSpPr/>
          <p:nvPr/>
        </p:nvSpPr>
        <p:spPr>
          <a:xfrm>
            <a:off x="5743932" y="3991451"/>
            <a:ext cx="2221944" cy="347186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>
              <a:lnSpc>
                <a:spcPts val="2734"/>
              </a:lnSpc>
              <a:buNone/>
            </a:pPr>
            <a:r>
              <a:rPr lang="en-US" sz="2187" dirty="0">
                <a:solidFill>
                  <a:srgbClr val="312F2B"/>
                </a:solidFill>
                <a:latin typeface="Gelasio" pitchFamily="34" charset="0"/>
                <a:ea typeface="Gelasio" pitchFamily="34" charset="-122"/>
                <a:cs typeface="Gelasio" pitchFamily="34" charset="-120"/>
              </a:rPr>
              <a:t>Железо</a:t>
            </a:r>
            <a:endParaRPr lang="en-US" sz="2187" dirty="0"/>
          </a:p>
        </p:txBody>
      </p:sp>
      <p:sp>
        <p:nvSpPr>
          <p:cNvPr id="8" name="Text 5"/>
          <p:cNvSpPr/>
          <p:nvPr/>
        </p:nvSpPr>
        <p:spPr>
          <a:xfrm>
            <a:off x="5743932" y="4560808"/>
            <a:ext cx="3156347" cy="142160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ts val="2799"/>
              </a:lnSpc>
              <a:buNone/>
            </a:pPr>
            <a:r>
              <a:rPr lang="en-US" sz="1750" dirty="0">
                <a:solidFill>
                  <a:srgbClr val="272525"/>
                </a:solidFill>
                <a:latin typeface="Lato" pitchFamily="34" charset="0"/>
                <a:ea typeface="Lato" pitchFamily="34" charset="-122"/>
                <a:cs typeface="Lato" pitchFamily="34" charset="-120"/>
              </a:rPr>
              <a:t>Железо необходимо для транспортировки кислорода по организму и процесса образования крови.</a:t>
            </a:r>
            <a:endParaRPr lang="en-US" sz="1750" dirty="0"/>
          </a:p>
        </p:txBody>
      </p:sp>
      <p:sp>
        <p:nvSpPr>
          <p:cNvPr id="9" name="Text 6"/>
          <p:cNvSpPr/>
          <p:nvPr/>
        </p:nvSpPr>
        <p:spPr>
          <a:xfrm>
            <a:off x="9449872" y="3991451"/>
            <a:ext cx="2221944" cy="347186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>
              <a:lnSpc>
                <a:spcPts val="2734"/>
              </a:lnSpc>
              <a:buNone/>
            </a:pPr>
            <a:r>
              <a:rPr lang="en-US" sz="2187" dirty="0">
                <a:solidFill>
                  <a:srgbClr val="312F2B"/>
                </a:solidFill>
                <a:latin typeface="Gelasio" pitchFamily="34" charset="0"/>
                <a:ea typeface="Gelasio" pitchFamily="34" charset="-122"/>
                <a:cs typeface="Gelasio" pitchFamily="34" charset="-120"/>
              </a:rPr>
              <a:t>Калий</a:t>
            </a:r>
            <a:endParaRPr lang="en-US" sz="2187" dirty="0"/>
          </a:p>
        </p:txBody>
      </p:sp>
      <p:sp>
        <p:nvSpPr>
          <p:cNvPr id="10" name="Text 7"/>
          <p:cNvSpPr/>
          <p:nvPr/>
        </p:nvSpPr>
        <p:spPr>
          <a:xfrm>
            <a:off x="9449872" y="4560808"/>
            <a:ext cx="3156347" cy="1066205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ts val="2799"/>
              </a:lnSpc>
              <a:buNone/>
            </a:pPr>
            <a:r>
              <a:rPr lang="en-US" sz="1750" dirty="0">
                <a:solidFill>
                  <a:srgbClr val="272525"/>
                </a:solidFill>
                <a:latin typeface="Lato" pitchFamily="34" charset="0"/>
                <a:ea typeface="Lato" pitchFamily="34" charset="-122"/>
                <a:cs typeface="Lato" pitchFamily="34" charset="-120"/>
              </a:rPr>
              <a:t>Калий поддерживает нормальное давление крови и работу мышц.</a:t>
            </a:r>
            <a:endParaRPr lang="en-US" sz="1750" dirty="0"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30791"/>
          </a:xfrm>
          <a:prstGeom prst="rect">
            <a:avLst/>
          </a:prstGeom>
          <a:solidFill>
            <a:srgbClr val="FFFFFF">
              <a:alpha val="75000"/>
            </a:srgbClr>
          </a:solidFill>
          <a:ln/>
        </p:spPr>
      </p:sp>
      <p:pic>
        <p:nvPicPr>
          <p:cNvPr id="4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3657600" cy="8230791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4486156" y="607576"/>
            <a:ext cx="9315688" cy="1381125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ts val="5437"/>
              </a:lnSpc>
              <a:buNone/>
            </a:pPr>
            <a:r>
              <a:rPr lang="en-US" sz="4350" dirty="0">
                <a:solidFill>
                  <a:srgbClr val="312F2B"/>
                </a:solidFill>
                <a:latin typeface="Gelasio" pitchFamily="34" charset="0"/>
                <a:ea typeface="Gelasio" pitchFamily="34" charset="-122"/>
                <a:cs typeface="Gelasio" pitchFamily="34" charset="-120"/>
              </a:rPr>
              <a:t>Значение балансированного питания</a:t>
            </a:r>
            <a:endParaRPr lang="en-US" sz="4350" dirty="0"/>
          </a:p>
        </p:txBody>
      </p:sp>
      <p:pic>
        <p:nvPicPr>
          <p:cNvPr id="6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86156" y="2320052"/>
            <a:ext cx="1104781" cy="1767721"/>
          </a:xfrm>
          <a:prstGeom prst="rect">
            <a:avLst/>
          </a:prstGeom>
        </p:spPr>
      </p:pic>
      <p:sp>
        <p:nvSpPr>
          <p:cNvPr id="7" name="Text 2"/>
          <p:cNvSpPr/>
          <p:nvPr/>
        </p:nvSpPr>
        <p:spPr>
          <a:xfrm>
            <a:off x="5922288" y="2540913"/>
            <a:ext cx="2209681" cy="345281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 algn="l">
              <a:lnSpc>
                <a:spcPts val="2719"/>
              </a:lnSpc>
              <a:buNone/>
            </a:pPr>
            <a:r>
              <a:rPr lang="en-US" sz="2175" dirty="0">
                <a:solidFill>
                  <a:srgbClr val="272525"/>
                </a:solidFill>
                <a:latin typeface="Gelasio" pitchFamily="34" charset="0"/>
                <a:ea typeface="Gelasio" pitchFamily="34" charset="-122"/>
                <a:cs typeface="Gelasio" pitchFamily="34" charset="-120"/>
              </a:rPr>
              <a:t>Здоровье</a:t>
            </a:r>
            <a:endParaRPr lang="en-US" sz="2175" dirty="0"/>
          </a:p>
        </p:txBody>
      </p:sp>
      <p:sp>
        <p:nvSpPr>
          <p:cNvPr id="8" name="Text 3"/>
          <p:cNvSpPr/>
          <p:nvPr/>
        </p:nvSpPr>
        <p:spPr>
          <a:xfrm>
            <a:off x="5922288" y="3018711"/>
            <a:ext cx="7879556" cy="706993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l">
              <a:lnSpc>
                <a:spcPts val="2784"/>
              </a:lnSpc>
              <a:buNone/>
            </a:pPr>
            <a:r>
              <a:rPr lang="en-US" sz="1740" dirty="0">
                <a:solidFill>
                  <a:srgbClr val="272525"/>
                </a:solidFill>
                <a:latin typeface="Lato" pitchFamily="34" charset="0"/>
                <a:ea typeface="Lato" pitchFamily="34" charset="-122"/>
                <a:cs typeface="Lato" pitchFamily="34" charset="-120"/>
              </a:rPr>
              <a:t>Балансированное питание способствует укреплению иммунитета и снижению риска развития различных заболеваний.</a:t>
            </a:r>
            <a:endParaRPr lang="en-US" sz="1740" dirty="0"/>
          </a:p>
        </p:txBody>
      </p:sp>
      <p:pic>
        <p:nvPicPr>
          <p:cNvPr id="9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486156" y="4087773"/>
            <a:ext cx="1104781" cy="1767721"/>
          </a:xfrm>
          <a:prstGeom prst="rect">
            <a:avLst/>
          </a:prstGeom>
        </p:spPr>
      </p:pic>
      <p:sp>
        <p:nvSpPr>
          <p:cNvPr id="10" name="Text 4"/>
          <p:cNvSpPr/>
          <p:nvPr/>
        </p:nvSpPr>
        <p:spPr>
          <a:xfrm>
            <a:off x="5922288" y="4308634"/>
            <a:ext cx="2209681" cy="345281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 algn="l">
              <a:lnSpc>
                <a:spcPts val="2719"/>
              </a:lnSpc>
              <a:buNone/>
            </a:pPr>
            <a:r>
              <a:rPr lang="en-US" sz="2175" dirty="0">
                <a:solidFill>
                  <a:srgbClr val="272525"/>
                </a:solidFill>
                <a:latin typeface="Gelasio" pitchFamily="34" charset="0"/>
                <a:ea typeface="Gelasio" pitchFamily="34" charset="-122"/>
                <a:cs typeface="Gelasio" pitchFamily="34" charset="-120"/>
              </a:rPr>
              <a:t>Энергия</a:t>
            </a:r>
            <a:endParaRPr lang="en-US" sz="2175" dirty="0"/>
          </a:p>
        </p:txBody>
      </p:sp>
      <p:sp>
        <p:nvSpPr>
          <p:cNvPr id="11" name="Text 5"/>
          <p:cNvSpPr/>
          <p:nvPr/>
        </p:nvSpPr>
        <p:spPr>
          <a:xfrm>
            <a:off x="5922288" y="4786432"/>
            <a:ext cx="7879556" cy="706993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l">
              <a:lnSpc>
                <a:spcPts val="2784"/>
              </a:lnSpc>
              <a:buNone/>
            </a:pPr>
            <a:r>
              <a:rPr lang="en-US" sz="1740" dirty="0">
                <a:solidFill>
                  <a:srgbClr val="272525"/>
                </a:solidFill>
                <a:latin typeface="Lato" pitchFamily="34" charset="0"/>
                <a:ea typeface="Lato" pitchFamily="34" charset="-122"/>
                <a:cs typeface="Lato" pitchFamily="34" charset="-120"/>
              </a:rPr>
              <a:t>Правильное питание обеспечивает стабильный уровень энергии на протяжении всего дня.</a:t>
            </a:r>
            <a:endParaRPr lang="en-US" sz="1740" dirty="0"/>
          </a:p>
        </p:txBody>
      </p:sp>
      <p:pic>
        <p:nvPicPr>
          <p:cNvPr id="12" name="Image 4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486156" y="5855494"/>
            <a:ext cx="1104781" cy="1767721"/>
          </a:xfrm>
          <a:prstGeom prst="rect">
            <a:avLst/>
          </a:prstGeom>
        </p:spPr>
      </p:pic>
      <p:sp>
        <p:nvSpPr>
          <p:cNvPr id="13" name="Text 6"/>
          <p:cNvSpPr/>
          <p:nvPr/>
        </p:nvSpPr>
        <p:spPr>
          <a:xfrm>
            <a:off x="5922288" y="6076355"/>
            <a:ext cx="2865120" cy="345281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 algn="l">
              <a:lnSpc>
                <a:spcPts val="2719"/>
              </a:lnSpc>
              <a:buNone/>
            </a:pPr>
            <a:r>
              <a:rPr lang="en-US" sz="2175" dirty="0">
                <a:solidFill>
                  <a:srgbClr val="272525"/>
                </a:solidFill>
                <a:latin typeface="Gelasio" pitchFamily="34" charset="0"/>
                <a:ea typeface="Gelasio" pitchFamily="34" charset="-122"/>
                <a:cs typeface="Gelasio" pitchFamily="34" charset="-120"/>
              </a:rPr>
              <a:t>Хорошее настроение</a:t>
            </a:r>
            <a:endParaRPr lang="en-US" sz="2175" dirty="0"/>
          </a:p>
        </p:txBody>
      </p:sp>
      <p:sp>
        <p:nvSpPr>
          <p:cNvPr id="14" name="Text 7"/>
          <p:cNvSpPr/>
          <p:nvPr/>
        </p:nvSpPr>
        <p:spPr>
          <a:xfrm>
            <a:off x="5922288" y="6554153"/>
            <a:ext cx="7879556" cy="706993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l">
              <a:lnSpc>
                <a:spcPts val="2784"/>
              </a:lnSpc>
              <a:buNone/>
            </a:pPr>
            <a:r>
              <a:rPr lang="en-US" sz="1740" dirty="0">
                <a:solidFill>
                  <a:srgbClr val="272525"/>
                </a:solidFill>
                <a:latin typeface="Lato" pitchFamily="34" charset="0"/>
                <a:ea typeface="Lato" pitchFamily="34" charset="-122"/>
                <a:cs typeface="Lato" pitchFamily="34" charset="-120"/>
              </a:rPr>
              <a:t>Балансированное питание способствует улучшению настроения и общего самочувствия.</a:t>
            </a:r>
            <a:endParaRPr lang="en-US" sz="1740" dirty="0"/>
          </a:p>
        </p:txBody>
      </p:sp>
    </p:spTree>
  </p:cSld>
  <p:clrMapOvr>
    <a:masterClrMapping/>
  </p:clrMapOvr>
  <p:transition spd="slow">
    <p:push dir="u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>
              <a:alpha val="75000"/>
            </a:srgbClr>
          </a:solidFill>
          <a:ln/>
        </p:spPr>
      </p:sp>
      <p:sp>
        <p:nvSpPr>
          <p:cNvPr id="4" name="Text 1"/>
          <p:cNvSpPr/>
          <p:nvPr/>
        </p:nvSpPr>
        <p:spPr>
          <a:xfrm>
            <a:off x="2037993" y="2183725"/>
            <a:ext cx="4443889" cy="694373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>
              <a:lnSpc>
                <a:spcPts val="5468"/>
              </a:lnSpc>
              <a:buNone/>
            </a:pPr>
            <a:r>
              <a:rPr lang="en-US" sz="4374" dirty="0">
                <a:solidFill>
                  <a:srgbClr val="312F2B"/>
                </a:solidFill>
                <a:latin typeface="Gelasio" pitchFamily="34" charset="0"/>
                <a:ea typeface="Gelasio" pitchFamily="34" charset="-122"/>
                <a:cs typeface="Gelasio" pitchFamily="34" charset="-120"/>
              </a:rPr>
              <a:t>Заключение</a:t>
            </a:r>
            <a:endParaRPr lang="en-US" sz="4374" dirty="0"/>
          </a:p>
        </p:txBody>
      </p:sp>
      <p:sp>
        <p:nvSpPr>
          <p:cNvPr id="5" name="Shape 2"/>
          <p:cNvSpPr/>
          <p:nvPr/>
        </p:nvSpPr>
        <p:spPr>
          <a:xfrm>
            <a:off x="2037993" y="3322439"/>
            <a:ext cx="10554414" cy="2723436"/>
          </a:xfrm>
          <a:prstGeom prst="roundRect">
            <a:avLst>
              <a:gd name="adj" fmla="val 3671"/>
            </a:avLst>
          </a:prstGeom>
          <a:noFill/>
          <a:ln w="13811">
            <a:solidFill>
              <a:srgbClr val="000000">
                <a:alpha val="8000"/>
              </a:srgbClr>
            </a:solidFill>
            <a:prstDash val="solid"/>
          </a:ln>
        </p:spPr>
      </p:sp>
      <p:sp>
        <p:nvSpPr>
          <p:cNvPr id="6" name="Shape 3"/>
          <p:cNvSpPr/>
          <p:nvPr/>
        </p:nvSpPr>
        <p:spPr>
          <a:xfrm>
            <a:off x="2051804" y="3336250"/>
            <a:ext cx="10526792" cy="1347907"/>
          </a:xfrm>
          <a:prstGeom prst="rect">
            <a:avLst/>
          </a:prstGeom>
          <a:solidFill>
            <a:srgbClr val="FFFFFF">
              <a:alpha val="4000"/>
            </a:srgbClr>
          </a:solidFill>
          <a:ln/>
        </p:spPr>
      </p:sp>
      <p:sp>
        <p:nvSpPr>
          <p:cNvPr id="7" name="Text 4"/>
          <p:cNvSpPr/>
          <p:nvPr/>
        </p:nvSpPr>
        <p:spPr>
          <a:xfrm>
            <a:off x="2273975" y="3477101"/>
            <a:ext cx="4815245" cy="710803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ts val="2799"/>
              </a:lnSpc>
              <a:buNone/>
            </a:pPr>
            <a:r>
              <a:rPr lang="en-US" sz="1750" dirty="0">
                <a:solidFill>
                  <a:srgbClr val="272525"/>
                </a:solidFill>
                <a:latin typeface="Lato" pitchFamily="34" charset="0"/>
                <a:ea typeface="Lato" pitchFamily="34" charset="-122"/>
                <a:cs typeface="Lato" pitchFamily="34" charset="-120"/>
              </a:rPr>
              <a:t>Белки, жиры, углеводы, вода, минеральные соли</a:t>
            </a:r>
            <a:endParaRPr lang="en-US" sz="1750" dirty="0"/>
          </a:p>
        </p:txBody>
      </p:sp>
      <p:sp>
        <p:nvSpPr>
          <p:cNvPr id="8" name="Text 5"/>
          <p:cNvSpPr/>
          <p:nvPr/>
        </p:nvSpPr>
        <p:spPr>
          <a:xfrm>
            <a:off x="7541181" y="3477101"/>
            <a:ext cx="4815245" cy="1066205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ts val="2799"/>
              </a:lnSpc>
              <a:buNone/>
            </a:pPr>
            <a:r>
              <a:rPr lang="en-US" sz="1750" dirty="0">
                <a:solidFill>
                  <a:srgbClr val="272525"/>
                </a:solidFill>
                <a:latin typeface="Lato" pitchFamily="34" charset="0"/>
                <a:ea typeface="Lato" pitchFamily="34" charset="-122"/>
                <a:cs typeface="Lato" pitchFamily="34" charset="-120"/>
              </a:rPr>
              <a:t>Имеют критическое значение для здоровья и правильного функционирования организма.</a:t>
            </a:r>
            <a:endParaRPr lang="en-US" sz="1750" dirty="0"/>
          </a:p>
        </p:txBody>
      </p:sp>
      <p:sp>
        <p:nvSpPr>
          <p:cNvPr id="9" name="Shape 6"/>
          <p:cNvSpPr/>
          <p:nvPr/>
        </p:nvSpPr>
        <p:spPr>
          <a:xfrm>
            <a:off x="2051804" y="4684157"/>
            <a:ext cx="10526792" cy="1347907"/>
          </a:xfrm>
          <a:prstGeom prst="rect">
            <a:avLst/>
          </a:prstGeom>
          <a:solidFill>
            <a:srgbClr val="000000">
              <a:alpha val="4000"/>
            </a:srgbClr>
          </a:solidFill>
          <a:ln/>
        </p:spPr>
      </p:sp>
      <p:sp>
        <p:nvSpPr>
          <p:cNvPr id="10" name="Text 7"/>
          <p:cNvSpPr/>
          <p:nvPr/>
        </p:nvSpPr>
        <p:spPr>
          <a:xfrm>
            <a:off x="2273975" y="4825008"/>
            <a:ext cx="4815245" cy="355402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>
              <a:lnSpc>
                <a:spcPts val="2799"/>
              </a:lnSpc>
              <a:buNone/>
            </a:pPr>
            <a:r>
              <a:rPr lang="en-US" sz="1750" dirty="0">
                <a:solidFill>
                  <a:srgbClr val="272525"/>
                </a:solidFill>
                <a:latin typeface="Lato" pitchFamily="34" charset="0"/>
                <a:ea typeface="Lato" pitchFamily="34" charset="-122"/>
                <a:cs typeface="Lato" pitchFamily="34" charset="-120"/>
              </a:rPr>
              <a:t>Важность сбалансированного питания</a:t>
            </a:r>
            <a:endParaRPr lang="en-US" sz="1750" dirty="0"/>
          </a:p>
        </p:txBody>
      </p:sp>
      <p:sp>
        <p:nvSpPr>
          <p:cNvPr id="11" name="Text 8"/>
          <p:cNvSpPr/>
          <p:nvPr/>
        </p:nvSpPr>
        <p:spPr>
          <a:xfrm>
            <a:off x="7541181" y="4825008"/>
            <a:ext cx="4815245" cy="1066205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ts val="2799"/>
              </a:lnSpc>
              <a:buNone/>
            </a:pPr>
            <a:r>
              <a:rPr lang="en-US" sz="1750" dirty="0">
                <a:solidFill>
                  <a:srgbClr val="272525"/>
                </a:solidFill>
                <a:latin typeface="Lato" pitchFamily="34" charset="0"/>
                <a:ea typeface="Lato" pitchFamily="34" charset="-122"/>
                <a:cs typeface="Lato" pitchFamily="34" charset="-120"/>
              </a:rPr>
              <a:t>Принятие разнообразных пищевых веществ в правильных сочетаниях является основой для здорового образа жизни.</a:t>
            </a:r>
            <a:endParaRPr lang="en-US" sz="1750" dirty="0"/>
          </a:p>
        </p:txBody>
      </p:sp>
    </p:spTree>
  </p:cSld>
  <p:clrMapOvr>
    <a:masterClrMapping/>
  </p:clrMapOvr>
  <p:transition spd="slow">
    <p:randomBar dir="vert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B31A06B7-88A4-4E04-84FC-2561BB4DB5A9}"/>
              </a:ext>
            </a:extLst>
          </p:cNvPr>
          <p:cNvSpPr txBox="1"/>
          <p:nvPr/>
        </p:nvSpPr>
        <p:spPr>
          <a:xfrm>
            <a:off x="3405351" y="3657600"/>
            <a:ext cx="903364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Спасибо за внимание!</a:t>
            </a:r>
          </a:p>
        </p:txBody>
      </p:sp>
    </p:spTree>
    <p:extLst>
      <p:ext uri="{BB962C8B-B14F-4D97-AF65-F5344CB8AC3E}">
        <p14:creationId xmlns:p14="http://schemas.microsoft.com/office/powerpoint/2010/main" val="6620916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</TotalTime>
  <Words>467</Words>
  <Application>Microsoft Office PowerPoint</Application>
  <PresentationFormat>Произвольный</PresentationFormat>
  <Paragraphs>70</Paragraphs>
  <Slides>9</Slides>
  <Notes>8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PptxGenJS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Завхоз</cp:lastModifiedBy>
  <cp:revision>4</cp:revision>
  <dcterms:created xsi:type="dcterms:W3CDTF">2024-01-25T18:50:34Z</dcterms:created>
  <dcterms:modified xsi:type="dcterms:W3CDTF">2025-05-20T07:27:42Z</dcterms:modified>
</cp:coreProperties>
</file>