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20"/>
  </p:notesMasterIdLst>
  <p:sldIdLst>
    <p:sldId id="256" r:id="rId2"/>
    <p:sldId id="258" r:id="rId3"/>
    <p:sldId id="260" r:id="rId4"/>
    <p:sldId id="299" r:id="rId5"/>
    <p:sldId id="261" r:id="rId6"/>
    <p:sldId id="300" r:id="rId7"/>
    <p:sldId id="262" r:id="rId8"/>
    <p:sldId id="301" r:id="rId9"/>
    <p:sldId id="302" r:id="rId10"/>
    <p:sldId id="264" r:id="rId11"/>
    <p:sldId id="265" r:id="rId12"/>
    <p:sldId id="266" r:id="rId13"/>
    <p:sldId id="303" r:id="rId14"/>
    <p:sldId id="304" r:id="rId15"/>
    <p:sldId id="305" r:id="rId16"/>
    <p:sldId id="306" r:id="rId17"/>
    <p:sldId id="284" r:id="rId18"/>
    <p:sldId id="297" r:id="rId1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522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539953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2e68403720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774700" y="485775"/>
            <a:ext cx="2332038" cy="1311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3" name="Google Shape;53;g2e684037201_0_0:notes"/>
          <p:cNvSpPr txBox="1">
            <a:spLocks noGrp="1"/>
          </p:cNvSpPr>
          <p:nvPr>
            <p:ph type="body" idx="1"/>
          </p:nvPr>
        </p:nvSpPr>
        <p:spPr>
          <a:xfrm>
            <a:off x="388189" y="1869393"/>
            <a:ext cx="3105600" cy="15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450" tIns="23725" rIns="47450" bIns="237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" sz="1200" b="1">
                <a:latin typeface="Arial"/>
                <a:ea typeface="Arial"/>
                <a:cs typeface="Arial"/>
                <a:sym typeface="Arial"/>
              </a:rPr>
              <a:t>Тип урока:</a:t>
            </a:r>
            <a:r>
              <a:rPr lang="en" sz="12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 sz="1200"/>
              <a:t>открытие новых знаний</a:t>
            </a:r>
            <a:r>
              <a:rPr lang="en" sz="1200">
                <a:latin typeface="Arial"/>
                <a:ea typeface="Arial"/>
                <a:cs typeface="Arial"/>
                <a:sym typeface="Arial"/>
              </a:rPr>
              <a:t>.</a:t>
            </a: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" sz="1200" b="1">
                <a:latin typeface="Arial"/>
                <a:ea typeface="Arial"/>
                <a:cs typeface="Arial"/>
                <a:sym typeface="Arial"/>
              </a:rPr>
              <a:t>Цель урока:</a:t>
            </a:r>
            <a:r>
              <a:rPr lang="en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 sz="1200">
                <a:solidFill>
                  <a:schemeClr val="dk1"/>
                </a:solidFill>
              </a:rPr>
              <a:t>формирование представлений о воде как о веществе, определение свойств воды в ходе практической работы.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" sz="1200" b="1">
                <a:latin typeface="Arial"/>
                <a:ea typeface="Arial"/>
                <a:cs typeface="Arial"/>
                <a:sym typeface="Arial"/>
              </a:rPr>
              <a:t>Результаты:</a:t>
            </a:r>
            <a:endParaRPr sz="1200" b="1">
              <a:latin typeface="Arial"/>
              <a:ea typeface="Arial"/>
              <a:cs typeface="Arial"/>
              <a:sym typeface="Arial"/>
            </a:endParaRPr>
          </a:p>
          <a:p>
            <a:pPr marL="317500" lvl="0" indent="-241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</a:pPr>
            <a:r>
              <a:rPr lang="en" sz="1200">
                <a:latin typeface="Arial"/>
                <a:ea typeface="Arial"/>
                <a:cs typeface="Arial"/>
                <a:sym typeface="Arial"/>
              </a:rPr>
              <a:t>личностные: </a:t>
            </a:r>
            <a:r>
              <a:rPr lang="en" sz="1200">
                <a:solidFill>
                  <a:schemeClr val="dk1"/>
                </a:solidFill>
              </a:rPr>
              <a:t>проявлять познавательный интерес, активность, инициативность, любознательность и самостоятельность в расширении своих знаний, в том числе с использованием различных информационных средств</a:t>
            </a:r>
            <a:r>
              <a:rPr lang="en" sz="1200">
                <a:solidFill>
                  <a:srgbClr val="1F1F1F"/>
                </a:solidFill>
              </a:rPr>
              <a:t>;</a:t>
            </a:r>
            <a:endParaRPr sz="1200">
              <a:solidFill>
                <a:schemeClr val="dk1"/>
              </a:solidFill>
            </a:endParaRPr>
          </a:p>
          <a:p>
            <a:pPr marL="317500" lvl="0" indent="-241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</a:pPr>
            <a:r>
              <a:rPr lang="en" sz="1200">
                <a:solidFill>
                  <a:schemeClr val="dk1"/>
                </a:solidFill>
              </a:rPr>
              <a:t>предметные: определять и описывать свойства воды; фиксировать результаты наблюдений, обобщать полученные результаты и делать выводы;</a:t>
            </a:r>
            <a:endParaRPr sz="1200">
              <a:solidFill>
                <a:schemeClr val="dk1"/>
              </a:solidFill>
            </a:endParaRPr>
          </a:p>
          <a:p>
            <a:pPr marL="317500" lvl="0" indent="-241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</a:pPr>
            <a:r>
              <a:rPr lang="en" sz="1200">
                <a:latin typeface="Arial"/>
                <a:ea typeface="Arial"/>
                <a:cs typeface="Arial"/>
                <a:sym typeface="Arial"/>
              </a:rPr>
              <a:t>метапредметные:</a:t>
            </a:r>
            <a:endParaRPr sz="1200">
              <a:latin typeface="Arial"/>
              <a:ea typeface="Arial"/>
              <a:cs typeface="Arial"/>
              <a:sym typeface="Arial"/>
            </a:endParaRPr>
          </a:p>
          <a:p>
            <a:pPr marL="31750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" sz="1200"/>
              <a:t>—</a:t>
            </a:r>
            <a:r>
              <a:rPr lang="en" sz="1200">
                <a:latin typeface="Arial"/>
                <a:ea typeface="Arial"/>
                <a:cs typeface="Arial"/>
                <a:sym typeface="Arial"/>
              </a:rPr>
              <a:t> регулятивные: </a:t>
            </a:r>
            <a:r>
              <a:rPr lang="en" sz="1200">
                <a:solidFill>
                  <a:schemeClr val="dk1"/>
                </a:solidFill>
              </a:rPr>
              <a:t>осуществлять контроль процесса и результата своей деятельности;</a:t>
            </a:r>
            <a:endParaRPr sz="1200">
              <a:solidFill>
                <a:schemeClr val="dk1"/>
              </a:solidFill>
            </a:endParaRPr>
          </a:p>
          <a:p>
            <a:pPr marL="31750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</a:t>
            </a:r>
            <a:r>
              <a:rPr lang="en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коммуникативные: </a:t>
            </a:r>
            <a:r>
              <a:rPr lang="en" sz="1200">
                <a:solidFill>
                  <a:schemeClr val="dk1"/>
                </a:solidFill>
              </a:rPr>
              <a:t>соблюдать правила ведения диалога и дискуссии; проявлять уважительное отношение к собеседнику;</a:t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1750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</a:t>
            </a:r>
            <a:r>
              <a:rPr lang="en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познавательные: </a:t>
            </a:r>
            <a:r>
              <a:rPr lang="en" sz="1200">
                <a:solidFill>
                  <a:schemeClr val="dk1"/>
                </a:solidFill>
              </a:rPr>
              <a:t>сравнивать объекты окружающего мира, устанавливать основания для сравнения, устанавливать аналогии.</a:t>
            </a:r>
            <a:endParaRPr sz="1200">
              <a:solidFill>
                <a:schemeClr val="dk1"/>
              </a:solidFill>
            </a:endParaRPr>
          </a:p>
          <a:p>
            <a:pPr marL="31750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endParaRPr sz="1200"/>
          </a:p>
        </p:txBody>
      </p:sp>
      <p:sp>
        <p:nvSpPr>
          <p:cNvPr id="54" name="Google Shape;54;g2e684037201_0_0:notes"/>
          <p:cNvSpPr txBox="1">
            <a:spLocks noGrp="1"/>
          </p:cNvSpPr>
          <p:nvPr>
            <p:ph type="sldNum" idx="12"/>
          </p:nvPr>
        </p:nvSpPr>
        <p:spPr>
          <a:xfrm>
            <a:off x="2198838" y="3689555"/>
            <a:ext cx="1682400" cy="19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7450" tIns="23725" rIns="47450" bIns="237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000"/>
              <a:t>1</a:t>
            </a:fld>
            <a:endParaRPr sz="10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2e88aad1948_0_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5" name="Google Shape;75;g2e88aad1948_0_3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 b="1">
                <a:solidFill>
                  <a:schemeClr val="dk1"/>
                </a:solidFill>
              </a:rPr>
              <a:t>Актуализация</a:t>
            </a:r>
            <a:endParaRPr sz="12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Вспомним, какие вещества существуют, и заполним пропуски.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e68403720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33463" y="647700"/>
            <a:ext cx="3108325" cy="17478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1" name="Google Shape;91;g2e684037201_0_98:notes"/>
          <p:cNvSpPr txBox="1">
            <a:spLocks noGrp="1"/>
          </p:cNvSpPr>
          <p:nvPr>
            <p:ph type="body" idx="1"/>
          </p:nvPr>
        </p:nvSpPr>
        <p:spPr>
          <a:xfrm>
            <a:off x="517585" y="2492347"/>
            <a:ext cx="4140600" cy="20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3250" tIns="31625" rIns="63250" bIns="31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" sz="1200" b="1">
                <a:solidFill>
                  <a:schemeClr val="dk1"/>
                </a:solidFill>
              </a:rPr>
              <a:t>Целеполагание</a:t>
            </a:r>
            <a:endParaRPr sz="12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Разгадаем ребусы. (Град, сосулька, снег, лёд.)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Какое вещество спряталось во всех ребусах? (Вода.)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Как вы думаете, чем мы займёмся на сегодняшнем уроке?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Какова тема урока? Какие цели поставим перед собой?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</p:txBody>
      </p:sp>
      <p:sp>
        <p:nvSpPr>
          <p:cNvPr id="92" name="Google Shape;92;g2e684037201_0_98:notes"/>
          <p:cNvSpPr txBox="1">
            <a:spLocks noGrp="1"/>
          </p:cNvSpPr>
          <p:nvPr>
            <p:ph type="sldNum" idx="12"/>
          </p:nvPr>
        </p:nvSpPr>
        <p:spPr>
          <a:xfrm>
            <a:off x="2931783" y="4919059"/>
            <a:ext cx="2242800" cy="2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3250" tIns="31625" rIns="63250" bIns="3162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684037201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9" name="Google Shape;119;g2e684037201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 b="1">
                <a:solidFill>
                  <a:schemeClr val="dk1"/>
                </a:solidFill>
              </a:rPr>
              <a:t>Целеполагание</a:t>
            </a:r>
            <a:endParaRPr sz="12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>
                <a:solidFill>
                  <a:schemeClr val="dk1"/>
                </a:solidFill>
              </a:rPr>
              <a:t>После обсуждения версий ребят учитель помогает сформулировать тему и цели урока.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e9dc9cf374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0" name="Google Shape;130;g2e9dc9cf374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 b="1">
                <a:solidFill>
                  <a:schemeClr val="dk1"/>
                </a:solidFill>
              </a:rPr>
              <a:t>Открытие новых знаний</a:t>
            </a:r>
            <a:endParaRPr sz="12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По каким признакам можно сравнить предметы, тела, вещества?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Верно, сравнение можно проводить по цвету. А какого цвета вода?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Рассмотрим картинки. Колбу с водой подносили к жидкостям разного цвета. Что можем пронаблюдать?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Какой сделаем вывод? (Вода бесцветная.)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Какие ещё опыты можно провести, чтобы доказать, что вода бесцветная?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 b="1">
                <a:solidFill>
                  <a:schemeClr val="dk1"/>
                </a:solidFill>
              </a:rPr>
              <a:t>Заметка:</a:t>
            </a:r>
            <a:r>
              <a:rPr lang="en" sz="1200">
                <a:solidFill>
                  <a:schemeClr val="dk1"/>
                </a:solidFill>
              </a:rPr>
              <a:t> для определения каждого из свойств воды рекомендуется проводить практическую работу. Для определения того, что вода бесцветна, вам понадобятся полоски цветной бумаги, стакан (сосуд), вода. Предложите детям приложить полоски цветной бумаги к стакану с водой и определить, совпадает ли цвет воды с цветом полосок.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2ea18b09c9c_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g2ea18b09c9c_0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 b="1">
                <a:solidFill>
                  <a:schemeClr val="dk1"/>
                </a:solidFill>
              </a:rPr>
              <a:t>Открытие новых знаний</a:t>
            </a:r>
            <a:endParaRPr sz="12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Соня и Гриша решили определить запах разных жидкостей. Соня определяла, чем пахнет сок, а Гриша — чем пахнет вода. Как вы думаете, что почувствовал Гриша?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Какой вывод можно сделать? (Вода не имеет запаха.)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 b="1">
                <a:solidFill>
                  <a:schemeClr val="dk1"/>
                </a:solidFill>
              </a:rPr>
              <a:t>Заметка:</a:t>
            </a:r>
            <a:r>
              <a:rPr lang="en" sz="1200">
                <a:solidFill>
                  <a:schemeClr val="dk1"/>
                </a:solidFill>
              </a:rPr>
              <a:t> для определения запаха воды вам понадобятся стакан и вода. Наполните стакан водой, определите её запах. Важно соблюдать технику безопасности: движениями рук необходимо направить воздух к носу.   </a:t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ea18b09c9c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8" name="Google Shape;158;g2ea18b09c9c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 b="1">
                <a:solidFill>
                  <a:schemeClr val="dk1"/>
                </a:solidFill>
              </a:rPr>
              <a:t>Открытие новых знаний</a:t>
            </a:r>
            <a:endParaRPr sz="12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Для определения следующего свойства воды понадобятся сахар, вода, стакан и ложка. Как вы думаете, о каком свойстве воды будет идти речь?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 b="1">
                <a:solidFill>
                  <a:schemeClr val="dk1"/>
                </a:solidFill>
              </a:rPr>
              <a:t>Заметка:</a:t>
            </a:r>
            <a:r>
              <a:rPr lang="en" sz="1200">
                <a:solidFill>
                  <a:schemeClr val="dk1"/>
                </a:solidFill>
              </a:rPr>
              <a:t> для определения того, что вода является растворителем, вам понадобятся вода, ложка, сахар, стакан. Наполните стакан водой, положите в воду сахар, размешайте.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ea18b09c9c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8" name="Google Shape;168;g2ea18b09c9c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1200" b="1">
                <a:solidFill>
                  <a:schemeClr val="dk1"/>
                </a:solidFill>
              </a:rPr>
              <a:t>Открытие новых знаний</a:t>
            </a:r>
            <a:endParaRPr sz="12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С помощью ложки сахар в воде перемешали. Что с ним произошло? (Он растворился.)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Верно! Вода — растворитель, потому что в ней растворяются разные вещества.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Вы когда-нибудь растворяли какие-либо вещества в воде? Какие?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2e80ca089d1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7" name="Google Shape;357;g2e80ca089d1_0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None/>
            </a:pPr>
            <a:r>
              <a:rPr lang="en" sz="1200" b="1">
                <a:solidFill>
                  <a:schemeClr val="dk1"/>
                </a:solidFill>
              </a:rPr>
              <a:t>Первичное применение</a:t>
            </a:r>
            <a:endParaRPr sz="12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— Поработайте в парах. Самостоятельно составьте 3 истинных и 3 ложных утверждения о воде, о которых мы говорили на уроке. Обменяйтесь тетрадями с соседом по парте и сыграйте в игру «Правда или ложь»: читайте утверждения и говорите, правда это или ложь. Обсудите результаты.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g2e684037201_0_6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16363" y="647363"/>
            <a:ext cx="4143300" cy="1747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5" name="Google Shape;605;g2e684037201_0_670:notes"/>
          <p:cNvSpPr txBox="1">
            <a:spLocks noGrp="1"/>
          </p:cNvSpPr>
          <p:nvPr>
            <p:ph type="body" idx="1"/>
          </p:nvPr>
        </p:nvSpPr>
        <p:spPr>
          <a:xfrm>
            <a:off x="517585" y="2492347"/>
            <a:ext cx="4140600" cy="20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3250" tIns="31625" rIns="63250" bIns="316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" sz="1200" b="1">
                <a:solidFill>
                  <a:schemeClr val="dk1"/>
                </a:solidFill>
              </a:rPr>
              <a:t>Рефлексия. Оценка эмоционального состояния детей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Учитель предлагает детям сравнить свою работу на уроке с тучкой или солнышком и показать на пальцах.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" sz="1200">
                <a:solidFill>
                  <a:srgbClr val="202124"/>
                </a:solidFill>
              </a:rPr>
              <a:t>«</a:t>
            </a:r>
            <a:r>
              <a:rPr lang="en" sz="1200">
                <a:solidFill>
                  <a:srgbClr val="202124"/>
                </a:solidFill>
                <a:highlight>
                  <a:schemeClr val="lt1"/>
                </a:highlight>
              </a:rPr>
              <a:t>‎</a:t>
            </a:r>
            <a:r>
              <a:rPr lang="en" sz="1200">
                <a:solidFill>
                  <a:schemeClr val="dk1"/>
                </a:solidFill>
              </a:rPr>
              <a:t>Солнышко</a:t>
            </a:r>
            <a:r>
              <a:rPr lang="en" sz="1200">
                <a:solidFill>
                  <a:srgbClr val="202124"/>
                </a:solidFill>
              </a:rPr>
              <a:t>»</a:t>
            </a:r>
            <a:r>
              <a:rPr lang="en" sz="1200">
                <a:solidFill>
                  <a:schemeClr val="dk1"/>
                </a:solidFill>
              </a:rPr>
              <a:t> — всё получилось (один палец);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" sz="1200">
                <a:solidFill>
                  <a:srgbClr val="202124"/>
                </a:solidFill>
              </a:rPr>
              <a:t>«</a:t>
            </a:r>
            <a:r>
              <a:rPr lang="en" sz="1200">
                <a:solidFill>
                  <a:schemeClr val="dk1"/>
                </a:solidFill>
              </a:rPr>
              <a:t>солнце с тучкой</a:t>
            </a:r>
            <a:r>
              <a:rPr lang="en" sz="1200">
                <a:solidFill>
                  <a:srgbClr val="202124"/>
                </a:solidFill>
              </a:rPr>
              <a:t>»</a:t>
            </a:r>
            <a:r>
              <a:rPr lang="en" sz="1200">
                <a:solidFill>
                  <a:schemeClr val="dk1"/>
                </a:solidFill>
              </a:rPr>
              <a:t> — не всё удалось на уроке (два пальца);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" sz="1200">
                <a:solidFill>
                  <a:srgbClr val="202124"/>
                </a:solidFill>
              </a:rPr>
              <a:t>«</a:t>
            </a:r>
            <a:r>
              <a:rPr lang="en" sz="1200">
                <a:solidFill>
                  <a:schemeClr val="dk1"/>
                </a:solidFill>
              </a:rPr>
              <a:t>тучка</a:t>
            </a:r>
            <a:r>
              <a:rPr lang="en" sz="1200">
                <a:solidFill>
                  <a:srgbClr val="202124"/>
                </a:solidFill>
              </a:rPr>
              <a:t>»</a:t>
            </a:r>
            <a:r>
              <a:rPr lang="en" sz="1200">
                <a:solidFill>
                  <a:schemeClr val="dk1"/>
                </a:solidFill>
              </a:rPr>
              <a:t> — ничего не получилось (три пальца).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800"/>
              <a:buNone/>
            </a:pPr>
            <a:endParaRPr sz="1200" b="1"/>
          </a:p>
        </p:txBody>
      </p:sp>
      <p:sp>
        <p:nvSpPr>
          <p:cNvPr id="606" name="Google Shape;606;g2e684037201_0_670:notes"/>
          <p:cNvSpPr txBox="1">
            <a:spLocks noGrp="1"/>
          </p:cNvSpPr>
          <p:nvPr>
            <p:ph type="sldNum" idx="12"/>
          </p:nvPr>
        </p:nvSpPr>
        <p:spPr>
          <a:xfrm>
            <a:off x="2931783" y="4919059"/>
            <a:ext cx="2242800" cy="2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3250" tIns="31625" rIns="63250" bIns="31625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" sz="1000"/>
              <a:t>18</a:t>
            </a:fld>
            <a:endParaRPr sz="10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4.jpeg"/><Relationship Id="rId4" Type="http://schemas.openxmlformats.org/officeDocument/2006/relationships/image" Target="../media/image9.png"/><Relationship Id="rId9" Type="http://schemas.openxmlformats.org/officeDocument/2006/relationships/hyperlink" Target="&#1050;%20&#1082;&#1086;&#1085;&#1082;&#1091;&#1088;&#1089;&#1091;%20&#1091;&#1088;&#1086;&#1082;.docx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28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25" y="-2237"/>
            <a:ext cx="9144003" cy="5147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4" descr=" 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06285" y="4899790"/>
            <a:ext cx="33703" cy="3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4" descr=" 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06285" y="4899790"/>
            <a:ext cx="33703" cy="3062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4"/>
          <p:cNvSpPr/>
          <p:nvPr/>
        </p:nvSpPr>
        <p:spPr>
          <a:xfrm>
            <a:off x="604200" y="609850"/>
            <a:ext cx="5357700" cy="1465500"/>
          </a:xfrm>
          <a:prstGeom prst="roundRect">
            <a:avLst>
              <a:gd name="adj" fmla="val 1421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38825" tIns="38825" rIns="38825" bIns="388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14"/>
          <p:cNvSpPr/>
          <p:nvPr/>
        </p:nvSpPr>
        <p:spPr>
          <a:xfrm>
            <a:off x="862375" y="672238"/>
            <a:ext cx="4870800" cy="134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45"/>
              </a:buClr>
              <a:buSzPts val="3700"/>
              <a:buFont typeface="Arial"/>
              <a:buNone/>
            </a:pPr>
            <a:r>
              <a:rPr lang="en" sz="2100" b="1" dirty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Вода как вещество. Определение свойств воды </a:t>
            </a:r>
            <a:br>
              <a:rPr lang="en" sz="2100" b="1" dirty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en" sz="2100" b="1" dirty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в ходе практической </a:t>
            </a:r>
            <a:r>
              <a:rPr lang="en" sz="2100" b="1" dirty="0" smtClean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работы</a:t>
            </a:r>
            <a:r>
              <a:rPr lang="ru-RU" sz="2100" b="1" dirty="0" smtClean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.</a:t>
            </a:r>
            <a:endParaRPr sz="2100" b="1" dirty="0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1" name="Google Shape;61;p14"/>
          <p:cNvSpPr/>
          <p:nvPr/>
        </p:nvSpPr>
        <p:spPr>
          <a:xfrm>
            <a:off x="606274" y="4057650"/>
            <a:ext cx="1333500" cy="480900"/>
          </a:xfrm>
          <a:prstGeom prst="roundRect">
            <a:avLst>
              <a:gd name="adj" fmla="val 39921"/>
            </a:avLst>
          </a:prstGeom>
          <a:solidFill>
            <a:srgbClr val="FEFEFE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14"/>
          <p:cNvSpPr/>
          <p:nvPr/>
        </p:nvSpPr>
        <p:spPr>
          <a:xfrm>
            <a:off x="600754" y="4057700"/>
            <a:ext cx="1333500" cy="48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Inter ExtraBold"/>
              <a:buNone/>
            </a:pPr>
            <a:r>
              <a:rPr lang="en" sz="1800" b="1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3 </a:t>
            </a:r>
            <a:r>
              <a:rPr lang="en" sz="1800" b="1" i="0" u="none" strike="noStrike" cap="none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класс</a:t>
            </a:r>
            <a:endParaRPr sz="1800" i="0" u="none" strike="noStrike" cap="none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85018" y="3087201"/>
            <a:ext cx="3782400" cy="17060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1763688" y="2211710"/>
            <a:ext cx="6267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 окружающего мира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35896" y="2787774"/>
            <a:ext cx="4931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/>
              <a:t>Учитель начальных классов </a:t>
            </a:r>
            <a:r>
              <a:rPr lang="ru-RU" b="1" dirty="0" err="1" smtClean="0"/>
              <a:t>Маташкова</a:t>
            </a:r>
            <a:r>
              <a:rPr lang="ru-RU" b="1" dirty="0" smtClean="0"/>
              <a:t> Н.Л.</a:t>
            </a:r>
          </a:p>
          <a:p>
            <a:pPr algn="r"/>
            <a:r>
              <a:rPr lang="ru-RU" b="1" dirty="0" smtClean="0"/>
              <a:t>МАОУСОШ №2 </a:t>
            </a:r>
            <a:r>
              <a:rPr lang="ru-RU" b="1" dirty="0" err="1" smtClean="0"/>
              <a:t>г.Советский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DCFA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6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7760" y="345057"/>
            <a:ext cx="8448494" cy="4453386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6"/>
          <p:cNvSpPr txBox="1"/>
          <p:nvPr/>
        </p:nvSpPr>
        <p:spPr>
          <a:xfrm>
            <a:off x="876900" y="345050"/>
            <a:ext cx="73902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300" b="1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Заполните пропуски</a:t>
            </a:r>
            <a:endParaRPr sz="2300" b="1" i="0" u="none" strike="noStrike" cap="none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80" name="Google Shape;80;p16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35589" y="4895491"/>
            <a:ext cx="862644" cy="137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61" y="791450"/>
            <a:ext cx="8450472" cy="4241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/>
          <p:nvPr/>
        </p:nvSpPr>
        <p:spPr>
          <a:xfrm>
            <a:off x="347700" y="342900"/>
            <a:ext cx="8448600" cy="4457700"/>
          </a:xfrm>
          <a:prstGeom prst="roundRect">
            <a:avLst>
              <a:gd name="adj" fmla="val 6126"/>
            </a:avLst>
          </a:prstGeom>
          <a:solidFill>
            <a:srgbClr val="E1DCF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8"/>
          <p:cNvSpPr/>
          <p:nvPr/>
        </p:nvSpPr>
        <p:spPr>
          <a:xfrm>
            <a:off x="2249500" y="459275"/>
            <a:ext cx="2131500" cy="20451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76200" cap="flat" cmpd="sng">
            <a:solidFill>
              <a:srgbClr val="E1DC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18"/>
          <p:cNvSpPr/>
          <p:nvPr/>
        </p:nvSpPr>
        <p:spPr>
          <a:xfrm>
            <a:off x="4736866" y="459275"/>
            <a:ext cx="2131500" cy="20451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76200" cap="flat" cmpd="sng">
            <a:solidFill>
              <a:srgbClr val="E1DC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8"/>
          <p:cNvSpPr/>
          <p:nvPr/>
        </p:nvSpPr>
        <p:spPr>
          <a:xfrm>
            <a:off x="2247872" y="2611720"/>
            <a:ext cx="2131500" cy="20451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76200" cap="flat" cmpd="sng">
            <a:solidFill>
              <a:srgbClr val="E1DC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8"/>
          <p:cNvSpPr/>
          <p:nvPr/>
        </p:nvSpPr>
        <p:spPr>
          <a:xfrm>
            <a:off x="4764628" y="2611720"/>
            <a:ext cx="2131500" cy="20451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76200" cap="flat" cmpd="sng">
            <a:solidFill>
              <a:srgbClr val="E1DC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9" name="Google Shape;9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36703" y="2709682"/>
            <a:ext cx="1229260" cy="1668631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8"/>
          <p:cNvSpPr txBox="1"/>
          <p:nvPr/>
        </p:nvSpPr>
        <p:spPr>
          <a:xfrm>
            <a:off x="2748112" y="4138003"/>
            <a:ext cx="1548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rgbClr val="2F2F45"/>
                </a:solidFill>
              </a:rPr>
              <a:t>ТО   НЕ</a:t>
            </a:r>
            <a:endParaRPr sz="2000" b="1">
              <a:solidFill>
                <a:srgbClr val="2F2F45"/>
              </a:solidFill>
            </a:endParaRPr>
          </a:p>
        </p:txBody>
      </p:sp>
      <p:cxnSp>
        <p:nvCxnSpPr>
          <p:cNvPr id="101" name="Google Shape;101;p18"/>
          <p:cNvCxnSpPr/>
          <p:nvPr/>
        </p:nvCxnSpPr>
        <p:spPr>
          <a:xfrm>
            <a:off x="2780784" y="4258658"/>
            <a:ext cx="466800" cy="269400"/>
          </a:xfrm>
          <a:prstGeom prst="straightConnector1">
            <a:avLst/>
          </a:prstGeom>
          <a:noFill/>
          <a:ln w="2857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2" name="Google Shape;10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61955" y="3323958"/>
            <a:ext cx="1081446" cy="62205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8"/>
          <p:cNvSpPr txBox="1"/>
          <p:nvPr/>
        </p:nvSpPr>
        <p:spPr>
          <a:xfrm>
            <a:off x="4811551" y="3351912"/>
            <a:ext cx="400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b="1">
                <a:solidFill>
                  <a:srgbClr val="2F2F45"/>
                </a:solidFill>
              </a:rPr>
              <a:t>Л</a:t>
            </a:r>
            <a:endParaRPr sz="2500" b="1">
              <a:solidFill>
                <a:srgbClr val="2F2F45"/>
              </a:solidFill>
            </a:endParaRPr>
          </a:p>
        </p:txBody>
      </p:sp>
      <p:sp>
        <p:nvSpPr>
          <p:cNvPr id="104" name="Google Shape;104;p18"/>
          <p:cNvSpPr txBox="1"/>
          <p:nvPr/>
        </p:nvSpPr>
        <p:spPr>
          <a:xfrm>
            <a:off x="6402070" y="3351912"/>
            <a:ext cx="400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b="1">
                <a:solidFill>
                  <a:srgbClr val="2F2F45"/>
                </a:solidFill>
              </a:rPr>
              <a:t>Д</a:t>
            </a:r>
            <a:endParaRPr sz="2500" b="1">
              <a:solidFill>
                <a:srgbClr val="2F2F45"/>
              </a:solidFill>
            </a:endParaRPr>
          </a:p>
        </p:txBody>
      </p:sp>
      <p:sp>
        <p:nvSpPr>
          <p:cNvPr id="105" name="Google Shape;105;p18"/>
          <p:cNvSpPr/>
          <p:nvPr/>
        </p:nvSpPr>
        <p:spPr>
          <a:xfrm rot="855315">
            <a:off x="6357976" y="3278425"/>
            <a:ext cx="152289" cy="152289"/>
          </a:xfrm>
          <a:prstGeom prst="ellipse">
            <a:avLst/>
          </a:prstGeom>
          <a:solidFill>
            <a:srgbClr val="2F2F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2F2F45"/>
              </a:solidFill>
            </a:endParaRPr>
          </a:p>
        </p:txBody>
      </p:sp>
      <p:sp>
        <p:nvSpPr>
          <p:cNvPr id="106" name="Google Shape;106;p18"/>
          <p:cNvSpPr/>
          <p:nvPr/>
        </p:nvSpPr>
        <p:spPr>
          <a:xfrm rot="-7415150">
            <a:off x="6330253" y="3315346"/>
            <a:ext cx="137205" cy="137205"/>
          </a:xfrm>
          <a:prstGeom prst="rtTriangle">
            <a:avLst/>
          </a:prstGeom>
          <a:solidFill>
            <a:srgbClr val="2F2F4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2F2F45"/>
              </a:solidFill>
            </a:endParaRPr>
          </a:p>
        </p:txBody>
      </p:sp>
      <p:pic>
        <p:nvPicPr>
          <p:cNvPr id="107" name="Google Shape;107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73862" y="840526"/>
            <a:ext cx="894523" cy="12297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88952" y="661665"/>
            <a:ext cx="466708" cy="641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85703" y="661665"/>
            <a:ext cx="466708" cy="641606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8"/>
          <p:cNvSpPr txBox="1"/>
          <p:nvPr/>
        </p:nvSpPr>
        <p:spPr>
          <a:xfrm>
            <a:off x="2914606" y="2020190"/>
            <a:ext cx="1548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rgbClr val="2F2F45"/>
                </a:solidFill>
              </a:rPr>
              <a:t>1   ГР</a:t>
            </a:r>
            <a:endParaRPr sz="2000" b="1">
              <a:solidFill>
                <a:srgbClr val="2F2F45"/>
              </a:solidFill>
            </a:endParaRPr>
          </a:p>
        </p:txBody>
      </p:sp>
      <p:cxnSp>
        <p:nvCxnSpPr>
          <p:cNvPr id="111" name="Google Shape;111;p18"/>
          <p:cNvCxnSpPr/>
          <p:nvPr/>
        </p:nvCxnSpPr>
        <p:spPr>
          <a:xfrm>
            <a:off x="2947279" y="2140845"/>
            <a:ext cx="287400" cy="249300"/>
          </a:xfrm>
          <a:prstGeom prst="straightConnector1">
            <a:avLst/>
          </a:prstGeom>
          <a:noFill/>
          <a:ln w="2857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12" name="Google Shape;112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51632" y="991131"/>
            <a:ext cx="978536" cy="981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890907" y="990877"/>
            <a:ext cx="788324" cy="981923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8"/>
          <p:cNvSpPr txBox="1"/>
          <p:nvPr/>
        </p:nvSpPr>
        <p:spPr>
          <a:xfrm>
            <a:off x="5325257" y="923646"/>
            <a:ext cx="466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chemeClr val="lt1"/>
                </a:solidFill>
              </a:rPr>
              <a:t>О</a:t>
            </a:r>
            <a:endParaRPr sz="2000" b="1">
              <a:solidFill>
                <a:schemeClr val="lt1"/>
              </a:solidFill>
            </a:endParaRPr>
          </a:p>
        </p:txBody>
      </p:sp>
      <p:sp>
        <p:nvSpPr>
          <p:cNvPr id="115" name="Google Shape;115;p18"/>
          <p:cNvSpPr txBox="1"/>
          <p:nvPr/>
        </p:nvSpPr>
        <p:spPr>
          <a:xfrm>
            <a:off x="5056153" y="1430876"/>
            <a:ext cx="466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rgbClr val="2F2F45"/>
                </a:solidFill>
              </a:rPr>
              <a:t>С</a:t>
            </a:r>
            <a:endParaRPr sz="2000" b="1">
              <a:solidFill>
                <a:srgbClr val="2F2F45"/>
              </a:solidFill>
            </a:endParaRPr>
          </a:p>
        </p:txBody>
      </p:sp>
      <p:pic>
        <p:nvPicPr>
          <p:cNvPr id="116" name="Google Shape;116;p1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943502" y="4894288"/>
            <a:ext cx="846771" cy="13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6" name="Picture 4" descr="Picture background">
            <a:hlinkClick r:id="rId9" action="ppaction://hlinkfile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5486"/>
            <a:ext cx="6048672" cy="475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1510"/>
            <a:ext cx="8820472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8553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DCFA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19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7760" y="345057"/>
            <a:ext cx="8448494" cy="4453386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9"/>
          <p:cNvSpPr txBox="1"/>
          <p:nvPr/>
        </p:nvSpPr>
        <p:spPr>
          <a:xfrm>
            <a:off x="1147189" y="754698"/>
            <a:ext cx="73902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300" b="1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Вода как вещество. </a:t>
            </a:r>
            <a:endParaRPr sz="2300" b="1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300" b="1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Определение свойств воды </a:t>
            </a:r>
            <a:endParaRPr sz="2300" b="1" i="0" u="none" strike="noStrike" cap="none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3" name="Google Shape;123;p19"/>
          <p:cNvSpPr txBox="1"/>
          <p:nvPr/>
        </p:nvSpPr>
        <p:spPr>
          <a:xfrm>
            <a:off x="1150900" y="1747923"/>
            <a:ext cx="5499600" cy="3385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" sz="2300" dirty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Узнаем свойства </a:t>
            </a:r>
            <a:r>
              <a:rPr lang="en" sz="2300" dirty="0" smtClean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воды</a:t>
            </a:r>
            <a:r>
              <a:rPr lang="ru-RU" sz="2300" dirty="0" smtClean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.</a:t>
            </a:r>
            <a:endParaRPr sz="2300" dirty="0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300" dirty="0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  <a:p>
            <a:r>
              <a:rPr lang="ru-RU" sz="2400" dirty="0"/>
              <a:t>Сегодня на уроке вам предстоит стать исследователями воды и получить ответы на некоторые свои вопросы.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800" dirty="0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800" dirty="0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19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7405" y="1887173"/>
            <a:ext cx="253401" cy="253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9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7405" y="2624598"/>
            <a:ext cx="253401" cy="253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85018" y="3087201"/>
            <a:ext cx="3782400" cy="1706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9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5589" y="4895491"/>
            <a:ext cx="862644" cy="137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9502"/>
            <a:ext cx="8496944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411510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Опыт 1</a:t>
            </a:r>
            <a:endParaRPr lang="ru-RU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653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DCFA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20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7760" y="345057"/>
            <a:ext cx="8448494" cy="44533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0"/>
          <p:cNvPicPr preferRelativeResize="0"/>
          <p:nvPr/>
        </p:nvPicPr>
        <p:blipFill rotWithShape="1">
          <a:blip r:embed="rId4">
            <a:alphaModFix/>
          </a:blip>
          <a:srcRect l="29213" t="24037" r="61061" b="33887"/>
          <a:stretch/>
        </p:blipFill>
        <p:spPr>
          <a:xfrm>
            <a:off x="907850" y="1414374"/>
            <a:ext cx="1112923" cy="2708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0"/>
          <p:cNvPicPr preferRelativeResize="0"/>
          <p:nvPr/>
        </p:nvPicPr>
        <p:blipFill rotWithShape="1">
          <a:blip r:embed="rId5">
            <a:alphaModFix/>
          </a:blip>
          <a:srcRect l="38890" t="24242" r="51667" b="35123"/>
          <a:stretch/>
        </p:blipFill>
        <p:spPr>
          <a:xfrm>
            <a:off x="2966375" y="1346975"/>
            <a:ext cx="1112923" cy="269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0"/>
          <p:cNvPicPr preferRelativeResize="0"/>
          <p:nvPr/>
        </p:nvPicPr>
        <p:blipFill rotWithShape="1">
          <a:blip r:embed="rId6">
            <a:alphaModFix/>
          </a:blip>
          <a:srcRect l="47924" t="24739" r="43484" b="34914"/>
          <a:stretch/>
        </p:blipFill>
        <p:spPr>
          <a:xfrm>
            <a:off x="5024901" y="1332975"/>
            <a:ext cx="1025266" cy="2708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0"/>
          <p:cNvPicPr preferRelativeResize="0"/>
          <p:nvPr/>
        </p:nvPicPr>
        <p:blipFill rotWithShape="1">
          <a:blip r:embed="rId7">
            <a:alphaModFix/>
          </a:blip>
          <a:srcRect l="56230" t="24040" r="35631" b="34467"/>
          <a:stretch/>
        </p:blipFill>
        <p:spPr>
          <a:xfrm>
            <a:off x="6995768" y="1339963"/>
            <a:ext cx="939384" cy="2694176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0"/>
          <p:cNvSpPr txBox="1"/>
          <p:nvPr/>
        </p:nvSpPr>
        <p:spPr>
          <a:xfrm>
            <a:off x="876900" y="345050"/>
            <a:ext cx="73902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300" b="1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Какого цвета вода?</a:t>
            </a:r>
            <a:endParaRPr sz="2300" b="1" i="0" u="none" strike="noStrike" cap="none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8" name="Google Shape;138;p20" descr="preencoded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935589" y="4895491"/>
            <a:ext cx="862644" cy="137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486"/>
            <a:ext cx="8496944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7343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71306"/>
            <a:ext cx="8496943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07904" y="339502"/>
            <a:ext cx="1827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Опыт 3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4068639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DCFA"/>
        </a:solid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2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7760" y="345057"/>
            <a:ext cx="8448494" cy="44533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3526" y="254961"/>
            <a:ext cx="3827671" cy="43594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79350" y="657154"/>
            <a:ext cx="3227150" cy="3957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2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5589" y="4895491"/>
            <a:ext cx="862644" cy="137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DCFA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23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7753" y="345057"/>
            <a:ext cx="8448494" cy="4453386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23"/>
          <p:cNvSpPr/>
          <p:nvPr/>
        </p:nvSpPr>
        <p:spPr>
          <a:xfrm>
            <a:off x="5777500" y="940801"/>
            <a:ext cx="2727000" cy="3324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76200" cap="flat" cmpd="sng">
            <a:solidFill>
              <a:srgbClr val="E1DC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62" name="Google Shape;162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20500" y="1243637"/>
            <a:ext cx="1337650" cy="2719676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3"/>
          <p:cNvSpPr/>
          <p:nvPr/>
        </p:nvSpPr>
        <p:spPr>
          <a:xfrm>
            <a:off x="628050" y="940801"/>
            <a:ext cx="4643400" cy="3324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76200" cap="flat" cmpd="sng">
            <a:solidFill>
              <a:srgbClr val="E1DC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64" name="Google Shape;164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75900" y="1427751"/>
            <a:ext cx="4427974" cy="2351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3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5589" y="4895491"/>
            <a:ext cx="862644" cy="1375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3923927" y="457363"/>
            <a:ext cx="1462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Опыт 4</a:t>
            </a:r>
            <a:endParaRPr lang="ru-RU" sz="28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DCFA"/>
        </a:solidFill>
        <a:effectLst/>
      </p:bgPr>
    </p:bg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24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7760" y="345057"/>
            <a:ext cx="8448494" cy="4453386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4"/>
          <p:cNvSpPr/>
          <p:nvPr/>
        </p:nvSpPr>
        <p:spPr>
          <a:xfrm>
            <a:off x="1119175" y="940800"/>
            <a:ext cx="2727000" cy="3303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76200" cap="flat" cmpd="sng">
            <a:solidFill>
              <a:srgbClr val="E1DC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2" name="Google Shape;17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16677" y="1303162"/>
            <a:ext cx="1337650" cy="2719676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4"/>
          <p:cNvSpPr/>
          <p:nvPr/>
        </p:nvSpPr>
        <p:spPr>
          <a:xfrm>
            <a:off x="5275075" y="940800"/>
            <a:ext cx="2727000" cy="3303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76200" cap="flat" cmpd="sng">
            <a:solidFill>
              <a:srgbClr val="E1DC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4" name="Google Shape;174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48833" y="1173951"/>
            <a:ext cx="1877400" cy="2890325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4"/>
          <p:cNvSpPr txBox="1"/>
          <p:nvPr/>
        </p:nvSpPr>
        <p:spPr>
          <a:xfrm>
            <a:off x="876900" y="345050"/>
            <a:ext cx="73902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300" b="1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Что произошло с сахаром?</a:t>
            </a:r>
            <a:endParaRPr sz="2300" b="1" i="0" u="none" strike="noStrike" cap="none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76" name="Google Shape;176;p24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5589" y="4895491"/>
            <a:ext cx="862644" cy="137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411617" y="2768219"/>
            <a:ext cx="1287325" cy="20231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1510"/>
            <a:ext cx="8496944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35696" y="627534"/>
            <a:ext cx="1827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Опыт 5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834326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1510"/>
            <a:ext cx="8496944" cy="4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491880" y="267494"/>
            <a:ext cx="20649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Опыт 6</a:t>
            </a:r>
            <a:endParaRPr lang="ru-RU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8924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3375"/>
            <a:ext cx="8568952" cy="447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75856" y="333375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Опыт 7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2495344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9502"/>
            <a:ext cx="8496944" cy="4516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7217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DCFA"/>
        </a:solidFill>
        <a:effectLst/>
      </p:bgPr>
    </p:bg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" name="Google Shape;359;p42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7760" y="345057"/>
            <a:ext cx="8448494" cy="445338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42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35589" y="4895491"/>
            <a:ext cx="862644" cy="137599"/>
          </a:xfrm>
          <a:prstGeom prst="rect">
            <a:avLst/>
          </a:prstGeom>
          <a:noFill/>
          <a:ln>
            <a:noFill/>
          </a:ln>
        </p:spPr>
      </p:pic>
      <p:sp>
        <p:nvSpPr>
          <p:cNvPr id="361" name="Google Shape;361;p42"/>
          <p:cNvSpPr/>
          <p:nvPr/>
        </p:nvSpPr>
        <p:spPr>
          <a:xfrm>
            <a:off x="834800" y="-568375"/>
            <a:ext cx="7304400" cy="382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457200" marR="0" lvl="0" indent="-3746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F2F45"/>
              </a:buClr>
              <a:buSzPts val="2300"/>
              <a:buFont typeface="Verdana"/>
              <a:buAutoNum type="arabicPeriod"/>
            </a:pPr>
            <a:r>
              <a:rPr lang="en" sz="2300" b="1" dirty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Составьте 3 истинных и 3 ложных утверждения о воде.</a:t>
            </a:r>
            <a:endParaRPr sz="2300" b="1" dirty="0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457200" marR="0" lvl="0" indent="-3746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F2F45"/>
              </a:buClr>
              <a:buSzPts val="2300"/>
              <a:buFont typeface="Verdana"/>
              <a:buAutoNum type="arabicPeriod"/>
            </a:pPr>
            <a:r>
              <a:rPr lang="en" sz="2300" b="1" dirty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Обменяйтесь утверждениями </a:t>
            </a:r>
            <a:br>
              <a:rPr lang="en" sz="2300" b="1" dirty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en" sz="2300" b="1" dirty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с соседом по парте.</a:t>
            </a:r>
            <a:endParaRPr sz="2300" b="1" dirty="0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457200" marR="0" lvl="0" indent="-3746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F2F45"/>
              </a:buClr>
              <a:buSzPts val="2300"/>
              <a:buFont typeface="Verdana"/>
              <a:buAutoNum type="arabicPeriod"/>
            </a:pPr>
            <a:r>
              <a:rPr lang="en" sz="2300" b="1" dirty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Сыграйте в игру «Правда или ложь</a:t>
            </a:r>
            <a:r>
              <a:rPr lang="en" sz="2300" b="1" dirty="0" smtClean="0">
                <a:solidFill>
                  <a:srgbClr val="2F2F45"/>
                </a:solidFill>
                <a:latin typeface="Verdana"/>
                <a:ea typeface="Verdana"/>
                <a:cs typeface="Verdana"/>
                <a:sym typeface="Verdana"/>
              </a:rPr>
              <a:t>».</a:t>
            </a:r>
            <a:endParaRPr sz="2300" b="1" dirty="0">
              <a:solidFill>
                <a:srgbClr val="2F2F4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362" name="Google Shape;362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65673" y="3290000"/>
            <a:ext cx="2127750" cy="1508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DCFA"/>
        </a:solidFill>
        <a:effectLst/>
      </p:bgPr>
    </p:bg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8" name="Google Shape;608;p55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285750" cy="1342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55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5260" y="345057"/>
            <a:ext cx="8448494" cy="445338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0" name="Google Shape;610;p55" descr="preencode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935589" y="4895491"/>
            <a:ext cx="862643" cy="137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11" name="Google Shape;611;p55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235384" y="938123"/>
            <a:ext cx="1618890" cy="3372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2" name="Google Shape;612;p55" descr="preencoded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89968" y="938123"/>
            <a:ext cx="1767612" cy="3372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3" name="Google Shape;613;p55" descr="preencoded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058237" y="938123"/>
            <a:ext cx="1856409" cy="33723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1450</TotalTime>
  <Words>712</Words>
  <Application>Microsoft Office PowerPoint</Application>
  <PresentationFormat>Экран (16:9)</PresentationFormat>
  <Paragraphs>87</Paragraphs>
  <Slides>18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Наталья</cp:lastModifiedBy>
  <cp:revision>10</cp:revision>
  <dcterms:modified xsi:type="dcterms:W3CDTF">2024-11-21T18:41:01Z</dcterms:modified>
</cp:coreProperties>
</file>