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2" r:id="rId15"/>
    <p:sldId id="274" r:id="rId16"/>
    <p:sldId id="276" r:id="rId17"/>
    <p:sldId id="279" r:id="rId18"/>
    <p:sldId id="280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86" autoAdjust="0"/>
  </p:normalViewPr>
  <p:slideViewPr>
    <p:cSldViewPr>
      <p:cViewPr varScale="1">
        <p:scale>
          <a:sx n="84" d="100"/>
          <a:sy n="84" d="100"/>
        </p:scale>
        <p:origin x="1426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829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42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3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474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968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214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8006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750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63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635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2824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529134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36212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0693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4316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5674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12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5081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672414" cy="302897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Патриотическое воспитание через волонтерскую деятельность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3501008"/>
            <a:ext cx="5802438" cy="2664296"/>
          </a:xfrm>
        </p:spPr>
        <p:txBody>
          <a:bodyPr>
            <a:noAutofit/>
          </a:bodyPr>
          <a:lstStyle/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                        </a:t>
            </a:r>
            <a:r>
              <a:rPr lang="ru-RU" sz="2400" dirty="0" smtClean="0">
                <a:solidFill>
                  <a:schemeClr val="tx1"/>
                </a:solidFill>
              </a:rPr>
              <a:t>Подготовили учителя </a:t>
            </a: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ГБОУ СОШ №4 </a:t>
            </a:r>
            <a:r>
              <a:rPr lang="ru-RU" sz="2400" dirty="0" err="1" smtClean="0">
                <a:solidFill>
                  <a:schemeClr val="tx1"/>
                </a:solidFill>
              </a:rPr>
              <a:t>п.г.т</a:t>
            </a:r>
            <a:r>
              <a:rPr lang="ru-RU" sz="2400" dirty="0" smtClean="0">
                <a:solidFill>
                  <a:schemeClr val="tx1"/>
                </a:solidFill>
              </a:rPr>
              <a:t>. Безенчук: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                          Ершихина Н.В.,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                     Родина Т.Е., 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                      Хохлова Е.П</a:t>
            </a:r>
          </a:p>
          <a:p>
            <a:pPr algn="r"/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85728"/>
            <a:ext cx="8401080" cy="6239616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Одной из главных задач  современного общественного развития является патриотическое воспитание подрастающего поколения. </a:t>
            </a:r>
            <a:endParaRPr lang="ru-RU" sz="1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Национальной образовательной  инициативе «Наша новая школа» говорится:  «</a:t>
            </a:r>
            <a:r>
              <a:rPr lang="ru-RU" sz="11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Главные задачи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современной школы — раскрытие способностей каждого ученика, воспитание порядочного и патриотичного человека, личности, готовой к жизни в высокотехнологичном, конкурентном мире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r>
              <a:rPr lang="ru-RU" sz="1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600" dirty="0" smtClean="0"/>
              <a:t/>
            </a:r>
            <a:br>
              <a:rPr lang="ru-RU" sz="76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52" y="461808"/>
            <a:ext cx="180020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123728" y="199530"/>
            <a:ext cx="6781960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ИЗВЕСТНЫЙ КРИТИК Н.А. ДОБРОЛЮБОВ РАССМАТРИВАЛ  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ПОНЯТИЕ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«ПАТРИОТИЗМ»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 ТОЧКИ ЗРЕНИЯ «ПРИНЕСЕНИЯ ПОЛЬЗЫ СТРАНЕ, В КОТОРОЙ ПРОЖИВАЕШЬ».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«ТОЛКОВЫЙ СЛОВАРЬ РУССКОГО ЯЗЫКА»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С. ОЖЕГОВА ДАЕТ СЛЕДУЮЩЕЕ ОПРЕДЕЛЕНИЕ СЛОВУ 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«ПАТРИОТ»: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«ЧЕЛОВЕК, ПРЕДАННЫЙ СВОЕМУ НАРОДУ,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ЛЮБЯЩИЙ СВОЕ ОТЕЧЕСТВО, ГОТОВЫЙ НА ЖЕРТВЫ И СОВЕРШАЮЩИЙ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ПОДВИГИ ВО ИМЯ ИНТЕРЕСОВ СВОЕЙ РОДИНЫ».</a:t>
            </a:r>
            <a:endParaRPr kumimoji="0" lang="ru-RU" alt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8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428604"/>
            <a:ext cx="8329642" cy="5697559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err="1" smtClean="0">
                <a:solidFill>
                  <a:srgbClr val="0070C0"/>
                </a:solidFill>
              </a:rPr>
              <a:t>Волонтерство</a:t>
            </a:r>
            <a:r>
              <a:rPr lang="ru-RU" dirty="0" smtClean="0"/>
              <a:t> – это одна из форм патриотического воспитания обучающихся.</a:t>
            </a:r>
            <a:endParaRPr lang="ru-RU" dirty="0"/>
          </a:p>
        </p:txBody>
      </p:sp>
      <p:pic>
        <p:nvPicPr>
          <p:cNvPr id="1026" name="Picture 2" descr="C:\Users\user\Desktop\Банне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28802"/>
            <a:ext cx="9144000" cy="4929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285728"/>
            <a:ext cx="8329642" cy="58404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/>
              <a:t>Волонтерский отряд нашей школы </a:t>
            </a:r>
            <a:r>
              <a:rPr lang="ru-RU" sz="2400" dirty="0" smtClean="0"/>
              <a:t>«</a:t>
            </a:r>
            <a:r>
              <a:rPr lang="ru-RU" sz="2400" b="1" dirty="0" smtClean="0"/>
              <a:t>ИНИЦИАТИВА</a:t>
            </a:r>
            <a:r>
              <a:rPr lang="ru-RU" sz="2400" dirty="0" smtClean="0"/>
              <a:t>» </a:t>
            </a:r>
            <a:r>
              <a:rPr lang="ru-RU" sz="2400" dirty="0" smtClean="0"/>
              <a:t>был сформирован в 2014 году. </a:t>
            </a:r>
            <a:endParaRPr lang="ru-RU" sz="2400" dirty="0"/>
          </a:p>
          <a:p>
            <a:pPr marL="0" indent="0" algn="ctr">
              <a:buNone/>
            </a:pPr>
            <a:r>
              <a:rPr lang="ru-RU" sz="2400" dirty="0" smtClean="0"/>
              <a:t>Мы в своей деятельности руководствуемся  </a:t>
            </a:r>
            <a:r>
              <a:rPr lang="ru-RU" sz="2400" b="1" u="sng" dirty="0" smtClean="0"/>
              <a:t>следующим принципом</a:t>
            </a:r>
            <a:r>
              <a:rPr lang="ru-RU" sz="2400" dirty="0" smtClean="0"/>
              <a:t>: </a:t>
            </a:r>
            <a:br>
              <a:rPr lang="ru-RU" sz="2400" dirty="0" smtClean="0"/>
            </a:br>
            <a:r>
              <a:rPr lang="ru-RU" sz="2400" i="1" dirty="0" smtClean="0">
                <a:solidFill>
                  <a:srgbClr val="0070C0"/>
                </a:solidFill>
              </a:rPr>
              <a:t>хочешь </a:t>
            </a:r>
            <a:r>
              <a:rPr lang="ru-RU" sz="2400" i="1" dirty="0">
                <a:solidFill>
                  <a:srgbClr val="0070C0"/>
                </a:solidFill>
              </a:rPr>
              <a:t>почувствовать себя человеком – помоги другому</a:t>
            </a:r>
            <a:r>
              <a:rPr lang="ru-RU" sz="2400" i="1" dirty="0" smtClean="0">
                <a:solidFill>
                  <a:srgbClr val="0070C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2400" dirty="0"/>
              <a:t> Главное для нашего волонтерского отряда – внести позитивный вклад в физическое и нравственное оздоровление общества, сделать жизнь окружающих светлее и ярче. </a:t>
            </a:r>
          </a:p>
          <a:p>
            <a:pPr marL="0" indent="0">
              <a:buNone/>
            </a:pPr>
            <a:r>
              <a:rPr lang="ru-RU" sz="2400" b="1" dirty="0" smtClean="0"/>
              <a:t>	</a:t>
            </a:r>
            <a:r>
              <a:rPr lang="ru-RU" sz="2400" b="1" u="sng" dirty="0" smtClean="0"/>
              <a:t>Цель</a:t>
            </a:r>
            <a:r>
              <a:rPr lang="ru-RU" sz="2400" b="1" u="sng" dirty="0"/>
              <a:t>:</a:t>
            </a:r>
            <a:r>
              <a:rPr lang="ru-RU" sz="2400" u="sng" dirty="0"/>
              <a:t> </a:t>
            </a:r>
            <a:r>
              <a:rPr lang="ru-RU" sz="2400" i="1" dirty="0">
                <a:solidFill>
                  <a:srgbClr val="0070C0"/>
                </a:solidFill>
              </a:rPr>
              <a:t>в общих делах расти самим и помогать другим.</a:t>
            </a:r>
          </a:p>
          <a:p>
            <a:pPr marL="0" indent="0" algn="ctr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ownloads\img1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55576" y="404664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88640"/>
            <a:ext cx="8229600" cy="593752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800" b="1" u="sng" dirty="0" smtClean="0">
                <a:solidFill>
                  <a:srgbClr val="0070C0"/>
                </a:solidFill>
                <a:latin typeface="+mj-lt"/>
              </a:rPr>
              <a:t>Кодекс команды:</a:t>
            </a:r>
          </a:p>
          <a:p>
            <a:pPr marL="0" indent="0">
              <a:buNone/>
            </a:pPr>
            <a:r>
              <a:rPr lang="ru-RU" sz="2800" dirty="0" smtClean="0"/>
              <a:t>1. Если ты волонтер, забудь лень и равнодушие к проблемам окружающих. </a:t>
            </a:r>
          </a:p>
          <a:p>
            <a:pPr marL="0" indent="0">
              <a:buNone/>
            </a:pPr>
            <a:r>
              <a:rPr lang="ru-RU" sz="2800" dirty="0" smtClean="0"/>
              <a:t>2</a:t>
            </a:r>
            <a:r>
              <a:rPr lang="ru-RU" sz="2800" dirty="0"/>
              <a:t>. Будь генератором идей! </a:t>
            </a:r>
          </a:p>
          <a:p>
            <a:pPr marL="0" indent="0">
              <a:buNone/>
            </a:pPr>
            <a:r>
              <a:rPr lang="ru-RU" sz="2800" dirty="0"/>
              <a:t>3. Уважай мнение других!</a:t>
            </a:r>
          </a:p>
          <a:p>
            <a:pPr marL="0" indent="0">
              <a:buNone/>
            </a:pPr>
            <a:r>
              <a:rPr lang="ru-RU" sz="2800" dirty="0"/>
              <a:t>4. Критикуешь – предлагай, предлагаешь — выполняй! </a:t>
            </a:r>
          </a:p>
          <a:p>
            <a:pPr marL="0" indent="0">
              <a:buNone/>
            </a:pPr>
            <a:r>
              <a:rPr lang="ru-RU" sz="2800" dirty="0"/>
              <a:t>5. Обещаешь – сделай! </a:t>
            </a:r>
          </a:p>
          <a:p>
            <a:pPr marL="0" indent="0">
              <a:buNone/>
            </a:pPr>
            <a:r>
              <a:rPr lang="ru-RU" sz="2800" dirty="0"/>
              <a:t>6. Не умеешь – научись! </a:t>
            </a:r>
          </a:p>
          <a:p>
            <a:pPr marL="0" indent="0">
              <a:buNone/>
            </a:pPr>
            <a:r>
              <a:rPr lang="ru-RU" sz="2800" dirty="0"/>
              <a:t>7. Будь настойчив в достижении целей!</a:t>
            </a:r>
          </a:p>
          <a:p>
            <a:pPr marL="0" indent="0">
              <a:buNone/>
            </a:pPr>
            <a:r>
              <a:rPr lang="ru-RU" sz="2800" dirty="0"/>
              <a:t>8. Веди здоровый образ жизни! Твой образ жизни – пример для подражания!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103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16632"/>
            <a:ext cx="8229600" cy="6009531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rgbClr val="0070C0"/>
                </a:solidFill>
              </a:rPr>
              <a:t>Школьное волонтёрское движение</a:t>
            </a:r>
            <a:r>
              <a:rPr lang="ru-RU" sz="2800" dirty="0" smtClean="0"/>
              <a:t> </a:t>
            </a:r>
            <a:r>
              <a:rPr lang="ru-RU" sz="2800" dirty="0"/>
              <a:t>сотрудничает с представителями школьного самоуправления, </a:t>
            </a:r>
            <a:r>
              <a:rPr lang="ru-RU" sz="2800" dirty="0" smtClean="0"/>
              <a:t>педагогическим коллективом</a:t>
            </a:r>
            <a:r>
              <a:rPr lang="ru-RU" sz="2800" dirty="0"/>
              <a:t>, Домом Молодёжных организаций, Администрацией городского поселения Безенчук Самарской области, Администрацией муниципального района </a:t>
            </a:r>
            <a:r>
              <a:rPr lang="ru-RU" sz="2800" dirty="0" err="1"/>
              <a:t>Безенчукский</a:t>
            </a:r>
            <a:r>
              <a:rPr lang="ru-RU" sz="2800" dirty="0"/>
              <a:t> Самарской области, </a:t>
            </a:r>
            <a:r>
              <a:rPr lang="ru-RU" sz="2800" dirty="0" smtClean="0"/>
              <a:t>Домом </a:t>
            </a:r>
            <a:r>
              <a:rPr lang="ru-RU" sz="2800" dirty="0"/>
              <a:t>Детства, Центром социального обслуживания населения, отделом «Семья», Центрами детского творчества «Камертон» и «Радуга», ИДН, КДН, Центральной районной больницей и другими организациями.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195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3155268" y="2268153"/>
            <a:ext cx="2833464" cy="17784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Направления работы нашего отряда</a:t>
            </a:r>
          </a:p>
        </p:txBody>
      </p:sp>
      <p:cxnSp>
        <p:nvCxnSpPr>
          <p:cNvPr id="11" name="Прямая со стрелкой 10"/>
          <p:cNvCxnSpPr>
            <a:stCxn id="5" idx="5"/>
          </p:cNvCxnSpPr>
          <p:nvPr/>
        </p:nvCxnSpPr>
        <p:spPr>
          <a:xfrm>
            <a:off x="5573781" y="3786194"/>
            <a:ext cx="870427" cy="7949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6464460" y="4217122"/>
            <a:ext cx="2075570" cy="1375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Экологическое направление</a:t>
            </a:r>
            <a:endParaRPr lang="ru-RU" dirty="0"/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5988732" y="3140968"/>
            <a:ext cx="95953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5" idx="7"/>
          </p:cNvCxnSpPr>
          <p:nvPr/>
        </p:nvCxnSpPr>
        <p:spPr>
          <a:xfrm flipV="1">
            <a:off x="5573781" y="1772816"/>
            <a:ext cx="870427" cy="7557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Овал 21"/>
          <p:cNvSpPr/>
          <p:nvPr/>
        </p:nvSpPr>
        <p:spPr>
          <a:xfrm>
            <a:off x="6980224" y="2528609"/>
            <a:ext cx="1706576" cy="11553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Здоровый образ жизни</a:t>
            </a:r>
            <a:endParaRPr lang="ru-RU" dirty="0"/>
          </a:p>
        </p:txBody>
      </p:sp>
      <p:sp>
        <p:nvSpPr>
          <p:cNvPr id="24" name="Овал 23"/>
          <p:cNvSpPr/>
          <p:nvPr/>
        </p:nvSpPr>
        <p:spPr>
          <a:xfrm>
            <a:off x="6455600" y="764704"/>
            <a:ext cx="2135950" cy="12765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Безопасность дорожного движения</a:t>
            </a:r>
            <a:endParaRPr lang="ru-RU" dirty="0"/>
          </a:p>
        </p:txBody>
      </p:sp>
      <p:cxnSp>
        <p:nvCxnSpPr>
          <p:cNvPr id="28" name="Прямая со стрелкой 27"/>
          <p:cNvCxnSpPr>
            <a:stCxn id="5" idx="1"/>
          </p:cNvCxnSpPr>
          <p:nvPr/>
        </p:nvCxnSpPr>
        <p:spPr>
          <a:xfrm flipH="1" flipV="1">
            <a:off x="2699792" y="1772816"/>
            <a:ext cx="870427" cy="7557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2123728" y="3140968"/>
            <a:ext cx="103154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>
            <a:off x="2771800" y="3786194"/>
            <a:ext cx="798419" cy="8669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Овал 32"/>
          <p:cNvSpPr/>
          <p:nvPr/>
        </p:nvSpPr>
        <p:spPr>
          <a:xfrm>
            <a:off x="899592" y="764704"/>
            <a:ext cx="1860816" cy="11593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Участие в патриотических акциях</a:t>
            </a:r>
            <a:endParaRPr lang="ru-RU" dirty="0"/>
          </a:p>
        </p:txBody>
      </p:sp>
      <p:sp>
        <p:nvSpPr>
          <p:cNvPr id="34" name="Овал 33"/>
          <p:cNvSpPr/>
          <p:nvPr/>
        </p:nvSpPr>
        <p:spPr>
          <a:xfrm>
            <a:off x="323528" y="2528608"/>
            <a:ext cx="1730468" cy="11553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Добро и милосердие</a:t>
            </a:r>
            <a:endParaRPr lang="ru-RU" dirty="0"/>
          </a:p>
        </p:txBody>
      </p:sp>
      <p:sp>
        <p:nvSpPr>
          <p:cNvPr id="35" name="Овал 34"/>
          <p:cNvSpPr/>
          <p:nvPr/>
        </p:nvSpPr>
        <p:spPr>
          <a:xfrm>
            <a:off x="735344" y="4264008"/>
            <a:ext cx="2036456" cy="13289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Досуговое направление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612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332" y="260649"/>
            <a:ext cx="7773338" cy="57606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0070C0"/>
                </a:solidFill>
              </a:rPr>
              <a:t>Участие </a:t>
            </a:r>
            <a:r>
              <a:rPr lang="ru-RU" b="1" dirty="0">
                <a:solidFill>
                  <a:srgbClr val="0070C0"/>
                </a:solidFill>
              </a:rPr>
              <a:t>в патриотических акциях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330" y="836713"/>
            <a:ext cx="7772870" cy="49544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/>
              <a:t>Ребята участвуют в подготовке и проведении мероприятий для пожилых людей, ветеранов ВОВ, педагогического труда: собирают материал об их жизни, боевом и трудовом пути, которые затем размещаются в школьном музее, поздравляют с праздниками, навещают, перед 9 Мая изготавливают письма — треугольники, становятся активными участниками различных праздников и </a:t>
            </a:r>
            <a:r>
              <a:rPr lang="ru-RU" sz="2400" dirty="0" smtClean="0"/>
              <a:t>концертов, ухаживают </a:t>
            </a:r>
            <a:r>
              <a:rPr lang="ru-RU" sz="2400" dirty="0"/>
              <a:t>за памятниками воинам, погибших в Великой Отечественной войне и локальных войнах.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0240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635896" y="116632"/>
            <a:ext cx="5338936" cy="30031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2420888"/>
            <a:ext cx="5023408" cy="28256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984" y="4222387"/>
            <a:ext cx="4734272" cy="26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15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332" y="1"/>
            <a:ext cx="7773338" cy="83671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Безопасность дорожного </a:t>
            </a:r>
            <a:r>
              <a:rPr lang="ru-RU" b="1" dirty="0" smtClean="0">
                <a:solidFill>
                  <a:srgbClr val="0070C0"/>
                </a:solidFill>
              </a:rPr>
              <a:t>движения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33538" y="584685"/>
            <a:ext cx="8710462" cy="1080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dirty="0"/>
              <a:t>Старшие товарищи проводят для начальной школы </a:t>
            </a:r>
            <a:r>
              <a:rPr lang="ru-RU" dirty="0" smtClean="0"/>
              <a:t>праздник «Праздник </a:t>
            </a:r>
            <a:r>
              <a:rPr lang="ru-RU" dirty="0"/>
              <a:t>ПДД</a:t>
            </a:r>
            <a:r>
              <a:rPr lang="ru-RU" dirty="0" smtClean="0"/>
              <a:t>», </a:t>
            </a:r>
            <a:r>
              <a:rPr lang="ru-RU" dirty="0"/>
              <a:t>т</a:t>
            </a:r>
            <a:r>
              <a:rPr lang="ru-RU" dirty="0" smtClean="0"/>
              <a:t>ематические </a:t>
            </a:r>
            <a:r>
              <a:rPr lang="ru-RU" dirty="0"/>
              <a:t>информационные беседы в классах: «Правила безопасности, которые помогут избежать беды</a:t>
            </a:r>
            <a:r>
              <a:rPr lang="ru-RU" dirty="0" smtClean="0"/>
              <a:t>».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988840"/>
            <a:ext cx="5823305" cy="45264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r="4952"/>
          <a:stretch/>
        </p:blipFill>
        <p:spPr>
          <a:xfrm>
            <a:off x="3995936" y="2825501"/>
            <a:ext cx="4826888" cy="28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97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936"/>
            <a:ext cx="8229600" cy="40573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Здоровый образ жизни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404664"/>
            <a:ext cx="8229600" cy="612068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dirty="0"/>
              <a:t>Большое внимание уделяется развитию проектов, направленных на пропаганду идей здорового образа жизни среди молодежи, профилактику курения, алкоголизма, употребления наркотиков</a:t>
            </a:r>
            <a:r>
              <a:rPr lang="ru-RU" sz="2800" dirty="0" smtClean="0"/>
              <a:t>. С </a:t>
            </a:r>
            <a:r>
              <a:rPr lang="ru-RU" sz="2800" dirty="0"/>
              <a:t>большим удовольствием ребята участвуют в традиционных школьных мероприятиях: «Днях здоровья», спортивных соревнованиях «Веселые старты», «А ну-ка, парни». В рамках районного проекта «Школа — Территория здоровья» были проведены акции доверия «Хочу спросить», «Дети — детям</a:t>
            </a:r>
            <a:r>
              <a:rPr lang="ru-RU" sz="2800" dirty="0" smtClean="0"/>
              <a:t>».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6656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1697" y="150809"/>
            <a:ext cx="5076056" cy="2855282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2987824" y="3356992"/>
            <a:ext cx="6087532" cy="34242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2" y="1772816"/>
            <a:ext cx="5248584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79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Досуговое </a:t>
            </a:r>
            <a:r>
              <a:rPr lang="ru-RU" b="1" dirty="0" smtClean="0">
                <a:solidFill>
                  <a:srgbClr val="0070C0"/>
                </a:solidFill>
              </a:rPr>
              <a:t>направление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692696"/>
            <a:ext cx="8229600" cy="52894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Ребята участвуют в таких мероприятиях, как: «</a:t>
            </a:r>
            <a:r>
              <a:rPr lang="ru-RU" sz="2800" dirty="0"/>
              <a:t>Золотая </a:t>
            </a:r>
            <a:r>
              <a:rPr lang="ru-RU" sz="2800" dirty="0" smtClean="0"/>
              <a:t>осень», </a:t>
            </a:r>
            <a:r>
              <a:rPr lang="ru-RU" sz="2800" dirty="0"/>
              <a:t>«Новогоднее путешествие», </a:t>
            </a:r>
            <a:r>
              <a:rPr lang="ru-RU" sz="2800" dirty="0" smtClean="0"/>
              <a:t> военно-спортивная игра </a:t>
            </a:r>
            <a:r>
              <a:rPr lang="ru-RU" sz="2800" dirty="0"/>
              <a:t>«Зарница</a:t>
            </a:r>
            <a:r>
              <a:rPr lang="ru-RU" sz="2800" dirty="0" smtClean="0"/>
              <a:t>». 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2492896"/>
            <a:ext cx="7544217" cy="4243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26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Добро и </a:t>
            </a:r>
            <a:r>
              <a:rPr lang="ru-RU" b="1" dirty="0" smtClean="0">
                <a:solidFill>
                  <a:srgbClr val="0070C0"/>
                </a:solidFill>
              </a:rPr>
              <a:t>милосердие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/>
              <a:t>По инициативе наших волонтёров запущена Акция «Добрая </a:t>
            </a:r>
            <a:r>
              <a:rPr lang="ru-RU" sz="2800" dirty="0" smtClean="0"/>
              <a:t>суббота».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9632" y="3933056"/>
            <a:ext cx="4889004" cy="282409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20" y="2149529"/>
            <a:ext cx="4933587" cy="2951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87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6" descr="https://docviewer.yandex.ru/view/107716865/htmlimage?id=1cz8-bh3f16xiq94oao1cic7wad98zg6u2oon0ws7kq56jwvwc859qsjqn6pki29dh2r7u4n6k7k6lvlbqacu1xbpqqnoy5uu7nmcqho&amp;name=image-Ta1lavj0eSizd6j6v2.jpg&amp;dsid=8965dcb887979c5a6c85b398c5e124d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8" descr="https://docviewer.yandex.ru/view/107716865/htmlimage?id=1cz8-bh3f16xiq94oao1cic7wad98zg6u2oon0ws7kq56jwvwc859qsjqn6pki29dh2r7u4n6k7k6lvlbqacu1xbpqqnoy5uu7nmcqho&amp;name=image-Ta1lavj0eSizd6j6v2.jpg&amp;dsid=8965dcb887979c5a6c85b398c5e124d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 t="9288" r="6748"/>
          <a:stretch/>
        </p:blipFill>
        <p:spPr>
          <a:xfrm>
            <a:off x="2215938" y="2420887"/>
            <a:ext cx="6460518" cy="351614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/>
          <a:srcRect l="4135" r="7924"/>
          <a:stretch/>
        </p:blipFill>
        <p:spPr>
          <a:xfrm>
            <a:off x="179512" y="5085184"/>
            <a:ext cx="3744416" cy="1772816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155574" y="34265"/>
            <a:ext cx="8495745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ЭКОЛОГИЧЕСКОЕ НАПРАВЛЕНИЕ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400" dirty="0" smtClean="0"/>
              <a:t>С БОЛЬШИМ ЭНТУЗИАЗМОМ РЕБЯТА ПОМОГАЮТ В БЛАГОУСТРОЙСТВЕ ДВОРОВ, СКВЕРИКОВ, УЛИЦ РОДНОГО ПОСЁЛКА, ПРИНИМАЮТ УЧАСТИЕ В ОБЩЕСТВЕННО-ПОЛЕЗНОЙ ДЕЯТЕЛЬНОСТИ ШКОЛЫ, ОРГАНИЗУЯ РЕЙДЫ ПО УБОРКЕ ШКОЛЬНОЙ ТЕРРИТОРИИ.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5588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0"/>
            <a:ext cx="8229600" cy="652534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endParaRPr lang="ru-RU" sz="3200" dirty="0" smtClean="0"/>
          </a:p>
          <a:p>
            <a:pPr marL="0" indent="0" algn="ctr">
              <a:buNone/>
            </a:pPr>
            <a:r>
              <a:rPr lang="ru-RU" sz="3300" dirty="0" smtClean="0"/>
              <a:t>В </a:t>
            </a:r>
            <a:r>
              <a:rPr lang="ru-RU" sz="3300" dirty="0"/>
              <a:t>заключение, можно сделать вывод, что </a:t>
            </a:r>
            <a:r>
              <a:rPr lang="ru-RU" sz="3300" b="1" u="sng" dirty="0" err="1">
                <a:solidFill>
                  <a:srgbClr val="0070C0"/>
                </a:solidFill>
              </a:rPr>
              <a:t>волонтёрство</a:t>
            </a:r>
            <a:r>
              <a:rPr lang="ru-RU" sz="3300" dirty="0">
                <a:solidFill>
                  <a:srgbClr val="0070C0"/>
                </a:solidFill>
              </a:rPr>
              <a:t> </a:t>
            </a:r>
            <a:r>
              <a:rPr lang="ru-RU" sz="3300" dirty="0"/>
              <a:t>– это не простое, но интересное, почётное, необходимое, творческое </a:t>
            </a:r>
            <a:r>
              <a:rPr lang="ru-RU" sz="3300" dirty="0" smtClean="0"/>
              <a:t>занятие, </a:t>
            </a:r>
            <a:r>
              <a:rPr lang="ru-RU" sz="3300" dirty="0"/>
              <a:t>Коллективное дело на благо своей школы, посёлка, родных и </a:t>
            </a:r>
            <a:r>
              <a:rPr lang="ru-RU" sz="3300" dirty="0" smtClean="0"/>
              <a:t>друзей, </a:t>
            </a:r>
            <a:r>
              <a:rPr lang="ru-RU" sz="3300" dirty="0"/>
              <a:t>бескорыстное желание делать добро, проявлять </a:t>
            </a:r>
            <a:r>
              <a:rPr lang="ru-RU" sz="3300" dirty="0" smtClean="0"/>
              <a:t>заботу. </a:t>
            </a:r>
          </a:p>
          <a:p>
            <a:pPr marL="0" indent="0" algn="ctr">
              <a:buNone/>
            </a:pPr>
            <a:r>
              <a:rPr lang="ru-RU" sz="3300" dirty="0" smtClean="0"/>
              <a:t>достижение </a:t>
            </a:r>
            <a:r>
              <a:rPr lang="ru-RU" sz="3300" dirty="0"/>
              <a:t>единой цели </a:t>
            </a:r>
            <a:r>
              <a:rPr lang="ru-RU" sz="3300" dirty="0" smtClean="0"/>
              <a:t> </a:t>
            </a:r>
            <a:r>
              <a:rPr lang="ru-RU" sz="3300" dirty="0"/>
              <a:t>сплачивает ребят и воспитывает в них чувство ответственности, взаимопомощи, </a:t>
            </a:r>
            <a:r>
              <a:rPr lang="ru-RU" sz="3300" dirty="0" smtClean="0"/>
              <a:t>товарищества, </a:t>
            </a:r>
            <a:r>
              <a:rPr lang="ru-RU" sz="3300" dirty="0"/>
              <a:t>формирует в подростковой среде установки на активную жизненную позицию, </a:t>
            </a:r>
            <a:r>
              <a:rPr lang="ru-RU" sz="3300" dirty="0" smtClean="0"/>
              <a:t>навыки </a:t>
            </a:r>
            <a:r>
              <a:rPr lang="ru-RU" sz="3300" dirty="0"/>
              <a:t>социально-значимого поведения.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736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410</TotalTime>
  <Words>577</Words>
  <Application>Microsoft Office PowerPoint</Application>
  <PresentationFormat>Экран (4:3)</PresentationFormat>
  <Paragraphs>48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Times New Roman</vt:lpstr>
      <vt:lpstr>Tw Cen MT</vt:lpstr>
      <vt:lpstr>Капля</vt:lpstr>
      <vt:lpstr>Патриотическое воспитание через волонтерскую деятельность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Участие в патриотических акциях </vt:lpstr>
      <vt:lpstr>Презентация PowerPoint</vt:lpstr>
      <vt:lpstr>Безопасность дорожного движения</vt:lpstr>
      <vt:lpstr>Здоровый образ жизни</vt:lpstr>
      <vt:lpstr>Презентация PowerPoint</vt:lpstr>
      <vt:lpstr>Досуговое направление</vt:lpstr>
      <vt:lpstr>Добро и милосердие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Патриотическое воспитание через волонтерскую деятельность</dc:title>
  <dc:creator>user</dc:creator>
  <cp:lastModifiedBy>SPF0L 5NDG</cp:lastModifiedBy>
  <cp:revision>40</cp:revision>
  <dcterms:created xsi:type="dcterms:W3CDTF">2022-02-17T14:57:51Z</dcterms:created>
  <dcterms:modified xsi:type="dcterms:W3CDTF">2022-02-22T10:24:06Z</dcterms:modified>
</cp:coreProperties>
</file>