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68" r:id="rId6"/>
    <p:sldId id="262" r:id="rId7"/>
    <p:sldId id="261" r:id="rId8"/>
    <p:sldId id="272" r:id="rId9"/>
    <p:sldId id="271" r:id="rId10"/>
    <p:sldId id="270" r:id="rId11"/>
    <p:sldId id="260" r:id="rId12"/>
    <p:sldId id="278" r:id="rId13"/>
    <p:sldId id="25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70BF"/>
    <a:srgbClr val="4D4D4D"/>
    <a:srgbClr val="AA3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4465" autoAdjust="0"/>
  </p:normalViewPr>
  <p:slideViewPr>
    <p:cSldViewPr>
      <p:cViewPr varScale="1">
        <p:scale>
          <a:sx n="56" d="100"/>
          <a:sy n="56" d="100"/>
        </p:scale>
        <p:origin x="72" y="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22T16:52:49.241" idx="1">
    <p:pos x="5472" y="5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AE33A-4CBA-4EDF-9905-AA9E78414374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011FB-2F66-4090-9FBD-29199E7A9C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54012-416A-460B-8714-64C191E47AE0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DB154-D4D8-4CF2-B894-0CBE516F63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1434-C7CA-445A-9631-EB2DC390DA4B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1242F-1DDD-432E-9DC3-0E9E521E1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2ACC1-7C20-4A99-9EAA-CC8B0841017D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293E2-4D8D-4129-8F33-94760051EE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23132-E41A-433F-9FA0-33446391A03B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E9C32-A380-4600-BE27-9890413469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4F9B0-4ECE-4C73-B300-BB97E82C4C52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77542-58AB-40FD-8784-4135E72FEA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AAA75-F604-4748-A1F1-8224159ACF61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F4803-6476-446C-B9D6-40DB2231E7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DCF25-87D7-46B0-849C-83273362EAC1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FA076-60E8-490D-8532-489884F7D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87332-B962-4248-B595-445F4EC9205A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38864-7E70-40F6-913A-BF73CF3BFA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7E1DA-2A23-4779-9974-5ACE7922328E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AD1D0-8521-4F42-B532-F6C734366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6A57F-1B08-4DA4-BFF8-7540F689E55D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D0991-68F5-4006-8714-FF88815DFF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10CF7B-B7C0-4773-84AB-22DFA0BF0F9F}" type="datetimeFigureOut">
              <a:rPr lang="ru-RU"/>
              <a:pPr>
                <a:defRPr/>
              </a:pPr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99CC32-8319-40D6-9F83-0235920FA7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785794"/>
            <a:ext cx="8215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1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«Детский сад № 13» город Касимов Рязанской области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2571744"/>
            <a:ext cx="757242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СИСТЕМА ГРАЖДАНСКО-ПАТРИОТИЧЕСКОГО ВОСПИТАНИЯ В МБДОУ «ДЕТСКИЙ САД № 13»</a:t>
            </a:r>
          </a:p>
          <a:p>
            <a:pPr algn="ctr"/>
            <a:r>
              <a:rPr lang="ru-RU" sz="2800" b="1" i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(из опыта работы)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r">
              <a:buFont typeface="Arial" charset="0"/>
              <a:buNone/>
            </a:pPr>
            <a:r>
              <a:rPr lang="ru-RU" b="1" i="1" dirty="0">
                <a:solidFill>
                  <a:srgbClr val="2F70BF"/>
                </a:solidFill>
              </a:rPr>
              <a:t> воспитатель</a:t>
            </a:r>
          </a:p>
          <a:p>
            <a:pPr marL="0" indent="0" algn="r">
              <a:buFont typeface="Arial" charset="0"/>
              <a:buNone/>
            </a:pPr>
            <a:r>
              <a:rPr lang="ru-RU" b="1" i="1" dirty="0">
                <a:solidFill>
                  <a:srgbClr val="2F70BF"/>
                </a:solidFill>
              </a:rPr>
              <a:t>Афанасьева Светлана Николаевна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5" descr="111-1.jpg"/>
          <p:cNvPicPr>
            <a:picLocks noChangeAspect="1"/>
          </p:cNvPicPr>
          <p:nvPr/>
        </p:nvPicPr>
        <p:blipFill>
          <a:blip r:embed="rId2"/>
          <a:srcRect l="11282" t="8678" r="12482" b="5086"/>
          <a:stretch>
            <a:fillRect/>
          </a:stretch>
        </p:blipFill>
        <p:spPr bwMode="auto">
          <a:xfrm>
            <a:off x="0" y="642918"/>
            <a:ext cx="3670112" cy="5872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000496" y="1142984"/>
            <a:ext cx="41434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«Воспитание любви к родному краю, к родной культуре, к родному городу, к родной речи – задача первостепенной важности, и нет необходимости это доказывать. Но как воспитать эту любовь? Она начинается с малого –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человечеству»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lvl="0" algn="r"/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Д.С.Лихачёв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857232"/>
            <a:ext cx="8001056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Проблема гражданско - патриотического воспитания</a:t>
            </a: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подрастающего поколения в истории отечественной педагогики всегда занимала достойное место. В.А Сухомлинский, А.С. Макаренко и др. в своих работах подчеркивали необходимость воспитания гражданско-патриотических чувств у детей, начиная с дошкольного возраста. В связи с этим проблема гражданского и патриотического воспитания детей дошкольного возраста становится одной из актуальных. Это чувство не возникает у людей само по себе. Это результат длительного целенаправленного воспитания. В последнее время появился термин «новый патриотизм». Он включает в себя чувство ответственности перед обществом, чувство привязанности к семье, дому, Родине, родной природе, толерантное отношение к другим людям. Формирование личности ребенка, его воспитание начинаются с воспитания чувств через мир положительных эмоций, через обязательное приобщение к культуре, обеспечение духовной и интеллектуальной пищей, в которой он так нуждается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54af7e9dc49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28926" cy="2260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000364" y="928670"/>
            <a:ext cx="61436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228600" algn="l"/>
              </a:tabLst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нашем детском саду при организации гражданско-патриотического воспитания детей ставятся следующие цели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285992"/>
            <a:ext cx="835824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воспитание у ребенка любви и привязанности к своей семье, дому, детскому саду,  улице, городу;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формирование бережного отношения к природе и всему живому;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развитие интереса к русским традициям и промыслам;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формирование элементарных знаний о правах человека;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расширение представлений о городах России;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знакомство детей с символами государства (герб, флаг, гимн);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развитие чувства ответственности и гордости за достижения страны;</a:t>
            </a:r>
          </a:p>
          <a:p>
            <a:pPr eaLnBrk="0" hangingPunct="0">
              <a:buFont typeface="Wingdings" pitchFamily="2" charset="2"/>
              <a:buChar char="Ø"/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формирование толерантности, чувства уважения к другим народам, их традициям.</a:t>
            </a:r>
          </a:p>
          <a:p>
            <a:pPr eaLnBrk="0" hangingPunct="0">
              <a:tabLst>
                <a:tab pos="228600" algn="l"/>
              </a:tabLst>
            </a:pPr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Данные цели достигаются во всех видах детской деятельности.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2844" y="1857364"/>
            <a:ext cx="4643470" cy="450056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428728" y="0"/>
            <a:ext cx="6786610" cy="178592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Гражданско – патриотическое воспитание дошкольников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2285992"/>
            <a:ext cx="3786214" cy="3643338"/>
          </a:xfrm>
          <a:prstGeom prst="flowChartConnector">
            <a:avLst/>
          </a:prstGeom>
          <a:solidFill>
            <a:srgbClr val="2F70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1000100" y="2643182"/>
            <a:ext cx="3000396" cy="2928958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1428728" y="3071810"/>
            <a:ext cx="2143140" cy="2000264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1857356" y="3429000"/>
            <a:ext cx="1285884" cy="1214446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ыгнутая вверх стрелка 10"/>
          <p:cNvSpPr/>
          <p:nvPr/>
        </p:nvSpPr>
        <p:spPr>
          <a:xfrm rot="20506925">
            <a:off x="2224517" y="1763473"/>
            <a:ext cx="5057538" cy="1410367"/>
          </a:xfrm>
          <a:prstGeom prst="curvedDownArrow">
            <a:avLst>
              <a:gd name="adj1" fmla="val 13599"/>
              <a:gd name="adj2" fmla="val 26139"/>
              <a:gd name="adj3" fmla="val 1569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 rot="20602613">
            <a:off x="2958481" y="2461118"/>
            <a:ext cx="4232403" cy="1172816"/>
          </a:xfrm>
          <a:prstGeom prst="curvedDownArrow">
            <a:avLst>
              <a:gd name="adj1" fmla="val 17226"/>
              <a:gd name="adj2" fmla="val 35547"/>
              <a:gd name="adj3" fmla="val 25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0806642">
            <a:off x="3326765" y="3278874"/>
            <a:ext cx="3673289" cy="1043672"/>
          </a:xfrm>
          <a:prstGeom prst="curvedDownArrow">
            <a:avLst>
              <a:gd name="adj1" fmla="val 19310"/>
              <a:gd name="adj2" fmla="val 36632"/>
              <a:gd name="adj3" fmla="val 2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верх стрелка 13"/>
          <p:cNvSpPr/>
          <p:nvPr/>
        </p:nvSpPr>
        <p:spPr>
          <a:xfrm rot="21188986">
            <a:off x="3589819" y="4274648"/>
            <a:ext cx="3353598" cy="885019"/>
          </a:xfrm>
          <a:prstGeom prst="curvedDownArrow">
            <a:avLst/>
          </a:prstGeom>
          <a:solidFill>
            <a:srgbClr val="2F70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Выгнутая вверх стрелка 14"/>
          <p:cNvSpPr/>
          <p:nvPr/>
        </p:nvSpPr>
        <p:spPr>
          <a:xfrm rot="284725">
            <a:off x="3957050" y="4900209"/>
            <a:ext cx="2786082" cy="792164"/>
          </a:xfrm>
          <a:prstGeom prst="curvedDownArrow">
            <a:avLst/>
          </a:prstGeom>
          <a:solidFill>
            <a:srgbClr val="AA3F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7358082" y="1857364"/>
            <a:ext cx="1643074" cy="857256"/>
          </a:xfrm>
          <a:prstGeom prst="horizont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РЕБЕНОК</a:t>
            </a:r>
          </a:p>
        </p:txBody>
      </p:sp>
      <p:sp>
        <p:nvSpPr>
          <p:cNvPr id="18" name="Горизонтальный свиток 17"/>
          <p:cNvSpPr/>
          <p:nvPr/>
        </p:nvSpPr>
        <p:spPr>
          <a:xfrm>
            <a:off x="7215206" y="2786058"/>
            <a:ext cx="1643074" cy="785818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</a:p>
        </p:txBody>
      </p:sp>
      <p:sp>
        <p:nvSpPr>
          <p:cNvPr id="19" name="Горизонтальный свиток 18"/>
          <p:cNvSpPr/>
          <p:nvPr/>
        </p:nvSpPr>
        <p:spPr>
          <a:xfrm>
            <a:off x="7072330" y="3643314"/>
            <a:ext cx="1857388" cy="92869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ДЕТСКИЙ САД</a:t>
            </a:r>
          </a:p>
        </p:txBody>
      </p:sp>
      <p:sp>
        <p:nvSpPr>
          <p:cNvPr id="20" name="Горизонтальный свиток 19"/>
          <p:cNvSpPr/>
          <p:nvPr/>
        </p:nvSpPr>
        <p:spPr>
          <a:xfrm>
            <a:off x="7000892" y="4643446"/>
            <a:ext cx="1857388" cy="928694"/>
          </a:xfrm>
          <a:prstGeom prst="horizontalScroll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РОДНОЙ ГОРОД</a:t>
            </a:r>
          </a:p>
        </p:txBody>
      </p:sp>
      <p:sp>
        <p:nvSpPr>
          <p:cNvPr id="21" name="Горизонтальный свиток 20"/>
          <p:cNvSpPr/>
          <p:nvPr/>
        </p:nvSpPr>
        <p:spPr>
          <a:xfrm>
            <a:off x="6643702" y="5572140"/>
            <a:ext cx="1714512" cy="928694"/>
          </a:xfrm>
          <a:prstGeom prst="horizontalScroll">
            <a:avLst/>
          </a:prstGeom>
          <a:solidFill>
            <a:srgbClr val="AA3F3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РОДНАЯ СТРАНА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43768" y="62865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000100" y="0"/>
            <a:ext cx="7215238" cy="171448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Гражданско – патриотическое воспитание дошкольников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214282" y="1928802"/>
            <a:ext cx="1038911" cy="4429155"/>
            <a:chOff x="20317" y="0"/>
            <a:chExt cx="896035" cy="4714907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cap="all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ДОСУГИ, проведение патриотических праздников</a:t>
              </a:r>
            </a:p>
          </p:txBody>
        </p:sp>
      </p:grpSp>
      <p:sp>
        <p:nvSpPr>
          <p:cNvPr id="36" name="Скругленный прямоугольник 4"/>
          <p:cNvSpPr/>
          <p:nvPr/>
        </p:nvSpPr>
        <p:spPr>
          <a:xfrm>
            <a:off x="5495582" y="4329109"/>
            <a:ext cx="896035" cy="188596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vert270" wrap="square" lIns="85344" tIns="85344" rIns="85344" bIns="85344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200" b="1" i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1428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9" name="Рисунок 6" descr="54af7e9dc49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14280" y="2214554"/>
            <a:ext cx="1071571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" name="Группа 39"/>
          <p:cNvGrpSpPr/>
          <p:nvPr/>
        </p:nvGrpSpPr>
        <p:grpSpPr>
          <a:xfrm>
            <a:off x="2357422" y="1928802"/>
            <a:ext cx="1038911" cy="4429155"/>
            <a:chOff x="20317" y="0"/>
            <a:chExt cx="896035" cy="4714907"/>
          </a:xfrm>
        </p:grpSpPr>
        <p:sp>
          <p:nvSpPr>
            <p:cNvPr id="41" name="Скругленный прямоугольник 40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СПОРТИВНЫЕ ПРАЗДНИКИ</a:t>
              </a:r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1285852" y="1928802"/>
            <a:ext cx="1038911" cy="4429155"/>
            <a:chOff x="20317" y="0"/>
            <a:chExt cx="896035" cy="4714907"/>
          </a:xfrm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cap="all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занятия</a:t>
              </a:r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5286380" y="2285992"/>
            <a:ext cx="1038911" cy="4429155"/>
            <a:chOff x="20317" y="0"/>
            <a:chExt cx="896035" cy="4714907"/>
          </a:xfrm>
        </p:grpSpPr>
        <p:sp>
          <p:nvSpPr>
            <p:cNvPr id="47" name="Скругленный прямоугольник 46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ДОСУГИ</a:t>
              </a:r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4500562" y="1928802"/>
            <a:ext cx="1038911" cy="4429155"/>
            <a:chOff x="20317" y="0"/>
            <a:chExt cx="896035" cy="4714907"/>
          </a:xfrm>
        </p:grpSpPr>
        <p:sp>
          <p:nvSpPr>
            <p:cNvPr id="50" name="Скругленный прямоугольник 49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ВЫСТАВКИ ДЕТСКИХ РАБОТ</a:t>
              </a:r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3428992" y="1928802"/>
            <a:ext cx="1038911" cy="4429155"/>
            <a:chOff x="20317" y="0"/>
            <a:chExt cx="896035" cy="4714907"/>
          </a:xfrm>
        </p:grpSpPr>
        <p:sp>
          <p:nvSpPr>
            <p:cNvPr id="53" name="Скругленный прямоугольник 52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Скругленный прямоугольник 4"/>
            <p:cNvSpPr/>
            <p:nvPr/>
          </p:nvSpPr>
          <p:spPr>
            <a:xfrm>
              <a:off x="20317" y="1673032"/>
              <a:ext cx="896035" cy="20988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ТЕАТРАЛИЗОВАННЫЕ ПРЕДСТАВЛЕНИЯ</a:t>
              </a:r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5572132" y="1928802"/>
            <a:ext cx="1038911" cy="4429155"/>
            <a:chOff x="20317" y="0"/>
            <a:chExt cx="896035" cy="4714907"/>
          </a:xfrm>
        </p:grpSpPr>
        <p:sp>
          <p:nvSpPr>
            <p:cNvPr id="56" name="Скругленный прямоугольник 55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УЧАСТИЕ В КОНКУРСАХ</a:t>
              </a:r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6643702" y="1928802"/>
            <a:ext cx="1038911" cy="4429155"/>
            <a:chOff x="20317" y="0"/>
            <a:chExt cx="896035" cy="4714907"/>
          </a:xfrm>
        </p:grpSpPr>
        <p:sp>
          <p:nvSpPr>
            <p:cNvPr id="59" name="Скругленный прямоугольник 58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ЭКСКУРСИИ</a:t>
              </a: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7715272" y="1928802"/>
            <a:ext cx="1038911" cy="4429155"/>
            <a:chOff x="20317" y="0"/>
            <a:chExt cx="896035" cy="4714907"/>
          </a:xfrm>
        </p:grpSpPr>
        <p:sp>
          <p:nvSpPr>
            <p:cNvPr id="62" name="Скругленный прямоугольник 61"/>
            <p:cNvSpPr/>
            <p:nvPr/>
          </p:nvSpPr>
          <p:spPr>
            <a:xfrm>
              <a:off x="20317" y="0"/>
              <a:ext cx="896035" cy="471490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Скругленный прямоугольник 4"/>
            <p:cNvSpPr/>
            <p:nvPr/>
          </p:nvSpPr>
          <p:spPr>
            <a:xfrm>
              <a:off x="20317" y="1885963"/>
              <a:ext cx="896035" cy="188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vert270" wrap="square" lIns="85344" tIns="85344" rIns="85344" bIns="8534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1" i="1" kern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ДЕТСКИЕ ПРОЕКТЫ</a:t>
              </a:r>
            </a:p>
          </p:txBody>
        </p:sp>
      </p:grpSp>
      <p:sp>
        <p:nvSpPr>
          <p:cNvPr id="37" name="Двойная стрелка влево/вправо 36"/>
          <p:cNvSpPr/>
          <p:nvPr/>
        </p:nvSpPr>
        <p:spPr>
          <a:xfrm>
            <a:off x="785786" y="5500702"/>
            <a:ext cx="7429552" cy="714380"/>
          </a:xfrm>
          <a:prstGeom prst="leftRigh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Формы работы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128585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5" name="Скругленный прямоугольник 64"/>
          <p:cNvSpPr/>
          <p:nvPr/>
        </p:nvSpPr>
        <p:spPr>
          <a:xfrm>
            <a:off x="235742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" name="Скругленный прямоугольник 65"/>
          <p:cNvSpPr/>
          <p:nvPr/>
        </p:nvSpPr>
        <p:spPr>
          <a:xfrm>
            <a:off x="342899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7" name="Скругленный прямоугольник 66"/>
          <p:cNvSpPr/>
          <p:nvPr/>
        </p:nvSpPr>
        <p:spPr>
          <a:xfrm>
            <a:off x="450056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9" name="Скругленный прямоугольник 68"/>
          <p:cNvSpPr/>
          <p:nvPr/>
        </p:nvSpPr>
        <p:spPr>
          <a:xfrm>
            <a:off x="557213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" name="Скругленный прямоугольник 69"/>
          <p:cNvSpPr/>
          <p:nvPr/>
        </p:nvSpPr>
        <p:spPr>
          <a:xfrm>
            <a:off x="664370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1" name="Скругленный прямоугольник 70"/>
          <p:cNvSpPr/>
          <p:nvPr/>
        </p:nvSpPr>
        <p:spPr>
          <a:xfrm>
            <a:off x="7715272" y="1928802"/>
            <a:ext cx="1071570" cy="150019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72" name="Рисунок 7" descr="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000240"/>
            <a:ext cx="857256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" name="Рисунок 9" descr="111-1.jpg"/>
          <p:cNvPicPr>
            <a:picLocks noChangeAspect="1"/>
          </p:cNvPicPr>
          <p:nvPr/>
        </p:nvPicPr>
        <p:blipFill>
          <a:blip r:embed="rId4"/>
          <a:srcRect l="10219" t="10156" r="6905" b="5469"/>
          <a:stretch>
            <a:fillRect/>
          </a:stretch>
        </p:blipFill>
        <p:spPr bwMode="auto">
          <a:xfrm>
            <a:off x="3500430" y="2000240"/>
            <a:ext cx="928694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Рисунок 10" descr="proverb_0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2285992"/>
            <a:ext cx="1047757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" name="Рисунок 11" descr="hello_html_m446df946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2000240"/>
            <a:ext cx="92869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" name="Рисунок 12" descr="img34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71040" y="2285992"/>
            <a:ext cx="103524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Рисунок 13" descr="russian-architecture-t-shirt-soviet-union-vector-hand-painted-russian-style-architecture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86710" y="2025197"/>
            <a:ext cx="928694" cy="141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Рисунок 14" descr="img1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57422" y="2285992"/>
            <a:ext cx="1071570" cy="95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785794"/>
            <a:ext cx="82868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Помимо специально организованных занятий, бесед, целевых прогулок большая роль в реализации данных блоков отводится совместной деятельности взрослых с детьми. Используются дидактические, подвижные, настольные, сюжетно-ролевые игры с детьми, которые помогают формировать соответствующие знания и навыки. </a:t>
            </a:r>
          </a:p>
          <a:p>
            <a:pPr algn="just" eaLnBrk="0" hangingPunct="0"/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Наибольший эмоциональный отклик у детей вызывают праздники, утренники, массовые мероприятия, способствующие развитию патриотических чувств: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Тематический досуг ко Дню матери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Новогодний утренник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День защитников Отечества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Масленица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День Победы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День защиты детей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Конкурсы, викторины, соревнования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1000108"/>
            <a:ext cx="628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582341"/>
            <a:ext cx="84296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Современные дети обладают недостаточной информацией о родном городе, стране, особенностях народных традиций, часто равнодушны к близким людям, к товарищам по группе, редко сострадают чужому горю. Педагогам необходимо подбирать такие методы и приемы работы, которые помогут современному ребенку понять особую значимость своей страны, ее героев, исторических деятелей, архитектуры. Важная роль в работе по гражданско-патриотическому воспитанию отводится  взаимодействию ДОУ с родителями.</a:t>
            </a:r>
            <a:endParaRPr lang="ru-RU" sz="2400" b="1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1000108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Цели проекта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500174"/>
            <a:ext cx="85011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воспитание гражданина и патриота своей страны, формирование нравственных ценностей;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создание в ДОУ предметно-развивающей среды для реализации проекта.</a:t>
            </a:r>
            <a:endParaRPr lang="ru-RU" sz="2200" b="1" i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71802" y="2928934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Гипотеза проекта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3571876"/>
            <a:ext cx="821537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 должно носить комплексный характер, пронизывать все виды деятельности дошкольника,  осуществляться как в повседневной жизни, так и во время непосредственно-образовательной деятельности по познанию окружающего мира.</a:t>
            </a:r>
            <a:endParaRPr lang="ru-RU" sz="2200" b="1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4678" y="642918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14282" y="1214422"/>
            <a:ext cx="2928958" cy="7143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Воспитывать у детей: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14678" y="1214422"/>
            <a:ext cx="2857520" cy="7143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Развивать у детей: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43636" y="1214422"/>
            <a:ext cx="2857520" cy="7143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Формировать у детей: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0" y="2214554"/>
            <a:ext cx="3000396" cy="928694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Стремление к познанию культурных традиций через творческую, познавательно-исследовательскую деятельность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571472" y="3286124"/>
            <a:ext cx="2786082" cy="714380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Стремление чувствовать и осознавать себя частью большого этноса</a:t>
            </a:r>
            <a:endParaRPr lang="ru-RU" sz="1400" b="1" i="1" dirty="0">
              <a:solidFill>
                <a:schemeClr val="tx2"/>
              </a:solidFill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0" y="4143380"/>
            <a:ext cx="2500330" cy="571504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Уважительное отношение к наследиям других народов</a:t>
            </a:r>
            <a:endParaRPr lang="ru-RU" sz="1400" b="1" i="1" dirty="0">
              <a:solidFill>
                <a:schemeClr val="tx2"/>
              </a:solidFill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714348" y="4857760"/>
            <a:ext cx="2571768" cy="714380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Патриотизм, уважение к культурному прошлому России, своего города</a:t>
            </a:r>
            <a:endParaRPr lang="ru-RU" sz="1400" b="1" i="1" dirty="0">
              <a:solidFill>
                <a:schemeClr val="tx2"/>
              </a:solidFill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0" y="5715016"/>
            <a:ext cx="3000396" cy="857256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Гражданско-патриотические чувства через изучение государственной символики России, города</a:t>
            </a: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3428992" y="2214554"/>
            <a:ext cx="2643206" cy="1214446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Познавательные процессы и мыслительные операции  посредством специальных игр и упражнений</a:t>
            </a: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3500430" y="3714752"/>
            <a:ext cx="2286016" cy="1357322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Представления о народной культуре, о разнообразии и образе жизни людей, населяющих Россию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6357950" y="2214554"/>
            <a:ext cx="2714644" cy="1285884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Чувство любви к родному краю, своей малой родине на основе приобщения к родной природе, культуре и традициям</a:t>
            </a: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6000760" y="3643314"/>
            <a:ext cx="2428892" cy="642942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Представление о России как о родной стране</a:t>
            </a:r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6429388" y="4429132"/>
            <a:ext cx="2643206" cy="928694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Умение анализировать различные социальные явления и события, сопоставлять их, обобщать</a:t>
            </a:r>
          </a:p>
        </p:txBody>
      </p:sp>
      <p:sp>
        <p:nvSpPr>
          <p:cNvPr id="18" name="Стрелка вниз 17"/>
          <p:cNvSpPr/>
          <p:nvPr/>
        </p:nvSpPr>
        <p:spPr>
          <a:xfrm>
            <a:off x="1071538" y="1928802"/>
            <a:ext cx="1071570" cy="2857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000496" y="1928802"/>
            <a:ext cx="1071570" cy="2857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7000892" y="1928802"/>
            <a:ext cx="1071570" cy="285752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00364" y="928670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Принципы работы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1643050"/>
            <a:ext cx="7572428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личностно-ориентированного общения;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</a:t>
            </a:r>
            <a:r>
              <a:rPr lang="ru-RU" sz="2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культуросообразности</a:t>
            </a: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свободы и самостоятельности;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гуманно-творческой направленности;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интеграции различных видов детской </a:t>
            </a:r>
          </a:p>
          <a:p>
            <a:pPr>
              <a:lnSpc>
                <a:spcPct val="150000"/>
              </a:lnSpc>
            </a:pPr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деятельности;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0298" y="857232"/>
            <a:ext cx="4657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2800" i="1" dirty="0">
              <a:solidFill>
                <a:schemeClr val="tx2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937041"/>
              </p:ext>
            </p:extLst>
          </p:nvPr>
        </p:nvGraphicFramePr>
        <p:xfrm>
          <a:off x="285718" y="1500174"/>
          <a:ext cx="8572561" cy="486798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018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6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18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5416"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>
                          <a:latin typeface="Times New Roman" pitchFamily="18" charset="0"/>
                          <a:cs typeface="Times New Roman" pitchFamily="18" charset="0"/>
                        </a:rPr>
                        <a:t>Этапы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>
                          <a:latin typeface="Times New Roman" pitchFamily="18" charset="0"/>
                          <a:cs typeface="Times New Roman" pitchFamily="18" charset="0"/>
                        </a:rPr>
                        <a:t>Сроки реализации проекта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>
                          <a:latin typeface="Times New Roman" pitchFamily="18" charset="0"/>
                          <a:cs typeface="Times New Roman" pitchFamily="18" charset="0"/>
                        </a:rPr>
                        <a:t>План работы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7374">
                <a:tc>
                  <a:txBody>
                    <a:bodyPr/>
                    <a:lstStyle/>
                    <a:p>
                      <a:pPr algn="ctr"/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ru-RU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1" dirty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r>
                        <a:rPr lang="ru-RU" sz="1800" b="0" i="1" baseline="0" dirty="0">
                          <a:latin typeface="Times New Roman" pitchFamily="18" charset="0"/>
                          <a:cs typeface="Times New Roman" pitchFamily="18" charset="0"/>
                        </a:rPr>
                        <a:t> – 2021 уч. год</a:t>
                      </a:r>
                      <a:endParaRPr lang="ru-RU" sz="18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b="1" i="1" u="sng" dirty="0">
                          <a:latin typeface="Times New Roman" pitchFamily="18" charset="0"/>
                          <a:cs typeface="Times New Roman" pitchFamily="18" charset="0"/>
                        </a:rPr>
                        <a:t>Информационно - аналитический</a:t>
                      </a:r>
                      <a:r>
                        <a:rPr lang="ru-RU" sz="1800" b="1" i="1" u="sng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1" baseline="0" dirty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800" b="1" i="1" u="sng" baseline="0" dirty="0">
                          <a:latin typeface="Times New Roman" pitchFamily="18" charset="0"/>
                          <a:cs typeface="Times New Roman" pitchFamily="18" charset="0"/>
                        </a:rPr>
                        <a:t>подготовительный)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b="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повышение уровня профессиональной компетентности педагогов;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b="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определение объёма материала для детей;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b="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планирование системы работы.</a:t>
                      </a:r>
                      <a:endParaRPr lang="ru-RU" sz="1800" b="0" i="1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6140">
                <a:tc>
                  <a:txBody>
                    <a:bodyPr/>
                    <a:lstStyle/>
                    <a:p>
                      <a:pPr algn="ctr"/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lang="ru-RU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r>
                        <a:rPr lang="ru-RU" sz="1800" i="1" baseline="0" dirty="0">
                          <a:latin typeface="Times New Roman" pitchFamily="18" charset="0"/>
                          <a:cs typeface="Times New Roman" pitchFamily="18" charset="0"/>
                        </a:rPr>
                        <a:t> – 2022 уч. год</a:t>
                      </a:r>
                      <a:endParaRPr lang="ru-RU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b="1" i="1" u="sng" dirty="0">
                          <a:latin typeface="Times New Roman" pitchFamily="18" charset="0"/>
                          <a:cs typeface="Times New Roman" pitchFamily="18" charset="0"/>
                        </a:rPr>
                        <a:t>Творческий (основной)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i="1" u="none" dirty="0">
                          <a:latin typeface="Times New Roman" pitchFamily="18" charset="0"/>
                          <a:cs typeface="Times New Roman" pitchFamily="18" charset="0"/>
                        </a:rPr>
                        <a:t> оформление</a:t>
                      </a:r>
                      <a:r>
                        <a:rPr lang="ru-RU" sz="180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стендов по теме проекта;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консультации для воспитателей и родителей;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проведение мероприятий по теме проекта.</a:t>
                      </a:r>
                      <a:endParaRPr lang="ru-RU" sz="1800" i="1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5597">
                <a:tc>
                  <a:txBody>
                    <a:bodyPr/>
                    <a:lstStyle/>
                    <a:p>
                      <a:pPr algn="ctr"/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lang="ru-RU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>
                          <a:latin typeface="Times New Roman" pitchFamily="18" charset="0"/>
                          <a:cs typeface="Times New Roman" pitchFamily="18" charset="0"/>
                        </a:rPr>
                        <a:t>2022 – 2023 уч.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b="1" i="1" u="sng" dirty="0">
                          <a:latin typeface="Times New Roman" pitchFamily="18" charset="0"/>
                          <a:cs typeface="Times New Roman" pitchFamily="18" charset="0"/>
                        </a:rPr>
                        <a:t>Заключительный </a:t>
                      </a:r>
                    </a:p>
                    <a:p>
                      <a:pPr algn="l">
                        <a:buFont typeface="Wingdings" pitchFamily="2" charset="2"/>
                        <a:buChar char="ü"/>
                      </a:pPr>
                      <a:r>
                        <a:rPr lang="ru-RU" sz="1800" i="1" u="none" baseline="0" dirty="0">
                          <a:latin typeface="Times New Roman" pitchFamily="18" charset="0"/>
                          <a:cs typeface="Times New Roman" pitchFamily="18" charset="0"/>
                        </a:rPr>
                        <a:t> подведение итогов.</a:t>
                      </a:r>
                      <a:endParaRPr lang="ru-RU" sz="1800" i="1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endParaRPr lang="ru-RU" sz="1800" i="1" u="sng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1401322" y="5085184"/>
            <a:ext cx="72866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chemeClr val="tx2"/>
                </a:solidFill>
                <a:latin typeface="Calibri" pitchFamily="34" charset="0"/>
              </a:rPr>
              <a:t>                     </a:t>
            </a:r>
            <a:endParaRPr lang="ru-RU" sz="16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85794"/>
            <a:ext cx="835824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Литература:</a:t>
            </a:r>
          </a:p>
          <a:p>
            <a:pPr algn="just">
              <a:buFont typeface="Arial" pitchFamily="34" charset="0"/>
              <a:buChar char="•"/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Гражданско-патриотическое воспитание обучающихся в период реализации ФГОС. Методические рекомендации / Авт.-сост.: Паршина Т.Б., Корнеева Т.П. – Пенза, 2016. – 116 с.</a:t>
            </a:r>
          </a:p>
          <a:p>
            <a:pPr algn="just">
              <a:buFont typeface="Arial" pitchFamily="34" charset="0"/>
              <a:buChar char="•"/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Край мой Смоленский. Программно-методическое пособие по краеведению для детей старшего дошкольного возраста/ Т.М.Жарова, В.А.Кравчук, С.Ю. </a:t>
            </a:r>
            <a:r>
              <a:rPr lang="ru-RU" sz="1600" b="1" i="1" dirty="0" err="1">
                <a:solidFill>
                  <a:schemeClr val="tx2"/>
                </a:solidFill>
                <a:latin typeface="Times New Roman" pitchFamily="18" charset="0"/>
              </a:rPr>
              <a:t>Шимаковская</a:t>
            </a: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/Под ред. С.А. </a:t>
            </a:r>
            <a:r>
              <a:rPr lang="ru-RU" sz="1600" b="1" i="1" dirty="0" err="1">
                <a:solidFill>
                  <a:schemeClr val="tx2"/>
                </a:solidFill>
                <a:latin typeface="Times New Roman" pitchFamily="18" charset="0"/>
              </a:rPr>
              <a:t>Болотовой</a:t>
            </a: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. – Смоленск: ГАУ ДПО СОИРО, 2017.- 28 с.</a:t>
            </a:r>
          </a:p>
          <a:p>
            <a:pPr algn="just">
              <a:buFont typeface="Arial" pitchFamily="34" charset="0"/>
              <a:buChar char="•"/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Приобщение детей к истокам русской народной культуры: Программа. </a:t>
            </a:r>
            <a:r>
              <a:rPr lang="ru-RU" sz="1600" b="1" i="1" dirty="0" err="1">
                <a:solidFill>
                  <a:schemeClr val="tx2"/>
                </a:solidFill>
                <a:latin typeface="Times New Roman" pitchFamily="18" charset="0"/>
              </a:rPr>
              <a:t>Учебно</a:t>
            </a: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- методическое пособие. - 2-е изд., / Князева О. Л., </a:t>
            </a:r>
            <a:r>
              <a:rPr lang="ru-RU" sz="1600" b="1" i="1" dirty="0" err="1">
                <a:solidFill>
                  <a:schemeClr val="tx2"/>
                </a:solidFill>
                <a:latin typeface="Times New Roman" pitchFamily="18" charset="0"/>
              </a:rPr>
              <a:t>Маханева</a:t>
            </a: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М. Д.— СПб: Детство- Пресс, 2010.— 304 с: ил.</a:t>
            </a:r>
          </a:p>
          <a:p>
            <a:pPr algn="just">
              <a:buFont typeface="Arial" pitchFamily="34" charset="0"/>
              <a:buChar char="•"/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Юный эколог. Программа экологического воспитания в детском саду»:/С.Н. Николаева. Мозаика-Синтез; Москва; 2010 – 66 с.: ил.</a:t>
            </a:r>
          </a:p>
          <a:p>
            <a:pPr algn="just">
              <a:buFont typeface="Arial" pitchFamily="34" charset="0"/>
              <a:buChar char="•"/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Казаков А.П., Шорыгина Т.А. «Детям о Великой Победе! Беседы о Второй мировой войне.2 М.: ГНОМ и Д, 2008г.</a:t>
            </a:r>
          </a:p>
          <a:p>
            <a:pPr algn="just">
              <a:buFont typeface="Arial" pitchFamily="34" charset="0"/>
              <a:buChar char="•"/>
              <a:tabLst>
                <a:tab pos="685800" algn="l"/>
              </a:tabLst>
            </a:pP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В.И.Петрова, Т.Д. </a:t>
            </a:r>
            <a:r>
              <a:rPr lang="ru-RU" sz="1600" b="1" i="1" dirty="0" err="1">
                <a:solidFill>
                  <a:schemeClr val="tx2"/>
                </a:solidFill>
                <a:latin typeface="Times New Roman" pitchFamily="18" charset="0"/>
              </a:rPr>
              <a:t>Стульник</a:t>
            </a:r>
            <a:r>
              <a:rPr lang="ru-RU" sz="1600" b="1" i="1" dirty="0">
                <a:solidFill>
                  <a:schemeClr val="tx2"/>
                </a:solidFill>
                <a:latin typeface="Times New Roman" pitchFamily="18" charset="0"/>
              </a:rPr>
              <a:t> «Гражданско-патриотическое воспитание в детском саду» Мозаика-синтез, 2008г.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1067</Words>
  <Application>Microsoft Office PowerPoint</Application>
  <PresentationFormat>Экран (4:3)</PresentationFormat>
  <Paragraphs>101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33</cp:revision>
  <dcterms:created xsi:type="dcterms:W3CDTF">2011-07-14T17:49:41Z</dcterms:created>
  <dcterms:modified xsi:type="dcterms:W3CDTF">2024-03-22T14:15:57Z</dcterms:modified>
</cp:coreProperties>
</file>