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63" r:id="rId8"/>
    <p:sldId id="266" r:id="rId9"/>
    <p:sldId id="267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395" autoAdjust="0"/>
  </p:normalViewPr>
  <p:slideViewPr>
    <p:cSldViewPr snapToGrid="0">
      <p:cViewPr varScale="1">
        <p:scale>
          <a:sx n="108" d="100"/>
          <a:sy n="108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9335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2474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3633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4265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744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2653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932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0529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4242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7373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07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3574D-6B6F-4DCD-B17F-E39701BF6604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1DC54CD-A865-4893-8147-0B9D6651CFB9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106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late.google.ru/translate?hl=ru&amp;sl=en&amp;u=https://www.symbaloo.com/&amp;prev=search&amp;pto=aue" TargetMode="External"/><Relationship Id="rId2" Type="http://schemas.openxmlformats.org/officeDocument/2006/relationships/hyperlink" Target="https://www.symbaloo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СОЗДАНИЕ ЭЛЕКТРОННОЙ ИНФОРМАЦИОННОЙ ИНФРАСТРУКТУРЫ </a:t>
            </a:r>
            <a:r>
              <a:rPr lang="ru-RU" sz="3600" dirty="0" smtClean="0"/>
              <a:t>ДЛЯ организации самостоятельной работы СТУДЕНТОВ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58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Самостоятельная работа студентов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В </a:t>
            </a:r>
            <a:r>
              <a:rPr lang="ru-RU" dirty="0"/>
              <a:t>современном образовательном процессе </a:t>
            </a:r>
            <a:r>
              <a:rPr lang="ru-RU" dirty="0" smtClean="0"/>
              <a:t>организация </a:t>
            </a:r>
            <a:r>
              <a:rPr lang="ru-RU" dirty="0"/>
              <a:t>самостоятельной работы </a:t>
            </a:r>
            <a:r>
              <a:rPr lang="ru-RU" dirty="0" smtClean="0"/>
              <a:t>студентов</a:t>
            </a:r>
            <a:r>
              <a:rPr lang="en-US" dirty="0" smtClean="0"/>
              <a:t> </a:t>
            </a:r>
            <a:r>
              <a:rPr lang="ru-RU" dirty="0" smtClean="0"/>
              <a:t>является одним из приоритетных направлений развития. </a:t>
            </a:r>
            <a:r>
              <a:rPr lang="ru-RU" dirty="0"/>
              <a:t>Важность этой проблемы связана с новой ролью самостоятельной работы, которую она приобретает в связи с переходом на новые образовательные стандарты. </a:t>
            </a:r>
            <a:endParaRPr lang="ru-RU" dirty="0" smtClean="0"/>
          </a:p>
          <a:p>
            <a:pPr algn="just"/>
            <a:r>
              <a:rPr lang="ru-RU" dirty="0" smtClean="0"/>
              <a:t>В результате временного перехода на дистанционный формат обучения </a:t>
            </a:r>
            <a:r>
              <a:rPr lang="ru-RU" dirty="0"/>
              <a:t>самостоятельная работа становится ведущей формой организации учебного процесса, и вместе с этим возникает проблема ее активизации.</a:t>
            </a: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954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Самостоятельная работа студентов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Согласно ФГОС </a:t>
            </a:r>
            <a:r>
              <a:rPr lang="ru-RU" dirty="0"/>
              <a:t>СПО </a:t>
            </a:r>
            <a:r>
              <a:rPr lang="ru-RU" dirty="0" smtClean="0"/>
              <a:t>самостоятельная </a:t>
            </a:r>
            <a:r>
              <a:rPr lang="ru-RU" dirty="0"/>
              <a:t>работа студентов проводится с целью: </a:t>
            </a:r>
            <a:endParaRPr lang="ru-RU" dirty="0" smtClean="0"/>
          </a:p>
          <a:p>
            <a:pPr algn="just"/>
            <a:r>
              <a:rPr lang="ru-RU" dirty="0" smtClean="0"/>
              <a:t>систематизации, закрепления, расширения полученных знаний и умений студентов; </a:t>
            </a:r>
          </a:p>
          <a:p>
            <a:pPr algn="just"/>
            <a:r>
              <a:rPr lang="ru-RU" dirty="0" smtClean="0"/>
              <a:t>формирования </a:t>
            </a:r>
            <a:r>
              <a:rPr lang="ru-RU" dirty="0"/>
              <a:t>умений поиска и использования информации необходимой для эффективного выполнения профессиональных задач профессионального и личностного роста; </a:t>
            </a:r>
            <a:endParaRPr lang="ru-RU" dirty="0" smtClean="0"/>
          </a:p>
          <a:p>
            <a:pPr algn="just"/>
            <a:r>
              <a:rPr lang="ru-RU" dirty="0" smtClean="0"/>
              <a:t>формирования способности </a:t>
            </a:r>
            <a:r>
              <a:rPr lang="ru-RU" dirty="0"/>
              <a:t>к профессиональному и личностному развитию, самообразованию и самореализации; </a:t>
            </a:r>
            <a:endParaRPr lang="ru-RU" dirty="0" smtClean="0"/>
          </a:p>
          <a:p>
            <a:pPr algn="just"/>
            <a:r>
              <a:rPr lang="ru-RU" dirty="0" smtClean="0"/>
              <a:t>формирования </a:t>
            </a:r>
            <a:r>
              <a:rPr lang="ru-RU" dirty="0"/>
              <a:t>умений использования </a:t>
            </a:r>
            <a:r>
              <a:rPr lang="ru-RU" dirty="0" smtClean="0"/>
              <a:t>информационно коммуникационных </a:t>
            </a:r>
            <a:r>
              <a:rPr lang="ru-RU" dirty="0"/>
              <a:t>технологий в профессиональной деятельности; </a:t>
            </a:r>
          </a:p>
        </p:txBody>
      </p:sp>
    </p:spTree>
    <p:extLst>
      <p:ext uri="{BB962C8B-B14F-4D97-AF65-F5344CB8AC3E}">
        <p14:creationId xmlns:p14="http://schemas.microsoft.com/office/powerpoint/2010/main" val="67308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Особенности дистанционного формата 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В современных условиях возрастает значение использования информационных технологий в организации самостоятельной работы</a:t>
            </a:r>
            <a:r>
              <a:rPr lang="ru-RU" dirty="0" smtClean="0"/>
              <a:t>. </a:t>
            </a:r>
            <a:r>
              <a:rPr lang="ru-RU" dirty="0"/>
              <a:t>Как показывает практика, использование информационных технологий в процессе обучения способствуют формированию творческого начала у будущего специалиста, а именно, занятие может быть образцом проведения аналогичных ситуаций в процессе будущей работы. </a:t>
            </a:r>
          </a:p>
        </p:txBody>
      </p:sp>
    </p:spTree>
    <p:extLst>
      <p:ext uri="{BB962C8B-B14F-4D97-AF65-F5344CB8AC3E}">
        <p14:creationId xmlns:p14="http://schemas.microsoft.com/office/powerpoint/2010/main" val="163180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Особенности дистанционного формата 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В условиях дистанционного обучения организовать связь студентов и преподавателей возможно с помощью онлайн-платформ для обучения, социальных сетей, электронной почты.</a:t>
            </a:r>
          </a:p>
          <a:p>
            <a:pPr algn="just"/>
            <a:r>
              <a:rPr lang="ru-RU" dirty="0"/>
              <a:t>Удаленное обучение </a:t>
            </a:r>
            <a:r>
              <a:rPr lang="ru-RU" dirty="0" smtClean="0"/>
              <a:t>подразумевает</a:t>
            </a:r>
            <a:r>
              <a:rPr lang="en-US" dirty="0" smtClean="0"/>
              <a:t> (</a:t>
            </a:r>
            <a:r>
              <a:rPr lang="ru-RU" dirty="0" smtClean="0"/>
              <a:t>помимо </a:t>
            </a:r>
            <a:r>
              <a:rPr lang="ru-RU" dirty="0"/>
              <a:t>участия в </a:t>
            </a:r>
            <a:r>
              <a:rPr lang="ru-RU" dirty="0" smtClean="0"/>
              <a:t>онлайн-занятиях</a:t>
            </a:r>
            <a:r>
              <a:rPr lang="en-US" dirty="0"/>
              <a:t>)</a:t>
            </a:r>
            <a:r>
              <a:rPr lang="ru-RU" dirty="0" smtClean="0"/>
              <a:t> </a:t>
            </a:r>
            <a:r>
              <a:rPr lang="ru-RU" dirty="0"/>
              <a:t>определенный уровень самообразования.</a:t>
            </a:r>
          </a:p>
          <a:p>
            <a:pPr algn="just"/>
            <a:r>
              <a:rPr lang="ru-RU" dirty="0"/>
              <a:t>Студенты самостоятельно работают с литературой и иными источниками, в том числе Интернет-ресурсами и видеоматериалами.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703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Особенности дистанционного формата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В условиях удаленной учебы и для организации самостоятельной работы студентов преподаватели формируют список рекомендуемой литературы и </a:t>
            </a:r>
            <a:r>
              <a:rPr lang="ru-RU" dirty="0"/>
              <a:t>И</a:t>
            </a:r>
            <a:r>
              <a:rPr lang="ru-RU" dirty="0" smtClean="0"/>
              <a:t>нтернет-ресурсов. </a:t>
            </a:r>
          </a:p>
          <a:p>
            <a:pPr algn="just"/>
            <a:r>
              <a:rPr lang="ru-RU" dirty="0" smtClean="0"/>
              <a:t>Список основных и дополнительных источников представлен в рабочих программах дисциплин и междисциплинарных курсов.  Для представления списка студентам возможно использовать различные методы, в том числе демонстрация  на занятиях, в распечатанном виде и с помощью онлайн-площадок</a:t>
            </a:r>
            <a:r>
              <a:rPr lang="en-US" dirty="0" smtClean="0"/>
              <a:t>.</a:t>
            </a:r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482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Платформы для размещения списка источников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Одна из площадок для наглядного размещения ссылок на источники  - </a:t>
            </a:r>
            <a:r>
              <a:rPr lang="en-US" dirty="0">
                <a:hlinkClick r:id="rId2"/>
              </a:rPr>
              <a:t>www.symbaloo.com</a:t>
            </a:r>
          </a:p>
          <a:p>
            <a:pPr marL="0" indent="0">
              <a:buNone/>
            </a:pPr>
            <a:r>
              <a:rPr lang="en-US" dirty="0">
                <a:hlinkClick r:id="rId3"/>
              </a:rPr>
              <a:t/>
            </a:r>
            <a:br>
              <a:rPr lang="en-US" dirty="0">
                <a:hlinkClick r:id="rId3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t="6720" b="4048"/>
          <a:stretch/>
        </p:blipFill>
        <p:spPr>
          <a:xfrm>
            <a:off x="2725947" y="2846717"/>
            <a:ext cx="6067545" cy="304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6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Платформы</a:t>
            </a:r>
            <a:r>
              <a:rPr lang="ru-RU" dirty="0" smtClean="0"/>
              <a:t> </a:t>
            </a:r>
            <a:r>
              <a:rPr lang="ru-RU" dirty="0"/>
              <a:t>для размещения списка источников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Портал </a:t>
            </a:r>
            <a:r>
              <a:rPr lang="en-US" dirty="0" err="1" smtClean="0"/>
              <a:t>Symbaloo</a:t>
            </a:r>
            <a:r>
              <a:rPr lang="en-US" dirty="0" smtClean="0"/>
              <a:t> </a:t>
            </a:r>
            <a:r>
              <a:rPr lang="ru-RU" dirty="0" smtClean="0"/>
              <a:t>позволяет разместить ссылки на сайты на виртуальной доске. Автор доски оформляет и размещает ссылки по своему усмотрению, предусмотрена группировка ссылок по темам.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8314" t="15380" r="24368" b="32293"/>
          <a:stretch/>
        </p:blipFill>
        <p:spPr>
          <a:xfrm>
            <a:off x="1768415" y="3329787"/>
            <a:ext cx="4382219" cy="27259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0304" t="14134" r="57828" b="55983"/>
          <a:stretch/>
        </p:blipFill>
        <p:spPr>
          <a:xfrm>
            <a:off x="6331790" y="3329787"/>
            <a:ext cx="3398807" cy="272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57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Платформы для размещения списка источников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Для пользования студентам нужно открыть виртуальную доску по ссылке, полученной от преподавателя, и нажатием на ярлык с темой статьи перейти к источнику.</a:t>
            </a:r>
          </a:p>
          <a:p>
            <a:pPr algn="just"/>
            <a:r>
              <a:rPr lang="ru-RU" dirty="0" smtClean="0"/>
              <a:t>Портал позволяет сгруппировать все источники в одном месте и избежать дублирования ссылок и путаницы.  Так же возможна работа с электронной почтой и использование </a:t>
            </a:r>
            <a:r>
              <a:rPr lang="ru-RU" dirty="0" err="1" smtClean="0"/>
              <a:t>виджетов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393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Платформы для размещения списка источников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Papaly.com - </a:t>
            </a:r>
            <a:r>
              <a:rPr lang="ru-RU" dirty="0" smtClean="0"/>
              <a:t>персонализированная </a:t>
            </a:r>
            <a:r>
              <a:rPr lang="ru-RU" dirty="0"/>
              <a:t>стартовая страница, </a:t>
            </a:r>
            <a:r>
              <a:rPr lang="ru-RU" dirty="0" smtClean="0"/>
              <a:t>является менеджером </a:t>
            </a:r>
            <a:r>
              <a:rPr lang="ru-RU" dirty="0"/>
              <a:t>по </a:t>
            </a:r>
            <a:r>
              <a:rPr lang="ru-RU" dirty="0" smtClean="0"/>
              <a:t>закладкам и их синхронизации.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3447" b="3987"/>
          <a:stretch/>
        </p:blipFill>
        <p:spPr>
          <a:xfrm>
            <a:off x="1989697" y="2783376"/>
            <a:ext cx="7576998" cy="329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3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Платформы для размещения списка источников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err="1"/>
              <a:t>Netvibes</a:t>
            </a:r>
            <a:r>
              <a:rPr lang="ru-RU" dirty="0"/>
              <a:t> - </a:t>
            </a:r>
            <a:r>
              <a:rPr lang="ru-RU" dirty="0" smtClean="0"/>
              <a:t>многоязычная </a:t>
            </a:r>
            <a:r>
              <a:rPr lang="ru-RU" dirty="0"/>
              <a:t>персонализированная стартовая страница </a:t>
            </a:r>
            <a:r>
              <a:rPr lang="ru-RU" dirty="0" smtClean="0"/>
              <a:t>или </a:t>
            </a:r>
            <a:r>
              <a:rPr lang="ru-RU" dirty="0"/>
              <a:t>персональный </a:t>
            </a:r>
            <a:r>
              <a:rPr lang="ru-RU" dirty="0" smtClean="0"/>
              <a:t>веб-портал. </a:t>
            </a:r>
            <a:r>
              <a:rPr lang="ru-RU" dirty="0"/>
              <a:t>Он состоит из вкладок, каждая </a:t>
            </a:r>
            <a:r>
              <a:rPr lang="ru-RU" dirty="0" smtClean="0"/>
              <a:t>из которых </a:t>
            </a:r>
            <a:r>
              <a:rPr lang="ru-RU" dirty="0"/>
              <a:t>содержит пользовательские модули. Встроенные модули </a:t>
            </a:r>
            <a:r>
              <a:rPr lang="ru-RU" dirty="0" err="1"/>
              <a:t>Netvibes</a:t>
            </a:r>
            <a:r>
              <a:rPr lang="ru-RU" dirty="0"/>
              <a:t> включают в </a:t>
            </a:r>
            <a:r>
              <a:rPr lang="ru-RU" dirty="0" smtClean="0"/>
              <a:t>себя местные </a:t>
            </a:r>
            <a:r>
              <a:rPr lang="ru-RU" dirty="0"/>
              <a:t>прогнозы погоды, календарь, </a:t>
            </a:r>
            <a:r>
              <a:rPr lang="ru-RU" dirty="0" smtClean="0"/>
              <a:t>закладки</a:t>
            </a:r>
            <a:r>
              <a:rPr lang="ru-RU" dirty="0"/>
              <a:t>, заметки, списки </a:t>
            </a:r>
            <a:r>
              <a:rPr lang="ru-RU" dirty="0" smtClean="0"/>
              <a:t>дел, </a:t>
            </a:r>
            <a:r>
              <a:rPr lang="ru-RU" dirty="0"/>
              <a:t>электронную </a:t>
            </a:r>
            <a:r>
              <a:rPr lang="ru-RU" dirty="0" smtClean="0"/>
              <a:t>почту.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030" t="34193" r="21774" b="16020"/>
          <a:stretch/>
        </p:blipFill>
        <p:spPr>
          <a:xfrm>
            <a:off x="3027871" y="3536830"/>
            <a:ext cx="5408763" cy="256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38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Самостоятельная работа студентов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Таким образом, для централизованного хранения списка источников удобно использовать различных платформы, тем самым формируя информационную инфраструктуру для организации самостоятельной работы студентов.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186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420</TotalTime>
  <Words>502</Words>
  <Application>Microsoft Office PowerPoint</Application>
  <PresentationFormat>Широкоэкранный</PresentationFormat>
  <Paragraphs>33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Gill Sans MT</vt:lpstr>
      <vt:lpstr>Gallery</vt:lpstr>
      <vt:lpstr>СОЗДАНИЕ ЭЛЕКТРОННОЙ ИНФОРМАЦИОННОЙ ИНФРАСТРУКТУРЫ ДЛЯ организации самостоятельной работы СТУДЕНТОВ</vt:lpstr>
      <vt:lpstr>Самостоятельная работа студентов</vt:lpstr>
      <vt:lpstr>Самостоятельная работа студентов</vt:lpstr>
      <vt:lpstr>Особенности дистанционного формата обучения</vt:lpstr>
      <vt:lpstr>Особенности дистанционного формата обучения</vt:lpstr>
      <vt:lpstr>Особенности дистанционного формата обучения</vt:lpstr>
      <vt:lpstr>Платформы для размещения списка источников</vt:lpstr>
      <vt:lpstr>Платформы для размещения списка источников</vt:lpstr>
      <vt:lpstr>Платформы для размещения списка источников</vt:lpstr>
      <vt:lpstr>Платформы для размещения списка источников</vt:lpstr>
      <vt:lpstr>Платформы для размещения списка источников</vt:lpstr>
      <vt:lpstr>Самостоятельная работа студентов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ЭЛЕКТРОННОЙ ИНФОРМАЦИОННОЙ ИНФРАСТРУКТУРЫ ДЛЯ ДОПОЛНИТЕЛЬНОГО ОБРАЗОВАНИЯ СТУДЕНТОВ СПО</dc:title>
  <dc:creator>Алина Владиславовна Старостина</dc:creator>
  <cp:lastModifiedBy>Agata</cp:lastModifiedBy>
  <cp:revision>23</cp:revision>
  <dcterms:created xsi:type="dcterms:W3CDTF">2021-03-27T07:58:17Z</dcterms:created>
  <dcterms:modified xsi:type="dcterms:W3CDTF">2021-03-29T12:48:11Z</dcterms:modified>
</cp:coreProperties>
</file>