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8" r:id="rId3"/>
    <p:sldId id="259" r:id="rId4"/>
    <p:sldId id="263" r:id="rId5"/>
    <p:sldId id="260" r:id="rId6"/>
    <p:sldId id="272" r:id="rId7"/>
    <p:sldId id="273" r:id="rId8"/>
    <p:sldId id="271" r:id="rId9"/>
    <p:sldId id="274" r:id="rId10"/>
    <p:sldId id="277" r:id="rId11"/>
    <p:sldId id="261" r:id="rId12"/>
    <p:sldId id="278" r:id="rId13"/>
    <p:sldId id="262" r:id="rId14"/>
    <p:sldId id="264" r:id="rId15"/>
    <p:sldId id="268" r:id="rId16"/>
    <p:sldId id="267" r:id="rId17"/>
    <p:sldId id="269" r:id="rId18"/>
    <p:sldId id="270" r:id="rId19"/>
    <p:sldId id="276" r:id="rId20"/>
    <p:sldId id="279" r:id="rId21"/>
    <p:sldId id="275" r:id="rId2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xmlns=""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9900"/>
    <a:srgbClr val="FF00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68" autoAdjust="0"/>
    <p:restoredTop sz="94660"/>
  </p:normalViewPr>
  <p:slideViewPr>
    <p:cSldViewPr snapToGrid="0">
      <p:cViewPr varScale="1">
        <p:scale>
          <a:sx n="65" d="100"/>
          <a:sy n="65" d="100"/>
        </p:scale>
        <p:origin x="-85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0C7D24-BCC6-4B74-AE3F-A4F1CDE625FA}" type="datetimeFigureOut">
              <a:rPr lang="ru-RU" smtClean="0"/>
              <a:t>28.05.2021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3B67F7-9399-4C82-A6C0-47129FCBE92F}" type="slidenum">
              <a:rPr lang="ru-RU" smtClean="0"/>
              <a:t>‹#›</a:t>
            </a:fld>
            <a:endParaRPr lang="ru-RU"/>
          </a:p>
        </p:txBody>
      </p:sp>
    </p:spTree>
    <p:extLst>
      <p:ext uri="{BB962C8B-B14F-4D97-AF65-F5344CB8AC3E}">
        <p14:creationId xmlns:p14="http://schemas.microsoft.com/office/powerpoint/2010/main" val="156665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E3B67F7-9399-4C82-A6C0-47129FCBE92F}" type="slidenum">
              <a:rPr lang="ru-RU" smtClean="0"/>
              <a:t>1</a:t>
            </a:fld>
            <a:endParaRPr lang="ru-RU"/>
          </a:p>
        </p:txBody>
      </p:sp>
    </p:spTree>
    <p:extLst>
      <p:ext uri="{BB962C8B-B14F-4D97-AF65-F5344CB8AC3E}">
        <p14:creationId xmlns:p14="http://schemas.microsoft.com/office/powerpoint/2010/main" val="1999354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E3B67F7-9399-4C82-A6C0-47129FCBE92F}" type="slidenum">
              <a:rPr lang="ru-RU" smtClean="0"/>
              <a:t>4</a:t>
            </a:fld>
            <a:endParaRPr lang="ru-RU"/>
          </a:p>
        </p:txBody>
      </p:sp>
    </p:spTree>
    <p:extLst>
      <p:ext uri="{BB962C8B-B14F-4D97-AF65-F5344CB8AC3E}">
        <p14:creationId xmlns:p14="http://schemas.microsoft.com/office/powerpoint/2010/main" val="1686455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5CFFD63-57E8-4E5D-986D-92CB9EA28684}" type="datetimeFigureOut">
              <a:rPr lang="ru-RU" smtClean="0"/>
              <a:t>28.05.2021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3255511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CFFD63-57E8-4E5D-986D-92CB9EA28684}" type="datetimeFigureOut">
              <a:rPr lang="ru-RU" smtClean="0"/>
              <a:t>28.05.2021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1307259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5CFFD63-57E8-4E5D-986D-92CB9EA28684}" type="datetimeFigureOut">
              <a:rPr lang="ru-RU" smtClean="0"/>
              <a:t>28.05.2021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2970072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5CFFD63-57E8-4E5D-986D-92CB9EA28684}" type="datetimeFigureOut">
              <a:rPr lang="ru-RU" smtClean="0"/>
              <a:t>28.05.2021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1587975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5CFFD63-57E8-4E5D-986D-92CB9EA28684}" type="datetimeFigureOut">
              <a:rPr lang="ru-RU" smtClean="0"/>
              <a:t>28.05.2021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783808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5CFFD63-57E8-4E5D-986D-92CB9EA28684}" type="datetimeFigureOut">
              <a:rPr lang="ru-RU" smtClean="0"/>
              <a:t>28.05.2021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3661045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5CFFD63-57E8-4E5D-986D-92CB9EA28684}" type="datetimeFigureOut">
              <a:rPr lang="ru-RU" smtClean="0"/>
              <a:t>28.05.2021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391613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5CFFD63-57E8-4E5D-986D-92CB9EA28684}" type="datetimeFigureOut">
              <a:rPr lang="ru-RU" smtClean="0"/>
              <a:t>28.05.2021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4025093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95CFFD63-57E8-4E5D-986D-92CB9EA28684}" type="datetimeFigureOut">
              <a:rPr lang="ru-RU" smtClean="0"/>
              <a:t>28.05.2021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272734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CFFD63-57E8-4E5D-986D-92CB9EA28684}" type="datetimeFigureOut">
              <a:rPr lang="ru-RU" smtClean="0"/>
              <a:t>28.05.2021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679797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CFFD63-57E8-4E5D-986D-92CB9EA28684}" type="datetimeFigureOut">
              <a:rPr lang="ru-RU" smtClean="0"/>
              <a:t>28.05.2021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B4F23E-EF4A-4249-A95F-98E7DD6FA702}" type="slidenum">
              <a:rPr lang="ru-RU" smtClean="0"/>
              <a:t>‹#›</a:t>
            </a:fld>
            <a:endParaRPr lang="ru-RU"/>
          </a:p>
        </p:txBody>
      </p:sp>
    </p:spTree>
    <p:extLst>
      <p:ext uri="{BB962C8B-B14F-4D97-AF65-F5344CB8AC3E}">
        <p14:creationId xmlns:p14="http://schemas.microsoft.com/office/powerpoint/2010/main" val="3399771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CFFD63-57E8-4E5D-986D-92CB9EA28684}" type="datetimeFigureOut">
              <a:rPr lang="ru-RU" smtClean="0"/>
              <a:t>28.05.2021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B4F23E-EF4A-4249-A95F-98E7DD6FA702}" type="slidenum">
              <a:rPr lang="ru-RU" smtClean="0"/>
              <a:t>‹#›</a:t>
            </a:fld>
            <a:endParaRPr lang="ru-RU"/>
          </a:p>
        </p:txBody>
      </p:sp>
    </p:spTree>
    <p:extLst>
      <p:ext uri="{BB962C8B-B14F-4D97-AF65-F5344CB8AC3E}">
        <p14:creationId xmlns:p14="http://schemas.microsoft.com/office/powerpoint/2010/main" val="14972465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5414"/>
            <a:ext cx="12192000" cy="6858000"/>
          </a:xfrm>
          <a:prstGeom prst="rect">
            <a:avLst/>
          </a:prstGeom>
        </p:spPr>
      </p:pic>
      <p:sp>
        <p:nvSpPr>
          <p:cNvPr id="3" name="TextBox 2"/>
          <p:cNvSpPr txBox="1"/>
          <p:nvPr/>
        </p:nvSpPr>
        <p:spPr>
          <a:xfrm>
            <a:off x="4473162" y="1559992"/>
            <a:ext cx="6169700" cy="1938992"/>
          </a:xfrm>
          <a:prstGeom prst="rect">
            <a:avLst/>
          </a:prstGeom>
          <a:noFill/>
        </p:spPr>
        <p:txBody>
          <a:bodyPr wrap="square" rtlCol="0">
            <a:spAutoFit/>
          </a:bodyPr>
          <a:lstStyle/>
          <a:p>
            <a:r>
              <a:rPr lang="ru-RU" sz="6000" b="1" dirty="0" smtClean="0">
                <a:ln w="12700" cmpd="sng">
                  <a:solidFill>
                    <a:schemeClr val="accent4"/>
                  </a:solidFill>
                  <a:prstDash val="solid"/>
                </a:ln>
                <a:solidFill>
                  <a:srgbClr val="FF0000"/>
                </a:solidFill>
                <a:effectLst>
                  <a:outerShdw blurRad="38100" dist="38100" dir="2700000" algn="tl">
                    <a:srgbClr val="000000">
                      <a:alpha val="43137"/>
                    </a:srgbClr>
                  </a:outerShdw>
                </a:effectLst>
                <a:latin typeface="Arial Black" panose="020B0A04020102020204" pitchFamily="34" charset="0"/>
              </a:rPr>
              <a:t>«СПОРТ ДЛЯ ДОШКОЛЯТ»</a:t>
            </a:r>
            <a:endParaRPr lang="ru-RU" sz="6000" b="1" dirty="0">
              <a:ln w="12700" cmpd="sng">
                <a:solidFill>
                  <a:schemeClr val="accent4"/>
                </a:solidFill>
                <a:prstDash val="solid"/>
              </a:ln>
              <a:solidFill>
                <a:srgbClr val="FF0000"/>
              </a:solidFill>
              <a:effectLst>
                <a:outerShdw blurRad="38100" dist="38100" dir="2700000" algn="tl">
                  <a:srgbClr val="000000">
                    <a:alpha val="43137"/>
                  </a:srgbClr>
                </a:outerShdw>
              </a:effectLst>
              <a:latin typeface="Arial Black" panose="020B0A04020102020204" pitchFamily="34" charset="0"/>
            </a:endParaRPr>
          </a:p>
        </p:txBody>
      </p:sp>
      <p:sp>
        <p:nvSpPr>
          <p:cNvPr id="5" name="TextBox 4"/>
          <p:cNvSpPr txBox="1"/>
          <p:nvPr/>
        </p:nvSpPr>
        <p:spPr>
          <a:xfrm>
            <a:off x="7699081" y="4374087"/>
            <a:ext cx="3832520" cy="923330"/>
          </a:xfrm>
          <a:prstGeom prst="rect">
            <a:avLst/>
          </a:prstGeom>
          <a:noFill/>
        </p:spPr>
        <p:txBody>
          <a:bodyPr wrap="square" rtlCol="0">
            <a:spAutoFit/>
          </a:bodyPr>
          <a:lstStyle/>
          <a:p>
            <a:r>
              <a:rPr lang="ru-RU" b="1" i="1" dirty="0" smtClean="0">
                <a:solidFill>
                  <a:srgbClr val="002060"/>
                </a:solidFill>
                <a:latin typeface="Arial Black" panose="020B0A04020102020204" pitchFamily="34" charset="0"/>
              </a:rPr>
              <a:t>Подготовили воспитатели</a:t>
            </a:r>
          </a:p>
          <a:p>
            <a:r>
              <a:rPr lang="ru-RU" b="1" i="1" dirty="0" smtClean="0">
                <a:solidFill>
                  <a:srgbClr val="002060"/>
                </a:solidFill>
                <a:latin typeface="Arial Black" panose="020B0A04020102020204" pitchFamily="34" charset="0"/>
              </a:rPr>
              <a:t>группы «ТЕРЕМОК</a:t>
            </a:r>
            <a:r>
              <a:rPr lang="ru-RU" b="1" i="1" dirty="0" smtClean="0">
                <a:solidFill>
                  <a:srgbClr val="002060"/>
                </a:solidFill>
                <a:latin typeface="Arial Black" panose="020B0A04020102020204" pitchFamily="34" charset="0"/>
              </a:rPr>
              <a:t>»</a:t>
            </a:r>
            <a:endParaRPr lang="ru-RU" b="1" i="1" dirty="0" smtClean="0">
              <a:solidFill>
                <a:srgbClr val="002060"/>
              </a:solidFill>
              <a:latin typeface="Arial Black" panose="020B0A04020102020204" pitchFamily="34" charset="0"/>
            </a:endParaRPr>
          </a:p>
          <a:p>
            <a:r>
              <a:rPr lang="ru-RU" b="1" i="1" dirty="0" smtClean="0">
                <a:solidFill>
                  <a:srgbClr val="002060"/>
                </a:solidFill>
                <a:latin typeface="Arial Black" panose="020B0A04020102020204" pitchFamily="34" charset="0"/>
              </a:rPr>
              <a:t>Алиева Н.Р.</a:t>
            </a:r>
            <a:endParaRPr lang="ru-RU" b="1" i="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6987415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3" name="TextBox 2"/>
          <p:cNvSpPr txBox="1"/>
          <p:nvPr/>
        </p:nvSpPr>
        <p:spPr>
          <a:xfrm>
            <a:off x="4840357" y="407504"/>
            <a:ext cx="7195930" cy="5262979"/>
          </a:xfrm>
          <a:prstGeom prst="rect">
            <a:avLst/>
          </a:prstGeom>
          <a:noFill/>
        </p:spPr>
        <p:txBody>
          <a:bodyPr wrap="square" rtlCol="0">
            <a:spAutoFit/>
          </a:bodyPr>
          <a:lstStyle/>
          <a:p>
            <a:pPr algn="ctr"/>
            <a:r>
              <a:rPr lang="ru-RU" sz="2400" b="1" dirty="0" smtClean="0"/>
              <a:t>Формирование здоровья детей, полноценное развитие их организма – одна из основных проблем в современном обществе. В период дошкольного детства у ребенка закладываются основы здоровья, всесторонней  физической подготовленности и гармоничного физического развития.</a:t>
            </a:r>
          </a:p>
          <a:p>
            <a:pPr algn="ctr"/>
            <a:r>
              <a:rPr lang="ru-RU" sz="2400" b="1" dirty="0" smtClean="0"/>
              <a:t>Особенно важен спорт для ребенка. Взрослые страдают от недостатка движения. Это плохо. Но еще хуже, когда движения не хватает детям. С медицинской точки зрения дошкольный возраст-определяющий в плане возможных  проблем со здоровьем в возрасте более зрелом. Чем активнее ребенок, тем меньше «болячек» будет преследовать его во взрослой жизни.</a:t>
            </a:r>
            <a:endParaRPr lang="ru-RU" sz="2400" b="1" dirty="0"/>
          </a:p>
        </p:txBody>
      </p:sp>
    </p:spTree>
    <p:extLst>
      <p:ext uri="{BB962C8B-B14F-4D97-AF65-F5344CB8AC3E}">
        <p14:creationId xmlns:p14="http://schemas.microsoft.com/office/powerpoint/2010/main" val="27528998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4802909" y="194045"/>
            <a:ext cx="8008730" cy="1077218"/>
          </a:xfrm>
          <a:prstGeom prst="rect">
            <a:avLst/>
          </a:prstGeom>
          <a:noFill/>
        </p:spPr>
        <p:txBody>
          <a:bodyPr wrap="square" rtlCol="0">
            <a:spAutoFit/>
          </a:bodyPr>
          <a:lstStyle/>
          <a:p>
            <a:pPr algn="ctr"/>
            <a:r>
              <a:rPr lang="ru-RU" sz="3200" b="1" dirty="0" smtClean="0">
                <a:solidFill>
                  <a:srgbClr val="FF0000"/>
                </a:solidFill>
                <a:effectLst>
                  <a:outerShdw blurRad="38100" dist="38100" dir="2700000" algn="tl">
                    <a:srgbClr val="000000">
                      <a:alpha val="43137"/>
                    </a:srgbClr>
                  </a:outerShdw>
                </a:effectLst>
                <a:latin typeface="Arial Black" panose="020B0A04020102020204" pitchFamily="34" charset="0"/>
              </a:rPr>
              <a:t>КАК ПРИУЧИТЬ РЕБЕНКА К СПОРТУ?</a:t>
            </a:r>
            <a:endParaRPr lang="ru-RU" sz="3200"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
        <p:nvSpPr>
          <p:cNvPr id="2" name="TextBox 1"/>
          <p:cNvSpPr txBox="1"/>
          <p:nvPr/>
        </p:nvSpPr>
        <p:spPr>
          <a:xfrm>
            <a:off x="6096000" y="1627084"/>
            <a:ext cx="5338618" cy="3785652"/>
          </a:xfrm>
          <a:prstGeom prst="rect">
            <a:avLst/>
          </a:prstGeom>
          <a:noFill/>
        </p:spPr>
        <p:txBody>
          <a:bodyPr wrap="square" rtlCol="0">
            <a:spAutoFit/>
          </a:bodyPr>
          <a:lstStyle/>
          <a:p>
            <a:pPr algn="ctr"/>
            <a:r>
              <a:rPr lang="ru-RU" sz="2400" b="1" dirty="0" smtClean="0"/>
              <a:t>Для любого ребенка его родители  - это самые серьезные авторитеты. Если ребенок будет видеть, как его папа или мама качает пресс, бегает по утрам, или ездит на велосипеде, то ему и самому захочется это делать. Только личный пример  в достаточной мере продемонстрирует, чем можно заниматься и каких результатов можно достичь. </a:t>
            </a:r>
            <a:endParaRPr lang="ru-RU" sz="2400" b="1" dirty="0"/>
          </a:p>
        </p:txBody>
      </p:sp>
      <p:sp>
        <p:nvSpPr>
          <p:cNvPr id="8" name="Выноска-облако 7"/>
          <p:cNvSpPr/>
          <p:nvPr/>
        </p:nvSpPr>
        <p:spPr>
          <a:xfrm>
            <a:off x="3110948" y="5794513"/>
            <a:ext cx="914400" cy="612648"/>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Рисунок 8"/>
          <p:cNvPicPr>
            <a:picLocks noChangeAspect="1"/>
          </p:cNvPicPr>
          <p:nvPr/>
        </p:nvPicPr>
        <p:blipFill rotWithShape="1">
          <a:blip r:embed="rId3" cstate="print">
            <a:extLst>
              <a:ext uri="{28A0092B-C50C-407E-A947-70E740481C1C}">
                <a14:useLocalDpi xmlns:a14="http://schemas.microsoft.com/office/drawing/2010/main" val="0"/>
              </a:ext>
            </a:extLst>
          </a:blip>
          <a:srcRect l="644" t="19418" r="-644" b="20581"/>
          <a:stretch/>
        </p:blipFill>
        <p:spPr>
          <a:xfrm>
            <a:off x="-104772" y="0"/>
            <a:ext cx="5466520" cy="6669157"/>
          </a:xfrm>
          <a:prstGeom prst="rect">
            <a:avLst/>
          </a:prstGeom>
          <a:ln>
            <a:noFill/>
          </a:ln>
          <a:effectLst>
            <a:softEdge rad="112500"/>
          </a:effectLst>
        </p:spPr>
      </p:pic>
    </p:spTree>
    <p:extLst>
      <p:ext uri="{BB962C8B-B14F-4D97-AF65-F5344CB8AC3E}">
        <p14:creationId xmlns:p14="http://schemas.microsoft.com/office/powerpoint/2010/main" val="20086647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l="-352" t="19565" r="1476" b="21449"/>
          <a:stretch/>
        </p:blipFill>
        <p:spPr>
          <a:xfrm>
            <a:off x="129209" y="89452"/>
            <a:ext cx="5476462" cy="6768548"/>
          </a:xfrm>
          <a:prstGeom prst="rect">
            <a:avLst/>
          </a:prstGeom>
          <a:ln>
            <a:noFill/>
          </a:ln>
          <a:effectLst>
            <a:softEdge rad="112500"/>
          </a:effectLst>
        </p:spPr>
      </p:pic>
      <p:pic>
        <p:nvPicPr>
          <p:cNvPr id="8" name="Рисунок 7"/>
          <p:cNvPicPr>
            <a:picLocks noChangeAspect="1"/>
          </p:cNvPicPr>
          <p:nvPr/>
        </p:nvPicPr>
        <p:blipFill>
          <a:blip r:embed="rId5"/>
          <a:stretch>
            <a:fillRect/>
          </a:stretch>
        </p:blipFill>
        <p:spPr>
          <a:xfrm>
            <a:off x="6096000" y="134184"/>
            <a:ext cx="5551055" cy="6589631"/>
          </a:xfrm>
          <a:prstGeom prst="rect">
            <a:avLst/>
          </a:prstGeom>
          <a:ln>
            <a:noFill/>
          </a:ln>
          <a:effectLst>
            <a:softEdge rad="112500"/>
          </a:effectLst>
        </p:spPr>
      </p:pic>
    </p:spTree>
    <p:extLst>
      <p:ext uri="{BB962C8B-B14F-4D97-AF65-F5344CB8AC3E}">
        <p14:creationId xmlns:p14="http://schemas.microsoft.com/office/powerpoint/2010/main" val="40320226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4684320" y="407504"/>
            <a:ext cx="7351967" cy="1077218"/>
          </a:xfrm>
          <a:prstGeom prst="rect">
            <a:avLst/>
          </a:prstGeom>
          <a:noFill/>
        </p:spPr>
        <p:txBody>
          <a:bodyPr wrap="square" rtlCol="0">
            <a:spAutoFit/>
          </a:bodyPr>
          <a:lstStyle/>
          <a:p>
            <a:pPr algn="ctr"/>
            <a:r>
              <a:rPr lang="ru-RU" sz="3200" b="1" dirty="0" smtClean="0">
                <a:solidFill>
                  <a:srgbClr val="FF0000"/>
                </a:solidFill>
                <a:effectLst>
                  <a:outerShdw blurRad="38100" dist="38100" dir="2700000" algn="tl">
                    <a:srgbClr val="000000">
                      <a:alpha val="43137"/>
                    </a:srgbClr>
                  </a:outerShdw>
                </a:effectLst>
                <a:latin typeface="Arial Black" panose="020B0A04020102020204" pitchFamily="34" charset="0"/>
              </a:rPr>
              <a:t>Влияние спорта на организм ребенка</a:t>
            </a:r>
            <a:endParaRPr lang="ru-RU" sz="3200"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
        <p:nvSpPr>
          <p:cNvPr id="6" name="TextBox 5"/>
          <p:cNvSpPr txBox="1"/>
          <p:nvPr/>
        </p:nvSpPr>
        <p:spPr>
          <a:xfrm>
            <a:off x="4684319" y="1484722"/>
            <a:ext cx="6049818" cy="4893647"/>
          </a:xfrm>
          <a:prstGeom prst="rect">
            <a:avLst/>
          </a:prstGeom>
          <a:noFill/>
        </p:spPr>
        <p:txBody>
          <a:bodyPr wrap="square" rtlCol="0">
            <a:spAutoFit/>
          </a:bodyPr>
          <a:lstStyle/>
          <a:p>
            <a:pPr algn="ctr"/>
            <a:r>
              <a:rPr lang="ru-RU" sz="2400" b="1" dirty="0" smtClean="0">
                <a:latin typeface="Times New Roman" panose="02020603050405020304" pitchFamily="18" charset="0"/>
                <a:cs typeface="Times New Roman" panose="02020603050405020304" pitchFamily="18" charset="0"/>
              </a:rPr>
              <a:t>Неоднократные научные исследования, посвященные тому, как спорт влияет на ребенка, подтверждают его целебное воздействие на все структуры организма. Регулярная физическая активность способствует укреплению иммунитета, сердечно-сосудистой и дыхательной систем, опорно-двигательного аппарата, правильному обмену веществ. При некоторых сбоях в организме врачи даже рекомендуют заниматься  теми  или иными  видами спорта. Главное условие разумные нагрузки.</a:t>
            </a:r>
            <a:endParaRPr lang="ru-RU" sz="2400" b="1"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l="299" t="20471" r="-307" b="22020"/>
          <a:stretch/>
        </p:blipFill>
        <p:spPr>
          <a:xfrm>
            <a:off x="-65186" y="238123"/>
            <a:ext cx="4749507" cy="6381754"/>
          </a:xfrm>
          <a:prstGeom prst="rect">
            <a:avLst/>
          </a:prstGeom>
          <a:ln>
            <a:noFill/>
          </a:ln>
          <a:effectLst>
            <a:softEdge rad="112500"/>
          </a:effectLst>
        </p:spPr>
      </p:pic>
    </p:spTree>
    <p:extLst>
      <p:ext uri="{BB962C8B-B14F-4D97-AF65-F5344CB8AC3E}">
        <p14:creationId xmlns:p14="http://schemas.microsoft.com/office/powerpoint/2010/main" val="37281631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807"/>
            <a:ext cx="12192000" cy="6858000"/>
          </a:xfrm>
          <a:prstGeom prst="rect">
            <a:avLst/>
          </a:prstGeom>
        </p:spPr>
      </p:pic>
      <p:sp>
        <p:nvSpPr>
          <p:cNvPr id="3" name="TextBox 2"/>
          <p:cNvSpPr txBox="1"/>
          <p:nvPr/>
        </p:nvSpPr>
        <p:spPr>
          <a:xfrm>
            <a:off x="4803412" y="-145231"/>
            <a:ext cx="7195930" cy="1200329"/>
          </a:xfrm>
          <a:prstGeom prst="rect">
            <a:avLst/>
          </a:prstGeom>
          <a:noFill/>
        </p:spPr>
        <p:txBody>
          <a:bodyPr wrap="square" rtlCol="0">
            <a:spAutoFit/>
          </a:bodyPr>
          <a:lstStyle/>
          <a:p>
            <a:pPr algn="ctr"/>
            <a:r>
              <a:rPr lang="ru-RU" sz="3600" b="1" dirty="0" smtClean="0">
                <a:solidFill>
                  <a:srgbClr val="FF0000"/>
                </a:solidFill>
                <a:effectLst>
                  <a:outerShdw blurRad="38100" dist="38100" dir="2700000" algn="tl">
                    <a:srgbClr val="000000">
                      <a:alpha val="43137"/>
                    </a:srgbClr>
                  </a:outerShdw>
                </a:effectLst>
                <a:latin typeface="Arial Black" panose="020B0A04020102020204" pitchFamily="34" charset="0"/>
              </a:rPr>
              <a:t>Влияние спорта на здоровье ребенка</a:t>
            </a:r>
            <a:endParaRPr lang="ru-RU" sz="3600"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
        <p:nvSpPr>
          <p:cNvPr id="5" name="TextBox 4"/>
          <p:cNvSpPr txBox="1"/>
          <p:nvPr/>
        </p:nvSpPr>
        <p:spPr>
          <a:xfrm>
            <a:off x="6095999" y="1230583"/>
            <a:ext cx="5246255" cy="4893647"/>
          </a:xfrm>
          <a:prstGeom prst="rect">
            <a:avLst/>
          </a:prstGeom>
          <a:noFill/>
        </p:spPr>
        <p:txBody>
          <a:bodyPr wrap="square" rtlCol="0">
            <a:spAutoFit/>
          </a:bodyPr>
          <a:lstStyle/>
          <a:p>
            <a:pPr algn="ctr"/>
            <a:r>
              <a:rPr lang="ru-RU" sz="2400" b="1" dirty="0" smtClean="0"/>
              <a:t>Влияние занятий спортом на здоровье сложно переоценить. Тренированный  человек легче противостоит пагубному воздействию неблагоприятных факторов окружающей среды, становится более резистентным к вирусам, быстрее восстанавливается  после болезней и травм. По статистике , почти 80% часто  болеющих детей и   занимаются спортом и периодически не посещают уроки физкультуры.</a:t>
            </a:r>
            <a:endParaRPr lang="ru-RU" sz="2400" b="1" dirty="0"/>
          </a:p>
        </p:txBody>
      </p:sp>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t="12464" b="12747"/>
          <a:stretch/>
        </p:blipFill>
        <p:spPr>
          <a:xfrm>
            <a:off x="212361" y="-100723"/>
            <a:ext cx="4701383" cy="6958723"/>
          </a:xfrm>
          <a:prstGeom prst="rect">
            <a:avLst/>
          </a:prstGeom>
          <a:ln>
            <a:noFill/>
          </a:ln>
          <a:effectLst>
            <a:softEdge rad="112500"/>
          </a:effectLst>
        </p:spPr>
      </p:pic>
    </p:spTree>
    <p:extLst>
      <p:ext uri="{BB962C8B-B14F-4D97-AF65-F5344CB8AC3E}">
        <p14:creationId xmlns:p14="http://schemas.microsoft.com/office/powerpoint/2010/main" val="3649742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545"/>
            <a:ext cx="12192000" cy="6858000"/>
          </a:xfrm>
          <a:prstGeom prst="rect">
            <a:avLst/>
          </a:prstGeom>
        </p:spPr>
      </p:pic>
      <p:sp>
        <p:nvSpPr>
          <p:cNvPr id="3" name="TextBox 2"/>
          <p:cNvSpPr txBox="1"/>
          <p:nvPr/>
        </p:nvSpPr>
        <p:spPr>
          <a:xfrm>
            <a:off x="4399286" y="0"/>
            <a:ext cx="7195930" cy="1200329"/>
          </a:xfrm>
          <a:prstGeom prst="rect">
            <a:avLst/>
          </a:prstGeom>
          <a:noFill/>
        </p:spPr>
        <p:txBody>
          <a:bodyPr wrap="square" rtlCol="0">
            <a:spAutoFit/>
          </a:bodyPr>
          <a:lstStyle/>
          <a:p>
            <a:pPr algn="ctr"/>
            <a:r>
              <a:rPr lang="ru-RU" sz="3600" b="1" dirty="0" smtClean="0">
                <a:solidFill>
                  <a:srgbClr val="FF0000"/>
                </a:solidFill>
                <a:effectLst>
                  <a:outerShdw blurRad="38100" dist="38100" dir="2700000" algn="tl">
                    <a:srgbClr val="000000">
                      <a:alpha val="43137"/>
                    </a:srgbClr>
                  </a:outerShdw>
                </a:effectLst>
                <a:latin typeface="Arial Black" panose="020B0A04020102020204" pitchFamily="34" charset="0"/>
              </a:rPr>
              <a:t>Влияние спорта на развитие  ребенка</a:t>
            </a:r>
            <a:endParaRPr lang="ru-RU" sz="3600"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
        <p:nvSpPr>
          <p:cNvPr id="5" name="TextBox 4"/>
          <p:cNvSpPr txBox="1"/>
          <p:nvPr/>
        </p:nvSpPr>
        <p:spPr>
          <a:xfrm>
            <a:off x="5727048" y="1200329"/>
            <a:ext cx="5328879" cy="5632311"/>
          </a:xfrm>
          <a:prstGeom prst="rect">
            <a:avLst/>
          </a:prstGeom>
          <a:noFill/>
        </p:spPr>
        <p:txBody>
          <a:bodyPr wrap="square" rtlCol="0">
            <a:spAutoFit/>
          </a:bodyPr>
          <a:lstStyle/>
          <a:p>
            <a:pPr algn="ctr"/>
            <a:r>
              <a:rPr lang="ru-RU" sz="2400" b="1" dirty="0" smtClean="0"/>
              <a:t>Двигательная активность в детском и особенно  в дошкольном возрасте неразрывно связана с общим физическим, интеллектуальным и психоэмоциональным  развитием ребенка. Спорт гармонизирует его. Дети, посещающие  различные секции, сильнее, выносливее и крепче многих своих сверстников. Они лучше воспринимают, анализируют и проще запоминают информацию. Тренированные  дети имеют более высокую самооценку, они уверены в себе и коммуникабельны. </a:t>
            </a:r>
            <a:endParaRPr lang="ru-RU" sz="2400" b="1" dirty="0"/>
          </a:p>
        </p:txBody>
      </p:sp>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t="18681" b="20828"/>
          <a:stretch/>
        </p:blipFill>
        <p:spPr>
          <a:xfrm>
            <a:off x="83127" y="11545"/>
            <a:ext cx="4913746" cy="6724073"/>
          </a:xfrm>
          <a:prstGeom prst="roundRect">
            <a:avLst/>
          </a:prstGeom>
        </p:spPr>
      </p:pic>
    </p:spTree>
    <p:extLst>
      <p:ext uri="{BB962C8B-B14F-4D97-AF65-F5344CB8AC3E}">
        <p14:creationId xmlns:p14="http://schemas.microsoft.com/office/powerpoint/2010/main" val="39722510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3325593" y="1238776"/>
            <a:ext cx="7195930" cy="2554545"/>
          </a:xfrm>
          <a:prstGeom prst="rect">
            <a:avLst/>
          </a:prstGeom>
          <a:noFill/>
        </p:spPr>
        <p:txBody>
          <a:bodyPr wrap="square" rtlCol="0">
            <a:spAutoFit/>
          </a:bodyPr>
          <a:lstStyle/>
          <a:p>
            <a:pPr algn="ctr"/>
            <a:r>
              <a:rPr lang="ru-RU" sz="4000" b="1" dirty="0" smtClean="0">
                <a:ln w="22225">
                  <a:solidFill>
                    <a:srgbClr val="FF3300"/>
                  </a:solidFill>
                  <a:prstDash val="solid"/>
                </a:ln>
                <a:solidFill>
                  <a:srgbClr val="FF0000"/>
                </a:solidFill>
              </a:rPr>
              <a:t>Прививать интерес к физической культуре нужно с раннего детства. Но как же это сделать???</a:t>
            </a:r>
            <a:endParaRPr lang="ru-RU" sz="4000" b="1" dirty="0">
              <a:ln w="22225">
                <a:solidFill>
                  <a:srgbClr val="FF3300"/>
                </a:solidFill>
                <a:prstDash val="solid"/>
              </a:ln>
              <a:solidFill>
                <a:srgbClr val="FF0000"/>
              </a:solidFill>
            </a:endParaRPr>
          </a:p>
        </p:txBody>
      </p:sp>
    </p:spTree>
    <p:extLst>
      <p:ext uri="{BB962C8B-B14F-4D97-AF65-F5344CB8AC3E}">
        <p14:creationId xmlns:p14="http://schemas.microsoft.com/office/powerpoint/2010/main" val="3277827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l="3891" t="19125" r="917" b="20808"/>
          <a:stretch/>
        </p:blipFill>
        <p:spPr>
          <a:xfrm>
            <a:off x="128730" y="9026"/>
            <a:ext cx="4895852" cy="6865162"/>
          </a:xfrm>
          <a:prstGeom prst="rect">
            <a:avLst/>
          </a:prstGeom>
          <a:ln>
            <a:noFill/>
          </a:ln>
          <a:effectLst>
            <a:softEdge rad="112500"/>
          </a:effectLst>
        </p:spPr>
      </p:pic>
      <p:sp>
        <p:nvSpPr>
          <p:cNvPr id="3" name="TextBox 2"/>
          <p:cNvSpPr txBox="1"/>
          <p:nvPr/>
        </p:nvSpPr>
        <p:spPr>
          <a:xfrm>
            <a:off x="5716771" y="1689856"/>
            <a:ext cx="5320146" cy="3785652"/>
          </a:xfrm>
          <a:prstGeom prst="rect">
            <a:avLst/>
          </a:prstGeom>
          <a:noFill/>
        </p:spPr>
        <p:txBody>
          <a:bodyPr wrap="square" rtlCol="0">
            <a:spAutoFit/>
          </a:bodyPr>
          <a:lstStyle/>
          <a:p>
            <a:pPr algn="ctr"/>
            <a:r>
              <a:rPr lang="ru-RU" sz="2400" b="1" dirty="0" smtClean="0"/>
              <a:t>Польза утренней зарядки заключается в том, что она способствует  укреплению опорно-двигательного аппарата. Это важно на ранних этапах для развития детей, дисциплинирует ребенка и избавляет  от сонливости утром. Упражнения помогают лучше сопротивляться болезням  и укрепляют не только дух но и тело.</a:t>
            </a:r>
            <a:endParaRPr lang="ru-RU" sz="2400" b="1" dirty="0"/>
          </a:p>
        </p:txBody>
      </p:sp>
      <p:sp>
        <p:nvSpPr>
          <p:cNvPr id="2" name="TextBox 1"/>
          <p:cNvSpPr txBox="1"/>
          <p:nvPr/>
        </p:nvSpPr>
        <p:spPr>
          <a:xfrm>
            <a:off x="5181600" y="332509"/>
            <a:ext cx="6197600" cy="1200329"/>
          </a:xfrm>
          <a:prstGeom prst="rect">
            <a:avLst/>
          </a:prstGeom>
          <a:noFill/>
        </p:spPr>
        <p:txBody>
          <a:bodyPr wrap="square" rtlCol="0">
            <a:spAutoFit/>
          </a:bodyPr>
          <a:lstStyle/>
          <a:p>
            <a:pPr algn="ctr"/>
            <a:r>
              <a:rPr lang="ru-RU" sz="3600" b="1" dirty="0" smtClean="0">
                <a:solidFill>
                  <a:srgbClr val="FF0066"/>
                </a:solidFill>
                <a:latin typeface="Arial Black" panose="020B0A04020102020204" pitchFamily="34" charset="0"/>
              </a:rPr>
              <a:t>1. Начинайте </a:t>
            </a:r>
            <a:r>
              <a:rPr lang="ru-RU" sz="3600" b="1" dirty="0">
                <a:solidFill>
                  <a:srgbClr val="FF0066"/>
                </a:solidFill>
                <a:latin typeface="Arial Black" panose="020B0A04020102020204" pitchFamily="34" charset="0"/>
              </a:rPr>
              <a:t>каждое утро с зарядки. </a:t>
            </a:r>
          </a:p>
        </p:txBody>
      </p:sp>
    </p:spTree>
    <p:extLst>
      <p:ext uri="{BB962C8B-B14F-4D97-AF65-F5344CB8AC3E}">
        <p14:creationId xmlns:p14="http://schemas.microsoft.com/office/powerpoint/2010/main" val="3651475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Рисунок 1"/>
          <p:cNvPicPr>
            <a:picLocks noChangeAspect="1"/>
          </p:cNvPicPr>
          <p:nvPr/>
        </p:nvPicPr>
        <p:blipFill rotWithShape="1">
          <a:blip r:embed="rId3" cstate="print">
            <a:extLst>
              <a:ext uri="{28A0092B-C50C-407E-A947-70E740481C1C}">
                <a14:useLocalDpi xmlns:a14="http://schemas.microsoft.com/office/drawing/2010/main" val="0"/>
              </a:ext>
            </a:extLst>
          </a:blip>
          <a:srcRect t="32593" b="34142"/>
          <a:stretch/>
        </p:blipFill>
        <p:spPr>
          <a:xfrm>
            <a:off x="5486110" y="2032000"/>
            <a:ext cx="6345671" cy="469100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t="32566" b="34437"/>
          <a:stretch/>
        </p:blipFill>
        <p:spPr>
          <a:xfrm>
            <a:off x="0" y="647955"/>
            <a:ext cx="5490076" cy="402564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TextBox 6"/>
          <p:cNvSpPr txBox="1"/>
          <p:nvPr/>
        </p:nvSpPr>
        <p:spPr>
          <a:xfrm>
            <a:off x="5942368" y="277674"/>
            <a:ext cx="5033818" cy="1754326"/>
          </a:xfrm>
          <a:prstGeom prst="rect">
            <a:avLst/>
          </a:prstGeom>
          <a:noFill/>
        </p:spPr>
        <p:txBody>
          <a:bodyPr wrap="square" rtlCol="0">
            <a:spAutoFit/>
          </a:bodyPr>
          <a:lstStyle/>
          <a:p>
            <a:pPr algn="ctr"/>
            <a:r>
              <a:rPr lang="ru-RU" sz="3600" b="1" dirty="0" smtClean="0">
                <a:solidFill>
                  <a:srgbClr val="002060"/>
                </a:solidFill>
                <a:latin typeface="Arial Black" panose="020B0A04020102020204" pitchFamily="34" charset="0"/>
              </a:rPr>
              <a:t>Здоровье в порядке – спасибо зарядке!!!</a:t>
            </a:r>
            <a:endParaRPr lang="ru-RU" sz="3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76274925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58" y="0"/>
            <a:ext cx="12228558" cy="6858000"/>
          </a:xfrm>
          <a:prstGeom prst="rect">
            <a:avLst/>
          </a:prstGeom>
        </p:spPr>
      </p:pic>
      <p:sp>
        <p:nvSpPr>
          <p:cNvPr id="3" name="TextBox 2"/>
          <p:cNvSpPr txBox="1"/>
          <p:nvPr/>
        </p:nvSpPr>
        <p:spPr>
          <a:xfrm>
            <a:off x="4840357" y="95262"/>
            <a:ext cx="7195930" cy="954107"/>
          </a:xfrm>
          <a:prstGeom prst="rect">
            <a:avLst/>
          </a:prstGeom>
          <a:noFill/>
        </p:spPr>
        <p:txBody>
          <a:bodyPr wrap="square" rtlCol="0">
            <a:spAutoFit/>
          </a:bodyPr>
          <a:lstStyle/>
          <a:p>
            <a:pPr algn="ctr"/>
            <a:r>
              <a:rPr lang="ru-RU" sz="2800" b="1" dirty="0" smtClean="0">
                <a:solidFill>
                  <a:srgbClr val="FF0066"/>
                </a:solidFill>
                <a:latin typeface="Arial Black" panose="020B0A04020102020204" pitchFamily="34" charset="0"/>
              </a:rPr>
              <a:t>2. Можно установить дома шведскую стенку.</a:t>
            </a:r>
            <a:endParaRPr lang="ru-RU" sz="2800" b="1" dirty="0">
              <a:solidFill>
                <a:srgbClr val="FF0066"/>
              </a:solidFill>
              <a:latin typeface="Arial Black" panose="020B0A04020102020204" pitchFamily="34" charset="0"/>
            </a:endParaRPr>
          </a:p>
        </p:txBody>
      </p:sp>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t="19421" b="20580"/>
          <a:stretch/>
        </p:blipFill>
        <p:spPr>
          <a:xfrm>
            <a:off x="3741229" y="1690255"/>
            <a:ext cx="3832589" cy="5110119"/>
          </a:xfrm>
          <a:prstGeom prst="roundRect">
            <a:avLst/>
          </a:prstGeom>
        </p:spPr>
      </p:pic>
      <p:sp>
        <p:nvSpPr>
          <p:cNvPr id="6" name="TextBox 5"/>
          <p:cNvSpPr txBox="1"/>
          <p:nvPr/>
        </p:nvSpPr>
        <p:spPr>
          <a:xfrm>
            <a:off x="7781636" y="1322195"/>
            <a:ext cx="4202545" cy="5262979"/>
          </a:xfrm>
          <a:prstGeom prst="rect">
            <a:avLst/>
          </a:prstGeom>
          <a:noFill/>
        </p:spPr>
        <p:txBody>
          <a:bodyPr wrap="square" rtlCol="0">
            <a:spAutoFit/>
          </a:bodyPr>
          <a:lstStyle/>
          <a:p>
            <a:pPr algn="ctr"/>
            <a:r>
              <a:rPr lang="ru-RU" sz="2400" b="1" dirty="0" smtClean="0"/>
              <a:t>Польза шведской стенки для ребенка доказана экспертами области педиатрии. Поднимаясь по ступенькам лестницы маленькими босыми ножками, ребенок массирует стопы. Простое на первый взгляд упражнение является профилактикой плоскостопия. Кроме того, хватаясь руками за перекладины, ребенок с раннего  </a:t>
            </a:r>
            <a:r>
              <a:rPr lang="ru-RU" sz="2400" b="1" dirty="0" err="1" smtClean="0"/>
              <a:t>детсвта</a:t>
            </a:r>
            <a:r>
              <a:rPr lang="ru-RU" sz="2400" b="1" dirty="0" smtClean="0"/>
              <a:t>  развивает ловкость</a:t>
            </a:r>
            <a:endParaRPr lang="ru-RU" sz="2400" b="1" dirty="0"/>
          </a:p>
        </p:txBody>
      </p:sp>
      <p:pic>
        <p:nvPicPr>
          <p:cNvPr id="8" name="Рисунок 7"/>
          <p:cNvPicPr>
            <a:picLocks noChangeAspect="1"/>
          </p:cNvPicPr>
          <p:nvPr/>
        </p:nvPicPr>
        <p:blipFill rotWithShape="1">
          <a:blip r:embed="rId4" cstate="print">
            <a:extLst>
              <a:ext uri="{28A0092B-C50C-407E-A947-70E740481C1C}">
                <a14:useLocalDpi xmlns:a14="http://schemas.microsoft.com/office/drawing/2010/main" val="0"/>
              </a:ext>
            </a:extLst>
          </a:blip>
          <a:srcRect t="19131" b="20580"/>
          <a:stretch/>
        </p:blipFill>
        <p:spPr>
          <a:xfrm>
            <a:off x="27640" y="16380"/>
            <a:ext cx="4157322" cy="5756347"/>
          </a:xfrm>
          <a:prstGeom prst="roundRect">
            <a:avLst/>
          </a:prstGeom>
        </p:spPr>
      </p:pic>
    </p:spTree>
    <p:extLst>
      <p:ext uri="{BB962C8B-B14F-4D97-AF65-F5344CB8AC3E}">
        <p14:creationId xmlns:p14="http://schemas.microsoft.com/office/powerpoint/2010/main" val="5291703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28558" cy="6858000"/>
          </a:xfrm>
          <a:prstGeom prst="rect">
            <a:avLst/>
          </a:prstGeom>
        </p:spPr>
      </p:pic>
      <p:pic>
        <p:nvPicPr>
          <p:cNvPr id="2" name="Рисунок 1"/>
          <p:cNvPicPr>
            <a:picLocks noChangeAspect="1"/>
          </p:cNvPicPr>
          <p:nvPr/>
        </p:nvPicPr>
        <p:blipFill rotWithShape="1">
          <a:blip r:embed="rId3" cstate="print">
            <a:extLst>
              <a:ext uri="{28A0092B-C50C-407E-A947-70E740481C1C}">
                <a14:useLocalDpi xmlns:a14="http://schemas.microsoft.com/office/drawing/2010/main" val="0"/>
              </a:ext>
            </a:extLst>
          </a:blip>
          <a:srcRect t="18888" b="20498"/>
          <a:stretch/>
        </p:blipFill>
        <p:spPr>
          <a:xfrm>
            <a:off x="147783" y="134224"/>
            <a:ext cx="5246254" cy="666056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t="10639" b="33334"/>
          <a:stretch/>
        </p:blipFill>
        <p:spPr>
          <a:xfrm>
            <a:off x="6520677" y="134224"/>
            <a:ext cx="5400000" cy="672323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780059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p:cNvSpPr txBox="1"/>
          <p:nvPr/>
        </p:nvSpPr>
        <p:spPr>
          <a:xfrm>
            <a:off x="6419774" y="324377"/>
            <a:ext cx="5310407" cy="4401205"/>
          </a:xfrm>
          <a:prstGeom prst="rect">
            <a:avLst/>
          </a:prstGeom>
          <a:noFill/>
        </p:spPr>
        <p:txBody>
          <a:bodyPr wrap="square" rtlCol="0">
            <a:spAutoFit/>
          </a:bodyPr>
          <a:lstStyle/>
          <a:p>
            <a:pPr algn="ctr"/>
            <a:r>
              <a:rPr lang="ru-RU" sz="2800" b="1" dirty="0" smtClean="0">
                <a:solidFill>
                  <a:srgbClr val="FF0066"/>
                </a:solidFill>
                <a:latin typeface="Arial Black" panose="020B0A04020102020204" pitchFamily="34" charset="0"/>
              </a:rPr>
              <a:t>3. Посещение открытых спортивно- оздоровительных комплексов на улице. </a:t>
            </a:r>
          </a:p>
          <a:p>
            <a:pPr algn="ctr"/>
            <a:r>
              <a:rPr lang="ru-RU" sz="2400" b="1" dirty="0" smtClean="0"/>
              <a:t>В первую очередь, на гимнастическом тренажере можно выполнять упражнения на все группы мышц. Во вторых, регулярные занятия на тренажере делают ребенка не только сильным и гибким, но и здоровым. </a:t>
            </a:r>
            <a:endParaRPr lang="ru-RU" sz="2400" b="1" dirty="0"/>
          </a:p>
        </p:txBody>
      </p:sp>
      <p:pic>
        <p:nvPicPr>
          <p:cNvPr id="2" name="Рисунок 1"/>
          <p:cNvPicPr>
            <a:picLocks noChangeAspect="1"/>
          </p:cNvPicPr>
          <p:nvPr/>
        </p:nvPicPr>
        <p:blipFill rotWithShape="1">
          <a:blip r:embed="rId3" cstate="print">
            <a:extLst>
              <a:ext uri="{28A0092B-C50C-407E-A947-70E740481C1C}">
                <a14:useLocalDpi xmlns:a14="http://schemas.microsoft.com/office/drawing/2010/main" val="0"/>
              </a:ext>
            </a:extLst>
          </a:blip>
          <a:srcRect l="-898" t="31954" r="898" b="33838"/>
          <a:stretch/>
        </p:blipFill>
        <p:spPr>
          <a:xfrm>
            <a:off x="1018480" y="2658182"/>
            <a:ext cx="5532293" cy="4205618"/>
          </a:xfrm>
          <a:prstGeom prst="rect">
            <a:avLst/>
          </a:prstGeom>
          <a:ln>
            <a:noFill/>
          </a:ln>
          <a:effectLst>
            <a:softEdge rad="112500"/>
          </a:effectLst>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t="32753" b="33603"/>
          <a:stretch/>
        </p:blipFill>
        <p:spPr>
          <a:xfrm>
            <a:off x="0" y="0"/>
            <a:ext cx="4516582" cy="3376826"/>
          </a:xfrm>
          <a:prstGeom prst="rect">
            <a:avLst/>
          </a:prstGeom>
          <a:ln>
            <a:noFill/>
          </a:ln>
          <a:effectLst>
            <a:softEdge rad="112500"/>
          </a:effectLst>
        </p:spPr>
      </p:pic>
    </p:spTree>
    <p:extLst>
      <p:ext uri="{BB962C8B-B14F-4D97-AF65-F5344CB8AC3E}">
        <p14:creationId xmlns:p14="http://schemas.microsoft.com/office/powerpoint/2010/main" val="28207058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l="299" t="19536" r="-299" b="20650"/>
          <a:stretch/>
        </p:blipFill>
        <p:spPr>
          <a:xfrm>
            <a:off x="65181" y="326310"/>
            <a:ext cx="4723019" cy="631856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Рисунок 7"/>
          <p:cNvPicPr>
            <a:picLocks noChangeAspect="1"/>
          </p:cNvPicPr>
          <p:nvPr/>
        </p:nvPicPr>
        <p:blipFill rotWithShape="1">
          <a:blip r:embed="rId4" cstate="print">
            <a:extLst>
              <a:ext uri="{28A0092B-C50C-407E-A947-70E740481C1C}">
                <a14:useLocalDpi xmlns:a14="http://schemas.microsoft.com/office/drawing/2010/main" val="0"/>
              </a:ext>
            </a:extLst>
          </a:blip>
          <a:srcRect l="-599" t="41511" r="599" b="39319"/>
          <a:stretch/>
        </p:blipFill>
        <p:spPr>
          <a:xfrm>
            <a:off x="8218921" y="1965783"/>
            <a:ext cx="3894833" cy="303961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9" name="Рисунок 8"/>
          <p:cNvPicPr>
            <a:picLocks noChangeAspect="1"/>
          </p:cNvPicPr>
          <p:nvPr/>
        </p:nvPicPr>
        <p:blipFill rotWithShape="1">
          <a:blip r:embed="rId5" cstate="print">
            <a:extLst>
              <a:ext uri="{28A0092B-C50C-407E-A947-70E740481C1C}">
                <a14:useLocalDpi xmlns:a14="http://schemas.microsoft.com/office/drawing/2010/main" val="0"/>
              </a:ext>
            </a:extLst>
          </a:blip>
          <a:srcRect t="18555" b="21763"/>
          <a:stretch/>
        </p:blipFill>
        <p:spPr>
          <a:xfrm>
            <a:off x="4853381" y="1139918"/>
            <a:ext cx="4006178" cy="525164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7870714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Рисунок 1"/>
          <p:cNvPicPr>
            <a:picLocks noChangeAspect="1"/>
          </p:cNvPicPr>
          <p:nvPr/>
        </p:nvPicPr>
        <p:blipFill rotWithShape="1">
          <a:blip r:embed="rId3" cstate="print">
            <a:extLst>
              <a:ext uri="{28A0092B-C50C-407E-A947-70E740481C1C}">
                <a14:useLocalDpi xmlns:a14="http://schemas.microsoft.com/office/drawing/2010/main" val="0"/>
              </a:ext>
            </a:extLst>
          </a:blip>
          <a:srcRect l="-299" t="19125" r="299" b="21616"/>
          <a:stretch/>
        </p:blipFill>
        <p:spPr>
          <a:xfrm>
            <a:off x="0" y="0"/>
            <a:ext cx="3922230" cy="5165077"/>
          </a:xfrm>
          <a:prstGeom prst="rect">
            <a:avLst/>
          </a:prstGeom>
          <a:ln>
            <a:noFill/>
          </a:ln>
          <a:effectLst>
            <a:softEdge rad="112500"/>
          </a:effectLst>
        </p:spPr>
      </p:pic>
      <p:pic>
        <p:nvPicPr>
          <p:cNvPr id="3" name="Рисунок 2"/>
          <p:cNvPicPr>
            <a:picLocks noChangeAspect="1"/>
          </p:cNvPicPr>
          <p:nvPr/>
        </p:nvPicPr>
        <p:blipFill rotWithShape="1">
          <a:blip r:embed="rId4" cstate="print">
            <a:extLst>
              <a:ext uri="{28A0092B-C50C-407E-A947-70E740481C1C}">
                <a14:useLocalDpi xmlns:a14="http://schemas.microsoft.com/office/drawing/2010/main" val="0"/>
              </a:ext>
            </a:extLst>
          </a:blip>
          <a:srcRect t="19410" b="21331"/>
          <a:stretch/>
        </p:blipFill>
        <p:spPr>
          <a:xfrm>
            <a:off x="3424500" y="1977706"/>
            <a:ext cx="3705973" cy="4880294"/>
          </a:xfrm>
          <a:prstGeom prst="rect">
            <a:avLst/>
          </a:prstGeom>
          <a:ln>
            <a:noFill/>
          </a:ln>
          <a:effectLst>
            <a:softEdge rad="112500"/>
          </a:effectLst>
        </p:spPr>
      </p:pic>
      <p:sp>
        <p:nvSpPr>
          <p:cNvPr id="5" name="TextBox 4"/>
          <p:cNvSpPr txBox="1"/>
          <p:nvPr/>
        </p:nvSpPr>
        <p:spPr>
          <a:xfrm>
            <a:off x="7254211" y="813431"/>
            <a:ext cx="4595091" cy="5632311"/>
          </a:xfrm>
          <a:prstGeom prst="rect">
            <a:avLst/>
          </a:prstGeom>
          <a:noFill/>
        </p:spPr>
        <p:txBody>
          <a:bodyPr wrap="square" rtlCol="0">
            <a:spAutoFit/>
          </a:bodyPr>
          <a:lstStyle/>
          <a:p>
            <a:pPr algn="ctr"/>
            <a:r>
              <a:rPr lang="ru-RU" sz="2400" b="1" dirty="0" smtClean="0"/>
              <a:t>Огромную потребность в движении дети обычно стремятся удовлетворить в играх. Играть для них -  прежде всего двигаться, действовать. В связи с этим нельзя недооценивать значение подвижных игр как основного средства комплексного развития ребенка- его физических, интеллектуальных  и психологических качеств, воспитанию у детей воли, смелости, выдержки и решимости.</a:t>
            </a:r>
            <a:endParaRPr lang="ru-RU" sz="2400" b="1" dirty="0"/>
          </a:p>
        </p:txBody>
      </p:sp>
      <p:sp>
        <p:nvSpPr>
          <p:cNvPr id="6" name="TextBox 5"/>
          <p:cNvSpPr txBox="1"/>
          <p:nvPr/>
        </p:nvSpPr>
        <p:spPr>
          <a:xfrm>
            <a:off x="5985544" y="228656"/>
            <a:ext cx="5326120" cy="584775"/>
          </a:xfrm>
          <a:prstGeom prst="rect">
            <a:avLst/>
          </a:prstGeom>
          <a:noFill/>
        </p:spPr>
        <p:txBody>
          <a:bodyPr wrap="square" rtlCol="0">
            <a:spAutoFit/>
          </a:bodyPr>
          <a:lstStyle/>
          <a:p>
            <a:pPr algn="ctr"/>
            <a:r>
              <a:rPr lang="ru-RU" sz="3200" b="1" dirty="0" smtClean="0">
                <a:solidFill>
                  <a:srgbClr val="FF0066"/>
                </a:solidFill>
                <a:latin typeface="Arial Black" panose="020B0A04020102020204" pitchFamily="34" charset="0"/>
              </a:rPr>
              <a:t>4. Подвижные игры</a:t>
            </a:r>
            <a:endParaRPr lang="ru-RU" sz="3200" b="1" dirty="0">
              <a:solidFill>
                <a:srgbClr val="FF0066"/>
              </a:solidFill>
              <a:latin typeface="Arial Black" panose="020B0A04020102020204" pitchFamily="34" charset="0"/>
            </a:endParaRPr>
          </a:p>
        </p:txBody>
      </p:sp>
    </p:spTree>
    <p:extLst>
      <p:ext uri="{BB962C8B-B14F-4D97-AF65-F5344CB8AC3E}">
        <p14:creationId xmlns:p14="http://schemas.microsoft.com/office/powerpoint/2010/main" val="32566700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Рисунок 1"/>
          <p:cNvPicPr>
            <a:picLocks noChangeAspect="1"/>
          </p:cNvPicPr>
          <p:nvPr/>
        </p:nvPicPr>
        <p:blipFill rotWithShape="1">
          <a:blip r:embed="rId3" cstate="print">
            <a:extLst>
              <a:ext uri="{28A0092B-C50C-407E-A947-70E740481C1C}">
                <a14:useLocalDpi xmlns:a14="http://schemas.microsoft.com/office/drawing/2010/main" val="0"/>
              </a:ext>
            </a:extLst>
          </a:blip>
          <a:srcRect l="299" t="19261" r="-299" b="19460"/>
          <a:stretch/>
        </p:blipFill>
        <p:spPr>
          <a:xfrm>
            <a:off x="0" y="-92363"/>
            <a:ext cx="4958107" cy="6751781"/>
          </a:xfrm>
          <a:prstGeom prst="rect">
            <a:avLst/>
          </a:prstGeom>
          <a:ln>
            <a:noFill/>
          </a:ln>
          <a:effectLst>
            <a:softEdge rad="112500"/>
          </a:effectLst>
        </p:spPr>
      </p:pic>
      <p:pic>
        <p:nvPicPr>
          <p:cNvPr id="3" name="Рисунок 2"/>
          <p:cNvPicPr>
            <a:picLocks noChangeAspect="1"/>
          </p:cNvPicPr>
          <p:nvPr/>
        </p:nvPicPr>
        <p:blipFill rotWithShape="1">
          <a:blip r:embed="rId4" cstate="print">
            <a:extLst>
              <a:ext uri="{28A0092B-C50C-407E-A947-70E740481C1C}">
                <a14:useLocalDpi xmlns:a14="http://schemas.microsoft.com/office/drawing/2010/main" val="0"/>
              </a:ext>
            </a:extLst>
          </a:blip>
          <a:srcRect l="-599" t="14815" r="2712" b="33199"/>
          <a:stretch/>
        </p:blipFill>
        <p:spPr>
          <a:xfrm>
            <a:off x="4206000" y="1395167"/>
            <a:ext cx="4007340" cy="4729472"/>
          </a:xfrm>
          <a:prstGeom prst="rect">
            <a:avLst/>
          </a:prstGeom>
          <a:ln>
            <a:noFill/>
          </a:ln>
          <a:effectLst>
            <a:softEdge rad="112500"/>
          </a:effectLst>
        </p:spPr>
      </p:pic>
      <p:sp>
        <p:nvSpPr>
          <p:cNvPr id="7" name="TextBox 6"/>
          <p:cNvSpPr txBox="1"/>
          <p:nvPr/>
        </p:nvSpPr>
        <p:spPr>
          <a:xfrm>
            <a:off x="8276734" y="1252202"/>
            <a:ext cx="3915266" cy="4893647"/>
          </a:xfrm>
          <a:prstGeom prst="rect">
            <a:avLst/>
          </a:prstGeom>
          <a:noFill/>
        </p:spPr>
        <p:txBody>
          <a:bodyPr wrap="square" rtlCol="0">
            <a:spAutoFit/>
          </a:bodyPr>
          <a:lstStyle/>
          <a:p>
            <a:pPr algn="ctr"/>
            <a:r>
              <a:rPr lang="ru-RU" sz="2400" b="1" dirty="0" smtClean="0"/>
              <a:t>Плавание положительно влияет на детский организм, так как во время занятий задействованы абсолютно все мышцы тела. Водные процедуры позволяют улучшить деятельность многих органов и систем, являются отличной профилактикой проблем с позвоночником и опорно-двигательным аппаратом</a:t>
            </a:r>
            <a:endParaRPr lang="ru-RU" sz="2400" b="1" dirty="0"/>
          </a:p>
        </p:txBody>
      </p:sp>
      <p:sp>
        <p:nvSpPr>
          <p:cNvPr id="5" name="TextBox 4"/>
          <p:cNvSpPr txBox="1"/>
          <p:nvPr/>
        </p:nvSpPr>
        <p:spPr>
          <a:xfrm>
            <a:off x="8276734" y="421191"/>
            <a:ext cx="3713018" cy="584775"/>
          </a:xfrm>
          <a:prstGeom prst="rect">
            <a:avLst/>
          </a:prstGeom>
          <a:noFill/>
        </p:spPr>
        <p:txBody>
          <a:bodyPr wrap="square" rtlCol="0">
            <a:spAutoFit/>
          </a:bodyPr>
          <a:lstStyle/>
          <a:p>
            <a:pPr algn="ctr"/>
            <a:r>
              <a:rPr lang="ru-RU" sz="3200" b="1" dirty="0" smtClean="0">
                <a:solidFill>
                  <a:srgbClr val="FF0066"/>
                </a:solidFill>
                <a:latin typeface="Arial Black" panose="020B0A04020102020204" pitchFamily="34" charset="0"/>
              </a:rPr>
              <a:t>5. Плавание</a:t>
            </a:r>
            <a:endParaRPr lang="ru-RU" sz="3200" b="1" dirty="0">
              <a:solidFill>
                <a:srgbClr val="FF0066"/>
              </a:solidFill>
              <a:latin typeface="Arial Black" panose="020B0A04020102020204" pitchFamily="34" charset="0"/>
            </a:endParaRPr>
          </a:p>
        </p:txBody>
      </p:sp>
    </p:spTree>
    <p:extLst>
      <p:ext uri="{BB962C8B-B14F-4D97-AF65-F5344CB8AC3E}">
        <p14:creationId xmlns:p14="http://schemas.microsoft.com/office/powerpoint/2010/main" val="4570155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l="299" t="14008" r="-299" b="12053"/>
          <a:stretch/>
        </p:blipFill>
        <p:spPr>
          <a:xfrm>
            <a:off x="0" y="-1"/>
            <a:ext cx="3893366" cy="6397181"/>
          </a:xfrm>
          <a:prstGeom prst="rect">
            <a:avLst/>
          </a:prstGeom>
          <a:ln>
            <a:noFill/>
          </a:ln>
          <a:effectLst>
            <a:softEdge rad="112500"/>
          </a:effectLst>
        </p:spPr>
      </p:pic>
      <p:pic>
        <p:nvPicPr>
          <p:cNvPr id="7" name="Рисунок 6"/>
          <p:cNvPicPr>
            <a:picLocks noChangeAspect="1"/>
          </p:cNvPicPr>
          <p:nvPr/>
        </p:nvPicPr>
        <p:blipFill rotWithShape="1">
          <a:blip r:embed="rId4" cstate="print">
            <a:extLst>
              <a:ext uri="{28A0092B-C50C-407E-A947-70E740481C1C}">
                <a14:useLocalDpi xmlns:a14="http://schemas.microsoft.com/office/drawing/2010/main" val="0"/>
              </a:ext>
            </a:extLst>
          </a:blip>
          <a:srcRect l="598" t="16027" r="-598" b="18653"/>
          <a:stretch/>
        </p:blipFill>
        <p:spPr>
          <a:xfrm>
            <a:off x="3893366" y="1358190"/>
            <a:ext cx="3630182" cy="5269400"/>
          </a:xfrm>
          <a:prstGeom prst="rect">
            <a:avLst/>
          </a:prstGeom>
          <a:ln>
            <a:noFill/>
          </a:ln>
          <a:effectLst>
            <a:softEdge rad="112500"/>
          </a:effectLst>
        </p:spPr>
      </p:pic>
      <p:sp>
        <p:nvSpPr>
          <p:cNvPr id="9" name="TextBox 8"/>
          <p:cNvSpPr txBox="1"/>
          <p:nvPr/>
        </p:nvSpPr>
        <p:spPr>
          <a:xfrm>
            <a:off x="7523548" y="246716"/>
            <a:ext cx="4448493" cy="4770537"/>
          </a:xfrm>
          <a:prstGeom prst="rect">
            <a:avLst/>
          </a:prstGeom>
          <a:noFill/>
        </p:spPr>
        <p:txBody>
          <a:bodyPr wrap="square" rtlCol="0">
            <a:spAutoFit/>
          </a:bodyPr>
          <a:lstStyle/>
          <a:p>
            <a:pPr algn="ctr"/>
            <a:r>
              <a:rPr lang="ru-RU" sz="3200" b="1" dirty="0" smtClean="0">
                <a:solidFill>
                  <a:srgbClr val="FF0066"/>
                </a:solidFill>
                <a:latin typeface="Arial Black" panose="020B0A04020102020204" pitchFamily="34" charset="0"/>
              </a:rPr>
              <a:t>6. Активный отдых.</a:t>
            </a:r>
          </a:p>
          <a:p>
            <a:pPr algn="ctr"/>
            <a:r>
              <a:rPr lang="ru-RU" sz="2400" b="1" dirty="0" smtClean="0"/>
              <a:t>Отдых детей – это совокупность мероприятий, обеспечивающих охрану и укрепление их здоровья, профилактику заболеваний у детей, занятие их физической культурой, спортом и  туризмом, формирование у детей навыков здорового образа жизни.</a:t>
            </a:r>
            <a:endParaRPr lang="ru-RU" sz="2400" b="1" dirty="0"/>
          </a:p>
        </p:txBody>
      </p:sp>
    </p:spTree>
    <p:extLst>
      <p:ext uri="{BB962C8B-B14F-4D97-AF65-F5344CB8AC3E}">
        <p14:creationId xmlns:p14="http://schemas.microsoft.com/office/powerpoint/2010/main" val="2341938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t="19663" b="20674"/>
          <a:stretch/>
        </p:blipFill>
        <p:spPr>
          <a:xfrm>
            <a:off x="7666201" y="80323"/>
            <a:ext cx="4453622" cy="5904841"/>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t="20337" b="24714"/>
          <a:stretch/>
        </p:blipFill>
        <p:spPr>
          <a:xfrm>
            <a:off x="3445164" y="1669770"/>
            <a:ext cx="4360141" cy="5324169"/>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Рисунок 4"/>
          <p:cNvPicPr>
            <a:picLocks noChangeAspect="1"/>
          </p:cNvPicPr>
          <p:nvPr/>
        </p:nvPicPr>
        <p:blipFill rotWithShape="1">
          <a:blip r:embed="rId5" cstate="print">
            <a:extLst>
              <a:ext uri="{28A0092B-C50C-407E-A947-70E740481C1C}">
                <a14:useLocalDpi xmlns:a14="http://schemas.microsoft.com/office/drawing/2010/main" val="0"/>
              </a:ext>
            </a:extLst>
          </a:blip>
          <a:srcRect l="-598" t="18049" r="598" b="31447"/>
          <a:stretch/>
        </p:blipFill>
        <p:spPr>
          <a:xfrm>
            <a:off x="-109932" y="0"/>
            <a:ext cx="4172979" cy="504305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0073843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p:cNvSpPr txBox="1"/>
          <p:nvPr/>
        </p:nvSpPr>
        <p:spPr>
          <a:xfrm>
            <a:off x="4626332" y="208707"/>
            <a:ext cx="6355896" cy="4832092"/>
          </a:xfrm>
          <a:prstGeom prst="rect">
            <a:avLst/>
          </a:prstGeom>
          <a:noFill/>
        </p:spPr>
        <p:txBody>
          <a:bodyPr wrap="square" rtlCol="0">
            <a:spAutoFit/>
          </a:bodyPr>
          <a:lstStyle/>
          <a:p>
            <a:r>
              <a:rPr lang="ru-RU" sz="2800" b="1" dirty="0" smtClean="0">
                <a:solidFill>
                  <a:srgbClr val="009900"/>
                </a:solidFill>
                <a:latin typeface="Arial Black" panose="020B0A04020102020204" pitchFamily="34" charset="0"/>
              </a:rPr>
              <a:t>Рекомендации как  воспитать у ребенка любовь к спорту:</a:t>
            </a:r>
          </a:p>
          <a:p>
            <a:endParaRPr lang="ru-RU" b="1" dirty="0" smtClean="0"/>
          </a:p>
          <a:p>
            <a:pPr marL="285750" indent="-285750">
              <a:buFont typeface="Wingdings" panose="05000000000000000000" pitchFamily="2" charset="2"/>
              <a:buChar char="q"/>
            </a:pPr>
            <a:r>
              <a:rPr lang="ru-RU" b="1" dirty="0" smtClean="0"/>
              <a:t>Вводите физические нагрузки постепенно. Не стоит отдавать ребенка в секцию, где тренировки проходят 5 раз в неделю;</a:t>
            </a:r>
          </a:p>
          <a:p>
            <a:pPr marL="285750" indent="-285750">
              <a:buFont typeface="Wingdings" panose="05000000000000000000" pitchFamily="2" charset="2"/>
              <a:buChar char="q"/>
            </a:pPr>
            <a:r>
              <a:rPr lang="ru-RU" b="1" dirty="0" smtClean="0"/>
              <a:t>хвалите за любые достижения и не ругайте за неудачи;</a:t>
            </a:r>
          </a:p>
          <a:p>
            <a:pPr marL="285750" indent="-285750">
              <a:buFont typeface="Wingdings" panose="05000000000000000000" pitchFamily="2" charset="2"/>
              <a:buChar char="q"/>
            </a:pPr>
            <a:r>
              <a:rPr lang="ru-RU" b="1" dirty="0" smtClean="0"/>
              <a:t>не сравнивайте с другими детьми. Говоря своему чаду: «Посмотри, какой Леша молодец!», вы добьетесь противоположного результата;</a:t>
            </a:r>
          </a:p>
          <a:p>
            <a:pPr marL="285750" indent="-285750">
              <a:buFont typeface="Wingdings" panose="05000000000000000000" pitchFamily="2" charset="2"/>
              <a:buChar char="q"/>
            </a:pPr>
            <a:r>
              <a:rPr lang="ru-RU" b="1" dirty="0" smtClean="0"/>
              <a:t>тщательно выбирайте секцию и тренера. Рядом с наставников ребенку должно быть комфортно;</a:t>
            </a:r>
          </a:p>
          <a:p>
            <a:pPr marL="285750" indent="-285750">
              <a:buFont typeface="Wingdings" panose="05000000000000000000" pitchFamily="2" charset="2"/>
              <a:buChar char="q"/>
            </a:pPr>
            <a:r>
              <a:rPr lang="ru-RU" b="1" dirty="0" smtClean="0"/>
              <a:t>чаще интересуйтесь увлечениями ребенка;</a:t>
            </a:r>
          </a:p>
          <a:p>
            <a:pPr marL="285750" indent="-285750">
              <a:buFont typeface="Wingdings" panose="05000000000000000000" pitchFamily="2" charset="2"/>
              <a:buChar char="q"/>
            </a:pPr>
            <a:r>
              <a:rPr lang="ru-RU" b="1" dirty="0" smtClean="0"/>
              <a:t>подавайте пример. Если в выходные дни мама и папа  с удовольствием  катаются на лыжах, то и для ребенка активный образ жизни будет порядке вещей.</a:t>
            </a:r>
          </a:p>
        </p:txBody>
      </p:sp>
    </p:spTree>
    <p:extLst>
      <p:ext uri="{BB962C8B-B14F-4D97-AF65-F5344CB8AC3E}">
        <p14:creationId xmlns:p14="http://schemas.microsoft.com/office/powerpoint/2010/main" val="1232985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2548"/>
            <a:ext cx="12192000" cy="6858000"/>
          </a:xfrm>
          <a:prstGeom prst="rect">
            <a:avLst/>
          </a:prstGeom>
        </p:spPr>
      </p:pic>
      <p:sp>
        <p:nvSpPr>
          <p:cNvPr id="5" name="TextBox 4"/>
          <p:cNvSpPr txBox="1"/>
          <p:nvPr/>
        </p:nvSpPr>
        <p:spPr>
          <a:xfrm>
            <a:off x="1860326" y="1321293"/>
            <a:ext cx="10331674" cy="3970318"/>
          </a:xfrm>
          <a:prstGeom prst="rect">
            <a:avLst/>
          </a:prstGeom>
          <a:noFill/>
        </p:spPr>
        <p:txBody>
          <a:bodyPr wrap="none" rtlCol="0">
            <a:spAutoFit/>
          </a:bodyPr>
          <a:lstStyle/>
          <a:p>
            <a:pPr marL="285750" indent="-285750">
              <a:buFont typeface="Wingdings" panose="05000000000000000000" pitchFamily="2" charset="2"/>
              <a:buChar char="q"/>
            </a:pPr>
            <a:r>
              <a:rPr lang="ru-RU" sz="2800" b="1" dirty="0" smtClean="0">
                <a:solidFill>
                  <a:srgbClr val="FF0066"/>
                </a:solidFill>
                <a:latin typeface="Arial Black" panose="020B0A04020102020204" pitchFamily="34" charset="0"/>
              </a:rPr>
              <a:t>Кто ловко бьет по мячу, тому все по плечу.</a:t>
            </a:r>
          </a:p>
          <a:p>
            <a:endParaRPr lang="ru-RU" sz="2800" b="1" dirty="0" smtClean="0">
              <a:solidFill>
                <a:srgbClr val="FF0066"/>
              </a:solidFill>
              <a:latin typeface="Arial Black" panose="020B0A04020102020204" pitchFamily="34" charset="0"/>
            </a:endParaRPr>
          </a:p>
          <a:p>
            <a:pPr marL="285750" indent="-285750">
              <a:buFont typeface="Wingdings" panose="05000000000000000000" pitchFamily="2" charset="2"/>
              <a:buChar char="q"/>
            </a:pPr>
            <a:r>
              <a:rPr lang="ru-RU" sz="2800" b="1" dirty="0" smtClean="0">
                <a:solidFill>
                  <a:srgbClr val="FFC000"/>
                </a:solidFill>
                <a:latin typeface="Arial Black" panose="020B0A04020102020204" pitchFamily="34" charset="0"/>
              </a:rPr>
              <a:t>Кто любит спорт, тот здоров и бодр.</a:t>
            </a:r>
          </a:p>
          <a:p>
            <a:endParaRPr lang="ru-RU" sz="2800" b="1" dirty="0" smtClean="0">
              <a:solidFill>
                <a:srgbClr val="002060"/>
              </a:solidFill>
              <a:latin typeface="Arial Black" panose="020B0A04020102020204" pitchFamily="34" charset="0"/>
            </a:endParaRPr>
          </a:p>
          <a:p>
            <a:pPr marL="285750" indent="-285750">
              <a:buFont typeface="Wingdings" panose="05000000000000000000" pitchFamily="2" charset="2"/>
              <a:buChar char="q"/>
            </a:pPr>
            <a:r>
              <a:rPr lang="ru-RU" sz="2800" b="1" dirty="0" smtClean="0">
                <a:solidFill>
                  <a:srgbClr val="002060"/>
                </a:solidFill>
                <a:latin typeface="Arial Black" panose="020B0A04020102020204" pitchFamily="34" charset="0"/>
              </a:rPr>
              <a:t>Отдай спорту время, а взамен получи здоровье.</a:t>
            </a:r>
          </a:p>
          <a:p>
            <a:endParaRPr lang="ru-RU" sz="2800" b="1" dirty="0" smtClean="0">
              <a:solidFill>
                <a:srgbClr val="FF0000"/>
              </a:solidFill>
              <a:latin typeface="Arial Black" panose="020B0A04020102020204" pitchFamily="34" charset="0"/>
            </a:endParaRPr>
          </a:p>
          <a:p>
            <a:pPr marL="285750" indent="-285750">
              <a:buFont typeface="Wingdings" panose="05000000000000000000" pitchFamily="2" charset="2"/>
              <a:buChar char="q"/>
            </a:pPr>
            <a:r>
              <a:rPr lang="ru-RU" sz="2800" b="1" dirty="0" smtClean="0">
                <a:solidFill>
                  <a:srgbClr val="009900"/>
                </a:solidFill>
                <a:latin typeface="Arial Black" panose="020B0A04020102020204" pitchFamily="34" charset="0"/>
              </a:rPr>
              <a:t>Кто спортом занимается, то силы набирается.</a:t>
            </a:r>
          </a:p>
          <a:p>
            <a:pPr marL="285750" indent="-285750">
              <a:buFont typeface="Wingdings" panose="05000000000000000000" pitchFamily="2" charset="2"/>
              <a:buChar char="q"/>
            </a:pPr>
            <a:endParaRPr lang="ru-RU" sz="2800" b="1" dirty="0" smtClean="0">
              <a:solidFill>
                <a:srgbClr val="009900"/>
              </a:solidFill>
              <a:latin typeface="Arial Black" panose="020B0A04020102020204" pitchFamily="34" charset="0"/>
            </a:endParaRPr>
          </a:p>
          <a:p>
            <a:pPr marL="285750" indent="-285750">
              <a:buFont typeface="Wingdings" panose="05000000000000000000" pitchFamily="2" charset="2"/>
              <a:buChar char="q"/>
            </a:pPr>
            <a:r>
              <a:rPr lang="ru-RU" sz="2800" b="1" dirty="0" smtClean="0">
                <a:solidFill>
                  <a:srgbClr val="FF0000"/>
                </a:solidFill>
                <a:latin typeface="Arial Black" panose="020B0A04020102020204" pitchFamily="34" charset="0"/>
              </a:rPr>
              <a:t>Двигайся больше – проживешь дольше.</a:t>
            </a:r>
            <a:endParaRPr lang="ru-RU" sz="28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41850194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309418411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TotalTime>
  <Words>827</Words>
  <Application>Microsoft Office PowerPoint</Application>
  <PresentationFormat>Произвольный</PresentationFormat>
  <Paragraphs>47</Paragraphs>
  <Slides>21</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Administrator</cp:lastModifiedBy>
  <cp:revision>36</cp:revision>
  <dcterms:created xsi:type="dcterms:W3CDTF">2020-07-21T13:02:04Z</dcterms:created>
  <dcterms:modified xsi:type="dcterms:W3CDTF">2021-05-28T05:22:25Z</dcterms:modified>
</cp:coreProperties>
</file>