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674C85-F233-4371-AA80-FA5261405B44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404A17A-5F60-4518-B914-10150633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1000108"/>
            <a:ext cx="69295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i="1" dirty="0" smtClean="0">
                <a:solidFill>
                  <a:srgbClr val="FF0000"/>
                </a:solidFill>
              </a:rPr>
              <a:t>80 </a:t>
            </a:r>
            <a:r>
              <a:rPr lang="ru-RU" sz="8000" b="1" i="1" dirty="0" err="1" smtClean="0">
                <a:solidFill>
                  <a:srgbClr val="FF0000"/>
                </a:solidFill>
              </a:rPr>
              <a:t>летию</a:t>
            </a:r>
            <a:r>
              <a:rPr lang="ru-RU" sz="8000" b="1" i="1" dirty="0" smtClean="0">
                <a:solidFill>
                  <a:srgbClr val="FF0000"/>
                </a:solidFill>
              </a:rPr>
              <a:t> Победы посвящается!</a:t>
            </a:r>
            <a:endParaRPr lang="ru-RU" sz="8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6372" name="Picture 4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57158" y="285728"/>
            <a:ext cx="84296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Патриотизм  (</a:t>
            </a:r>
            <a:r>
              <a:rPr lang="ru-RU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греч-родина</a:t>
            </a:r>
            <a:r>
              <a:rPr lang="ru-RU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): моральная позиция, выражающаяся в любви к родине, гордости за ее успехи и достижения, в уважении к ее историческому прошлому, культурным традициям, в готовности прийти на помощь в трудные времена, отстоять ее независимость перед лицом завоевателей, пожертвовать жизнью за ее независимость и свободу. Патриотизм выражается и в критическом отношении к существующей социальной несправедливости, в желании отдать свои силы для ее ликвидации и для процветания и благополучия отечества. Вместе с тем патриотизм предполагает и уважительное отношение к другим народам и их культурам, исключающее высокомерие, чувство превосходства над ними, признание прав народов на свою независимость и самостоятельность. Чувство патриотизма помогает человеку осознать свою принадлежность к той или иной культуре, усвоить ее богатства, без чего он не может состояться как личность.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7394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500042"/>
            <a:ext cx="82153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Цель патриотического воспитания - привить любовь к Отечеству, гордость за его культуру, уважение к другим нацио­нальностям, т.е. сформировать опреде­ленное отношение к собственной стране и народам, населяющим ее; гражданское воспитание состоит в формировании у ре­бенка активной социальной позиции уча­стника и созидателя общественной жиз­ни, в воспитании нравственных идеалов и потребности в труде на благо социума. Гражданское воспитание сочетает задачи патриотического, интернационального, правового, нравственного воспитания.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5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92867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/>
              <a:t>Задачи патриотического воспитания дошкольников:</a:t>
            </a:r>
          </a:p>
          <a:p>
            <a:r>
              <a:rPr lang="ru-RU" sz="2000" b="1" i="1" dirty="0"/>
              <a:t>Воспитание у ребенка любви и привязанности к своей семье, дому, детскому саду, улице, городу, Родине;</a:t>
            </a:r>
          </a:p>
          <a:p>
            <a:r>
              <a:rPr lang="ru-RU" sz="2000" b="1" i="1" dirty="0"/>
              <a:t>формирование бережного отношение к природе и всему живому;</a:t>
            </a:r>
          </a:p>
          <a:p>
            <a:r>
              <a:rPr lang="ru-RU" sz="2000" b="1" i="1" dirty="0"/>
              <a:t>развития интереса к русским традициям и промыслам;</a:t>
            </a:r>
          </a:p>
          <a:p>
            <a:r>
              <a:rPr lang="ru-RU" sz="2000" b="1" i="1" dirty="0"/>
              <a:t>знакомство детей с символами государства (герб, флаг, гимн).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8418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8422" name="Picture 6" descr="E:\фотографии детский сад\17149881128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3500462" cy="2928958"/>
          </a:xfrm>
          <a:prstGeom prst="rect">
            <a:avLst/>
          </a:prstGeom>
          <a:noFill/>
        </p:spPr>
      </p:pic>
      <p:pic>
        <p:nvPicPr>
          <p:cNvPr id="188424" name="Picture 8" descr="E:\фотографии детский сад\17149881128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42852"/>
            <a:ext cx="3429024" cy="2939163"/>
          </a:xfrm>
          <a:prstGeom prst="rect">
            <a:avLst/>
          </a:prstGeom>
          <a:noFill/>
        </p:spPr>
      </p:pic>
      <p:pic>
        <p:nvPicPr>
          <p:cNvPr id="188426" name="Picture 10" descr="E:\фотографии детский сад\17149881127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3786190"/>
            <a:ext cx="3286148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9442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9444" name="Picture 4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00042"/>
            <a:ext cx="4456430" cy="2643206"/>
          </a:xfrm>
          <a:prstGeom prst="rect">
            <a:avLst/>
          </a:prstGeom>
          <a:noFill/>
        </p:spPr>
      </p:pic>
      <p:pic>
        <p:nvPicPr>
          <p:cNvPr id="189446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500042"/>
            <a:ext cx="3929023" cy="2571768"/>
          </a:xfrm>
          <a:prstGeom prst="rect">
            <a:avLst/>
          </a:prstGeom>
          <a:noFill/>
        </p:spPr>
      </p:pic>
      <p:pic>
        <p:nvPicPr>
          <p:cNvPr id="189448" name="Picture 8" descr="Picture backgrou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714752"/>
            <a:ext cx="3938732" cy="2719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0466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0470" name="Picture 6" descr="E:\фотографии детский сад\17157016714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85728"/>
            <a:ext cx="4762501" cy="357187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714356"/>
            <a:ext cx="3500462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деду за Победу! </a:t>
            </a:r>
            <a:r>
              <a:rPr lang="ru-RU" sz="2800" b="1" i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</a:t>
            </a:r>
            <a:r>
              <a:rPr lang="ru-RU" sz="28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каждый отстоявший дом, за небо чистое , за веру, за то, что мы </a:t>
            </a:r>
            <a:r>
              <a:rPr lang="ru-RU" sz="2800" b="1" i="1" spc="50" dirty="0" err="1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теперьт</a:t>
            </a:r>
            <a:r>
              <a:rPr lang="ru-RU" sz="28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живем!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1490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6843" y="142852"/>
            <a:ext cx="9047157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1. Рассказывайте ребенку о своей стране только хорошее.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2. Рассказывайте о тяжелых временах и испытаниях, которые с достоинством пережили наши предки.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З. Знакомьте ребенка с памятными и историческими достопримечательностями своей страны. </a:t>
            </a:r>
            <a:endParaRPr lang="ru-RU" sz="1400" b="1" dirty="0" smtClean="0"/>
          </a:p>
          <a:p>
            <a:r>
              <a:rPr lang="ru-RU" sz="1400" b="1" dirty="0" smtClean="0"/>
              <a:t>5</a:t>
            </a:r>
            <a:r>
              <a:rPr lang="ru-RU" sz="1400" b="1" dirty="0"/>
              <a:t>. Поощряйте активность ребенка, ведь именно с нее часто начинается активный патриотизм. </a:t>
            </a:r>
          </a:p>
          <a:p>
            <a:r>
              <a:rPr lang="ru-RU" sz="1400" b="1" dirty="0"/>
              <a:t>6. Совместный просмотр познавательных передач, фильмов, мультфильмов о героях </a:t>
            </a:r>
            <a:r>
              <a:rPr lang="ru-RU" sz="1400" b="1" dirty="0" smtClean="0"/>
              <a:t>Отечества</a:t>
            </a:r>
          </a:p>
          <a:p>
            <a:r>
              <a:rPr lang="ru-RU" sz="1400" b="1" dirty="0" smtClean="0"/>
              <a:t> 8</a:t>
            </a:r>
            <a:r>
              <a:rPr lang="ru-RU" sz="1400" b="1" dirty="0"/>
              <a:t>. Помогите ребенку построить мини-дом </a:t>
            </a:r>
          </a:p>
          <a:p>
            <a:r>
              <a:rPr lang="ru-RU" sz="1400" b="1" dirty="0"/>
              <a:t>9. Учите уважительному отношению к хлебу. </a:t>
            </a:r>
          </a:p>
          <a:p>
            <a:r>
              <a:rPr lang="ru-RU" sz="1400" b="1" dirty="0"/>
              <a:t>10. Пусть ребёнок узнает о вашей </a:t>
            </a:r>
            <a:r>
              <a:rPr lang="ru-RU" sz="1400" b="1" dirty="0" smtClean="0"/>
              <a:t>профессии</a:t>
            </a:r>
            <a:r>
              <a:rPr lang="ru-RU" sz="1400" b="1" dirty="0"/>
              <a:t>.</a:t>
            </a:r>
          </a:p>
          <a:p>
            <a:r>
              <a:rPr lang="ru-RU" sz="1400" b="1" dirty="0"/>
              <a:t>11. Поиграйте в игру на поиск интересных и примечательных вещей в увиденном, гуляя на улице с семьёй.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12. Прививайте любовь к родной природе.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13. Учите восхищаться красотой родного города. </a:t>
            </a:r>
          </a:p>
          <a:p>
            <a:r>
              <a:rPr lang="ru-RU" sz="1400" b="1" dirty="0" smtClean="0"/>
              <a:t> 15</a:t>
            </a:r>
            <a:r>
              <a:rPr lang="ru-RU" sz="1400" b="1" dirty="0"/>
              <a:t>. Расширяйте чувство сознательности в </a:t>
            </a:r>
            <a:r>
              <a:rPr lang="ru-RU" sz="1400" b="1" dirty="0" smtClean="0"/>
              <a:t>ребенке.</a:t>
            </a:r>
            <a:endParaRPr lang="ru-RU" sz="1400" b="1" dirty="0"/>
          </a:p>
          <a:p>
            <a:r>
              <a:rPr lang="ru-RU" sz="1400" b="1" dirty="0"/>
              <a:t>16. Знакомьте ребёнка с литературой о Родине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17. Приучайте ребёнка вести себя культурно в общественных местах </a:t>
            </a:r>
            <a:r>
              <a:rPr lang="ru-RU" sz="1400" b="1" dirty="0" smtClean="0"/>
              <a:t>.</a:t>
            </a:r>
            <a:endParaRPr lang="ru-RU" sz="1400" b="1" dirty="0"/>
          </a:p>
          <a:p>
            <a:r>
              <a:rPr lang="ru-RU" sz="1400" b="1" dirty="0"/>
              <a:t>18. Поощряйте занятия народной культурой </a:t>
            </a:r>
          </a:p>
          <a:p>
            <a:r>
              <a:rPr lang="ru-RU" sz="1400" b="1" dirty="0"/>
              <a:t>19. Участвуйте всей семьей в торжествах по случаю национальных </a:t>
            </a:r>
            <a:r>
              <a:rPr lang="ru-RU" sz="1400" b="1" dirty="0" smtClean="0"/>
              <a:t>праздников</a:t>
            </a:r>
            <a:r>
              <a:rPr lang="ru-RU" sz="1400" b="1" dirty="0"/>
              <a:t>.</a:t>
            </a:r>
          </a:p>
          <a:p>
            <a:r>
              <a:rPr lang="ru-RU" sz="1400" b="1" dirty="0"/>
              <a:t>20. Поощряйте занятия спортом и здоровым образом </a:t>
            </a:r>
            <a:r>
              <a:rPr lang="ru-RU" sz="1400" b="1" dirty="0" smtClean="0"/>
              <a:t>жизни</a:t>
            </a:r>
            <a:r>
              <a:rPr lang="ru-RU" sz="1400" b="1" dirty="0"/>
              <a:t>.</a:t>
            </a:r>
          </a:p>
          <a:p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2514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2516" name="Picture 4" descr="https://cdn.culture.ru/images/c3265a75-6799-5d0e-b849-c0ea39727f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445031" cy="2500330"/>
          </a:xfrm>
          <a:prstGeom prst="rect">
            <a:avLst/>
          </a:prstGeom>
          <a:noFill/>
        </p:spPr>
      </p:pic>
      <p:pic>
        <p:nvPicPr>
          <p:cNvPr id="192518" name="Picture 6" descr="https://yasenevo.mos.ru/upload/medialibrary/084/parad-pobed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285728"/>
            <a:ext cx="4093622" cy="2500330"/>
          </a:xfrm>
          <a:prstGeom prst="rect">
            <a:avLst/>
          </a:prstGeom>
          <a:noFill/>
        </p:spPr>
      </p:pic>
      <p:pic>
        <p:nvPicPr>
          <p:cNvPr id="192520" name="Picture 8" descr="https://cdn.culture.ru/images/a02bebb3-6cb9-5799-b99b-db4639fc21a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3429000"/>
            <a:ext cx="4071934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62" name="Picture 2" descr="https://cdn.culture.ru/images/9a0502e7-32f0-5629-b01c-c28d920838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8488" y="1785926"/>
            <a:ext cx="88955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solidFill>
                  <a:srgbClr val="002060"/>
                </a:solidFill>
              </a:rPr>
              <a:t>Спасибо за внимание</a:t>
            </a:r>
            <a:r>
              <a:rPr lang="ru-RU" sz="7200" dirty="0">
                <a:solidFill>
                  <a:srgbClr val="002060"/>
                </a:solidFill>
              </a:rPr>
              <a:t>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99</TotalTime>
  <Words>95</Words>
  <Application>Microsoft Office PowerPoint</Application>
  <PresentationFormat>Экран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пк</cp:lastModifiedBy>
  <cp:revision>11</cp:revision>
  <dcterms:created xsi:type="dcterms:W3CDTF">2025-02-18T10:02:29Z</dcterms:created>
  <dcterms:modified xsi:type="dcterms:W3CDTF">2025-08-08T10:52:59Z</dcterms:modified>
</cp:coreProperties>
</file>