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82" r:id="rId2"/>
    <p:sldId id="284" r:id="rId3"/>
    <p:sldId id="281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3" r:id="rId3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70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908802-6778-43E2-A176-01598C24DDEF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40E9B7-2F97-4987-B8D3-654F694CCD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88486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32A0F-8142-4F8E-8F28-025F4C0F8F1E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F1724-435D-41A7-A795-7D65E4885F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6363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32A0F-8142-4F8E-8F28-025F4C0F8F1E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F1724-435D-41A7-A795-7D65E4885F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07437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32A0F-8142-4F8E-8F28-025F4C0F8F1E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F1724-435D-41A7-A795-7D65E4885F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01181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32A0F-8142-4F8E-8F28-025F4C0F8F1E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F1724-435D-41A7-A795-7D65E4885F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57039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32A0F-8142-4F8E-8F28-025F4C0F8F1E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F1724-435D-41A7-A795-7D65E4885F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29369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32A0F-8142-4F8E-8F28-025F4C0F8F1E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F1724-435D-41A7-A795-7D65E4885F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0008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32A0F-8142-4F8E-8F28-025F4C0F8F1E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F1724-435D-41A7-A795-7D65E4885F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14015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32A0F-8142-4F8E-8F28-025F4C0F8F1E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F1724-435D-41A7-A795-7D65E4885F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39384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32A0F-8142-4F8E-8F28-025F4C0F8F1E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F1724-435D-41A7-A795-7D65E4885F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67515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32A0F-8142-4F8E-8F28-025F4C0F8F1E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F1724-435D-41A7-A795-7D65E4885F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74869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32A0F-8142-4F8E-8F28-025F4C0F8F1E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F1724-435D-41A7-A795-7D65E4885F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55304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332A0F-8142-4F8E-8F28-025F4C0F8F1E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1F1724-435D-41A7-A795-7D65E4885F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05673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19.xml"/><Relationship Id="rId3" Type="http://schemas.openxmlformats.org/officeDocument/2006/relationships/slide" Target="slide9.xml"/><Relationship Id="rId7" Type="http://schemas.openxmlformats.org/officeDocument/2006/relationships/slide" Target="slide17.xml"/><Relationship Id="rId12" Type="http://schemas.openxmlformats.org/officeDocument/2006/relationships/slide" Target="slide27.xml"/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5.xml"/><Relationship Id="rId11" Type="http://schemas.openxmlformats.org/officeDocument/2006/relationships/slide" Target="slide25.xml"/><Relationship Id="rId5" Type="http://schemas.openxmlformats.org/officeDocument/2006/relationships/slide" Target="slide13.xml"/><Relationship Id="rId10" Type="http://schemas.openxmlformats.org/officeDocument/2006/relationships/slide" Target="slide23.xml"/><Relationship Id="rId4" Type="http://schemas.openxmlformats.org/officeDocument/2006/relationships/slide" Target="slide11.xml"/><Relationship Id="rId9" Type="http://schemas.openxmlformats.org/officeDocument/2006/relationships/slide" Target="slide2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" Target="slide10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" Target="slide14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" Target="slide16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" Target="slide18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" Target="slide20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" Target="slide22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" Target="slide24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" Target="slide26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" Target="slide28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39590" y="747132"/>
            <a:ext cx="9400478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Своя игра </a:t>
            </a:r>
            <a:r>
              <a:rPr lang="ru-RU" sz="6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«Как хорошо ты знаешь Германию?»</a:t>
            </a:r>
          </a:p>
          <a:p>
            <a:pPr algn="ctr"/>
            <a:r>
              <a:rPr lang="ru-RU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(для обучающихся 8-10 классов)</a:t>
            </a:r>
          </a:p>
          <a:p>
            <a:endParaRPr lang="ru-RU" sz="6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4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Составитель: учитель немецкого языка  </a:t>
            </a:r>
            <a:r>
              <a:rPr lang="ru-RU" sz="40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Тегенцева Е.К.</a:t>
            </a:r>
            <a:endParaRPr lang="ru-RU" sz="4000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4260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69072" y="390293"/>
            <a:ext cx="11195824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377"/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ИГРЫ</a:t>
            </a:r>
          </a:p>
          <a:p>
            <a:pPr algn="ctr" defTabSz="914377"/>
            <a:endParaRPr lang="de-DE" sz="24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defTabSz="914377">
              <a:buFont typeface="Arial" panose="020B0604020202020204" pitchFamily="34" charset="0"/>
              <a:buChar char="•"/>
            </a:pP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игре принимают участие две команды. </a:t>
            </a:r>
          </a:p>
          <a:p>
            <a:pPr defTabSz="914377"/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914377"/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defTabSz="914377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жребию определяется та команда, которая начинает игру первой.</a:t>
            </a:r>
          </a:p>
          <a:p>
            <a:pPr defTabSz="914377"/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defTabSz="914377">
              <a:buFont typeface="Arial" panose="020B0604020202020204" pitchFamily="34" charset="0"/>
              <a:buChar char="•"/>
            </a:pP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команда ответила неправильно, то соперники могут попытаться дать свой ответ и также заработать 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баллы.</a:t>
            </a:r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914377"/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defTabSz="914377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команда ответила правильно, то она может сделать ещё один ход. Если неправильно, то ход переходит к команде соперника. </a:t>
            </a:r>
          </a:p>
          <a:p>
            <a:pPr defTabSz="914377"/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defTabSz="914377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Побеждает та команда, которая набрала большее количество 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баллов.</a:t>
            </a:r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9161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82752" y="317210"/>
            <a:ext cx="993701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AT" sz="6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Wie gut kennt ihr </a:t>
            </a:r>
            <a:r>
              <a:rPr lang="de-AT" sz="6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Deutschland</a:t>
            </a:r>
            <a:r>
              <a:rPr lang="de-AT" sz="6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6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3860" y="1839377"/>
            <a:ext cx="4114800" cy="51112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65620">
            <a:off x="253871" y="2740465"/>
            <a:ext cx="3650264" cy="29202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07151">
            <a:off x="8664114" y="2433256"/>
            <a:ext cx="2578723" cy="35346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09334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64105" y="809469"/>
            <a:ext cx="57112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6724244"/>
              </p:ext>
            </p:extLst>
          </p:nvPr>
        </p:nvGraphicFramePr>
        <p:xfrm>
          <a:off x="803564" y="1124547"/>
          <a:ext cx="10945090" cy="521007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38400">
                  <a:extLst>
                    <a:ext uri="{9D8B030D-6E8A-4147-A177-3AD203B41FA5}">
                      <a16:colId xmlns:a16="http://schemas.microsoft.com/office/drawing/2014/main" val="152249715"/>
                    </a:ext>
                  </a:extLst>
                </a:gridCol>
                <a:gridCol w="2147454">
                  <a:extLst>
                    <a:ext uri="{9D8B030D-6E8A-4147-A177-3AD203B41FA5}">
                      <a16:colId xmlns:a16="http://schemas.microsoft.com/office/drawing/2014/main" val="4256733934"/>
                    </a:ext>
                  </a:extLst>
                </a:gridCol>
                <a:gridCol w="2105891">
                  <a:extLst>
                    <a:ext uri="{9D8B030D-6E8A-4147-A177-3AD203B41FA5}">
                      <a16:colId xmlns:a16="http://schemas.microsoft.com/office/drawing/2014/main" val="1206205671"/>
                    </a:ext>
                  </a:extLst>
                </a:gridCol>
                <a:gridCol w="2202873">
                  <a:extLst>
                    <a:ext uri="{9D8B030D-6E8A-4147-A177-3AD203B41FA5}">
                      <a16:colId xmlns:a16="http://schemas.microsoft.com/office/drawing/2014/main" val="1830097976"/>
                    </a:ext>
                  </a:extLst>
                </a:gridCol>
                <a:gridCol w="2050472">
                  <a:extLst>
                    <a:ext uri="{9D8B030D-6E8A-4147-A177-3AD203B41FA5}">
                      <a16:colId xmlns:a16="http://schemas.microsoft.com/office/drawing/2014/main" val="4157616726"/>
                    </a:ext>
                  </a:extLst>
                </a:gridCol>
              </a:tblGrid>
              <a:tr h="1736693">
                <a:tc>
                  <a:txBody>
                    <a:bodyPr/>
                    <a:lstStyle/>
                    <a:p>
                      <a:pPr algn="ctr"/>
                      <a:r>
                        <a:rPr lang="de-AT" sz="2800" b="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Geographische  Lage Deutschlands</a:t>
                      </a:r>
                      <a:endParaRPr lang="ru-RU" sz="2800" b="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AT" b="1" dirty="0" smtClean="0">
                        <a:solidFill>
                          <a:srgbClr val="0070C0"/>
                        </a:solidFill>
                      </a:endParaRPr>
                    </a:p>
                    <a:p>
                      <a:endParaRPr lang="de-AT" b="1" dirty="0" smtClean="0">
                        <a:solidFill>
                          <a:srgbClr val="0070C0"/>
                        </a:solidFill>
                      </a:endParaRPr>
                    </a:p>
                    <a:p>
                      <a:r>
                        <a:rPr lang="de-AT" sz="6000" b="1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100</a:t>
                      </a:r>
                      <a:endParaRPr lang="ru-RU" sz="6000" b="1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AT" b="1" dirty="0" smtClean="0">
                        <a:solidFill>
                          <a:srgbClr val="0070C0"/>
                        </a:solidFill>
                      </a:endParaRPr>
                    </a:p>
                    <a:p>
                      <a:endParaRPr lang="de-AT" b="1" dirty="0" smtClean="0">
                        <a:solidFill>
                          <a:srgbClr val="0070C0"/>
                        </a:solidFill>
                      </a:endParaRPr>
                    </a:p>
                    <a:p>
                      <a:r>
                        <a:rPr lang="de-AT" sz="6000" b="1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de-AT" sz="6000" b="1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2" action="ppaction://hlinksldjump"/>
                        </a:rPr>
                        <a:t>200</a:t>
                      </a:r>
                      <a:endParaRPr lang="ru-RU" sz="6000" b="1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AT" b="1" dirty="0" smtClean="0">
                        <a:solidFill>
                          <a:srgbClr val="0070C0"/>
                        </a:solidFill>
                      </a:endParaRPr>
                    </a:p>
                    <a:p>
                      <a:endParaRPr lang="de-AT" b="1" dirty="0" smtClean="0">
                        <a:solidFill>
                          <a:srgbClr val="0070C0"/>
                        </a:solidFill>
                      </a:endParaRPr>
                    </a:p>
                    <a:p>
                      <a:r>
                        <a:rPr lang="de-AT" sz="6000" b="1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de-AT" sz="6000" b="1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3" action="ppaction://hlinksldjump"/>
                        </a:rPr>
                        <a:t>300</a:t>
                      </a:r>
                      <a:endParaRPr lang="ru-RU" sz="6000" b="1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AT" b="1" dirty="0" smtClean="0">
                        <a:solidFill>
                          <a:srgbClr val="0070C0"/>
                        </a:solidFill>
                      </a:endParaRPr>
                    </a:p>
                    <a:p>
                      <a:endParaRPr lang="de-AT" b="1" dirty="0" smtClean="0">
                        <a:solidFill>
                          <a:srgbClr val="0070C0"/>
                        </a:solidFill>
                      </a:endParaRPr>
                    </a:p>
                    <a:p>
                      <a:r>
                        <a:rPr lang="de-AT" sz="6000" b="1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de-AT" sz="6000" b="1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4" action="ppaction://hlinksldjump"/>
                        </a:rPr>
                        <a:t>500</a:t>
                      </a:r>
                      <a:endParaRPr lang="ru-RU" sz="6000" b="1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38171421"/>
                  </a:ext>
                </a:extLst>
              </a:tr>
              <a:tr h="1736693">
                <a:tc>
                  <a:txBody>
                    <a:bodyPr/>
                    <a:lstStyle/>
                    <a:p>
                      <a:pPr algn="ctr"/>
                      <a:r>
                        <a:rPr lang="de-AT" sz="2800" b="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Die Städte Deutschlands</a:t>
                      </a:r>
                      <a:endParaRPr lang="ru-RU" sz="2800" b="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AT" sz="6000" b="1" baseline="0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de-AT" sz="6000" b="1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5" action="ppaction://hlinksldjump"/>
                        </a:rPr>
                        <a:t>100</a:t>
                      </a:r>
                      <a:endParaRPr lang="ru-RU" sz="6000" b="1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AT" sz="6000" b="1" baseline="0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de-AT" sz="6000" b="1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6" action="ppaction://hlinksldjump"/>
                        </a:rPr>
                        <a:t>200</a:t>
                      </a:r>
                      <a:endParaRPr lang="ru-RU" sz="6000" b="1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AT" sz="6000" b="1" baseline="0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de-AT" sz="6000" b="1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7" action="ppaction://hlinksldjump"/>
                        </a:rPr>
                        <a:t>300</a:t>
                      </a:r>
                      <a:endParaRPr lang="ru-RU" sz="6000" b="1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AT" sz="6000" b="1" baseline="0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de-AT" sz="6000" b="1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8" action="ppaction://hlinksldjump"/>
                        </a:rPr>
                        <a:t>500</a:t>
                      </a:r>
                      <a:endParaRPr lang="ru-RU" sz="6000" b="1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89047804"/>
                  </a:ext>
                </a:extLst>
              </a:tr>
              <a:tr h="1736693">
                <a:tc>
                  <a:txBody>
                    <a:bodyPr/>
                    <a:lstStyle/>
                    <a:p>
                      <a:pPr algn="ctr"/>
                      <a:r>
                        <a:rPr lang="de-AT" sz="2800" b="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Berühmte Deutsche</a:t>
                      </a:r>
                      <a:endParaRPr lang="ru-RU" sz="2800" b="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AT" sz="6000" b="1" baseline="0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de-AT" sz="6000" b="1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9" action="ppaction://hlinksldjump"/>
                        </a:rPr>
                        <a:t>100</a:t>
                      </a:r>
                      <a:endParaRPr lang="ru-RU" sz="6000" b="1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AT" sz="6000" b="1" baseline="0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de-AT" sz="6000" b="1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10" action="ppaction://hlinksldjump"/>
                        </a:rPr>
                        <a:t>200</a:t>
                      </a:r>
                      <a:endParaRPr lang="ru-RU" sz="6000" b="1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AT" sz="6000" b="1" baseline="0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de-AT" sz="6000" b="1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11" action="ppaction://hlinksldjump"/>
                        </a:rPr>
                        <a:t>300</a:t>
                      </a:r>
                      <a:endParaRPr lang="ru-RU" sz="6000" b="1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AT" sz="6000" b="1" baseline="0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de-AT" sz="6000" b="1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12" action="ppaction://hlinksldjump"/>
                        </a:rPr>
                        <a:t>500</a:t>
                      </a:r>
                      <a:endParaRPr lang="ru-RU" sz="6000" b="1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8940825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521527" y="443345"/>
            <a:ext cx="77169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Kennst</a:t>
            </a:r>
            <a:r>
              <a:rPr lang="en-US" sz="4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 Deutschland gut</a:t>
            </a:r>
            <a:r>
              <a:rPr lang="de-AT" sz="4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4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8769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46909" y="1205345"/>
            <a:ext cx="989214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sz="60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Wieviel Bundesländer hat Deutschland?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7339">
            <a:off x="5450883" y="3432264"/>
            <a:ext cx="5859621" cy="29761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63135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46518" y="1814945"/>
            <a:ext cx="701040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sz="6000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Deutschland hat 16 </a:t>
            </a:r>
            <a:r>
              <a:rPr lang="de-AT" sz="6000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Bundesländer</a:t>
            </a:r>
            <a:r>
              <a:rPr lang="de-AT" sz="6000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600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63" t="1617" r="2098" b="1414"/>
          <a:stretch/>
        </p:blipFill>
        <p:spPr>
          <a:xfrm>
            <a:off x="553506" y="192949"/>
            <a:ext cx="4732172" cy="6583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674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03564" y="1745673"/>
            <a:ext cx="1030778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sz="6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Wie ist </a:t>
            </a:r>
            <a:r>
              <a:rPr lang="de-AT" sz="6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" action="ppaction://hlinkshowjump?jump=nextslide"/>
              </a:rPr>
              <a:t>die</a:t>
            </a:r>
            <a:r>
              <a:rPr lang="de-AT" sz="6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Fahne Deutschlands?</a:t>
            </a:r>
            <a:endParaRPr lang="ru-RU" sz="60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40835">
            <a:off x="6419245" y="3173676"/>
            <a:ext cx="5196869" cy="26395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22660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17418" y="429491"/>
            <a:ext cx="846512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sz="6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Die </a:t>
            </a:r>
            <a:r>
              <a:rPr lang="de-AT" sz="6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Fahne</a:t>
            </a:r>
            <a:r>
              <a:rPr lang="de-AT" sz="6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Deutschlands ist </a:t>
            </a:r>
            <a:r>
              <a:rPr lang="de-AT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schwarz</a:t>
            </a:r>
            <a:r>
              <a:rPr lang="de-AT" sz="6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de-AT" sz="6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rot</a:t>
            </a:r>
            <a:r>
              <a:rPr lang="de-AT" sz="6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de-AT" sz="6000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gold</a:t>
            </a:r>
            <a:r>
              <a:rPr lang="de-AT" dirty="0" smtClean="0">
                <a:solidFill>
                  <a:schemeClr val="accent4">
                    <a:lumMod val="75000"/>
                  </a:schemeClr>
                </a:solidFill>
              </a:rPr>
              <a:t>.</a:t>
            </a:r>
            <a:endParaRPr lang="ru-RU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99285">
            <a:off x="3683088" y="2482949"/>
            <a:ext cx="6384369" cy="3830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908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2458" y="827315"/>
            <a:ext cx="763451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sz="6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Wie heißt der größte </a:t>
            </a:r>
            <a:r>
              <a:rPr lang="de-AT" sz="6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Fluß</a:t>
            </a:r>
            <a:r>
              <a:rPr lang="de-AT" sz="6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AT" sz="6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Deutschlands</a:t>
            </a:r>
            <a:r>
              <a:rPr lang="de-AT" sz="6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6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40835">
            <a:off x="5407819" y="3261193"/>
            <a:ext cx="6161434" cy="31294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85145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31971" y="225362"/>
            <a:ext cx="9437199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AT" sz="6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Der </a:t>
            </a:r>
            <a:r>
              <a:rPr lang="de-AT" sz="6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größte </a:t>
            </a:r>
            <a:r>
              <a:rPr lang="de-AT" sz="6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Fluß</a:t>
            </a:r>
            <a:r>
              <a:rPr lang="de-AT" sz="6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AT" sz="6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Deutschlands</a:t>
            </a:r>
            <a:endParaRPr lang="de-AT" sz="60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de-AT" sz="6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heißt der Rhein.</a:t>
            </a:r>
            <a:endParaRPr lang="ru-RU" sz="6000" dirty="0">
              <a:solidFill>
                <a:srgbClr val="00206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9454" y="1992617"/>
            <a:ext cx="7085803" cy="47238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70810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41828" y="696686"/>
            <a:ext cx="90133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sz="6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Wie ist die </a:t>
            </a:r>
            <a:r>
              <a:rPr lang="de-AT" sz="6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Bevölkerung</a:t>
            </a:r>
            <a:r>
              <a:rPr lang="de-AT" sz="6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Deutschlands?</a:t>
            </a:r>
            <a:endParaRPr lang="ru-RU" sz="60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40835">
            <a:off x="5487438" y="3707556"/>
            <a:ext cx="4896704" cy="24870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40835">
            <a:off x="4216331" y="2914269"/>
            <a:ext cx="6216074" cy="31571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09067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18583" y="445016"/>
            <a:ext cx="10908756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AT" sz="6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Deutschland</a:t>
            </a:r>
            <a:r>
              <a:rPr lang="de-AT" sz="6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hat über 80 Millionen</a:t>
            </a:r>
          </a:p>
          <a:p>
            <a:pPr algn="ctr"/>
            <a:r>
              <a:rPr lang="de-AT" sz="6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Einwohner</a:t>
            </a:r>
            <a:r>
              <a:rPr lang="de-AT" sz="6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60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3412" y="2200320"/>
            <a:ext cx="8559097" cy="44792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81302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32548" y="1062645"/>
            <a:ext cx="901930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sz="6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Wie ist das </a:t>
            </a:r>
            <a:r>
              <a:rPr lang="de-AT" sz="6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Symbol</a:t>
            </a:r>
            <a:r>
              <a:rPr lang="de-AT" sz="6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Berlins?</a:t>
            </a:r>
            <a:endParaRPr lang="ru-RU" sz="60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40835">
            <a:off x="3785275" y="2686828"/>
            <a:ext cx="6278196" cy="31887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80944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98044" y="341168"/>
            <a:ext cx="7581948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AT" sz="6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 </a:t>
            </a:r>
            <a:r>
              <a:rPr lang="de-AT" sz="6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Symbol</a:t>
            </a:r>
            <a:r>
              <a:rPr lang="de-AT" sz="6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Berlins ist</a:t>
            </a:r>
          </a:p>
          <a:p>
            <a:pPr algn="ctr"/>
            <a:r>
              <a:rPr lang="de-AT" sz="6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das Brandenburger Tor.</a:t>
            </a:r>
            <a:endParaRPr lang="ru-RU" sz="60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0953" y="2202101"/>
            <a:ext cx="6442886" cy="45778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0212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06148" y="619125"/>
            <a:ext cx="928491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AT" sz="6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Diese </a:t>
            </a:r>
            <a:r>
              <a:rPr lang="de-AT" sz="6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Stadt</a:t>
            </a:r>
            <a:r>
              <a:rPr lang="de-AT" sz="6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ist die Hauptstadt</a:t>
            </a:r>
          </a:p>
          <a:p>
            <a:pPr algn="ctr"/>
            <a:r>
              <a:rPr lang="de-AT" sz="6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von Bayern. Wie heißt sie?</a:t>
            </a:r>
            <a:endParaRPr lang="ru-RU" sz="60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40835">
            <a:off x="4277936" y="3031304"/>
            <a:ext cx="5986747" cy="30406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7893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235472"/>
            <a:ext cx="565265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AT" sz="6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Die </a:t>
            </a:r>
            <a:r>
              <a:rPr lang="de-AT" sz="6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Hauptstadt</a:t>
            </a:r>
          </a:p>
          <a:p>
            <a:pPr algn="ctr"/>
            <a:r>
              <a:rPr lang="de-AT" sz="6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von </a:t>
            </a:r>
            <a:r>
              <a:rPr lang="de-AT" sz="6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Bayern ist </a:t>
            </a:r>
            <a:r>
              <a:rPr lang="de-AT" sz="6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München</a:t>
            </a:r>
            <a:r>
              <a:rPr lang="de-AT" sz="6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6000" dirty="0">
              <a:solidFill>
                <a:srgbClr val="00206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7241" y="483472"/>
            <a:ext cx="6849287" cy="54047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57550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9709" y="1163782"/>
            <a:ext cx="1096133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AT" sz="6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Wie heißt die </a:t>
            </a:r>
            <a:r>
              <a:rPr lang="de-AT" sz="6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Hauptstraße</a:t>
            </a:r>
            <a:r>
              <a:rPr lang="de-AT" sz="6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Berlins?</a:t>
            </a:r>
            <a:endParaRPr lang="ru-RU" sz="6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40835">
            <a:off x="4241884" y="2987358"/>
            <a:ext cx="6049961" cy="30727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54894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53017" y="483361"/>
            <a:ext cx="9349034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AT" sz="6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Die Hauptstraße</a:t>
            </a:r>
            <a:r>
              <a:rPr lang="de-AT" sz="6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Berlins heißt</a:t>
            </a:r>
          </a:p>
          <a:p>
            <a:pPr algn="ctr"/>
            <a:r>
              <a:rPr lang="de-AT" sz="6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Unter den Linden.</a:t>
            </a:r>
            <a:endParaRPr lang="ru-RU" sz="6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815" y="2422353"/>
            <a:ext cx="10448674" cy="43198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1125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7936" y="803563"/>
            <a:ext cx="12034064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AT" sz="5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Man</a:t>
            </a:r>
            <a:r>
              <a:rPr lang="de-AT" sz="5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nennt diese Stadt die Stadt der Kunst.</a:t>
            </a:r>
          </a:p>
          <a:p>
            <a:r>
              <a:rPr lang="de-AT" sz="5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Dort befindet sich der berühmte Zwinger.</a:t>
            </a:r>
            <a:endParaRPr lang="ru-RU" sz="5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40835">
            <a:off x="4006346" y="2902168"/>
            <a:ext cx="6381112" cy="32409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45406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43741"/>
            <a:ext cx="1180977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AT" sz="4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Dresden befindet sich</a:t>
            </a:r>
          </a:p>
          <a:p>
            <a:pPr algn="ctr"/>
            <a:r>
              <a:rPr lang="de-AT" sz="4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weltbekannte </a:t>
            </a:r>
            <a:r>
              <a:rPr lang="de-AT" sz="4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Gemäldegalerie</a:t>
            </a:r>
            <a:r>
              <a:rPr lang="de-AT" sz="4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/>
            <a:r>
              <a:rPr lang="de-AT" sz="4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 „Die Sixtinische Madonna“ von Raffael ist.</a:t>
            </a:r>
            <a:endParaRPr lang="ru-RU" sz="4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4964" y="2452065"/>
            <a:ext cx="3090088" cy="42300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216" y="2452065"/>
            <a:ext cx="6430874" cy="42705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66795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4459" y="209862"/>
            <a:ext cx="10912839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sz="4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Der </a:t>
            </a:r>
            <a:r>
              <a:rPr lang="de-AT" sz="4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Bundeskanzler</a:t>
            </a:r>
            <a:r>
              <a:rPr lang="de-AT" sz="4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ist der Vorsitzende der deutschen Bundesregierung. Seine wichtigste Aufgabe ist Regierungspolitik zu bestimmen. Wer ist der Bundeskanzler von Deutschland heute?</a:t>
            </a:r>
            <a:endParaRPr lang="ru-RU" sz="4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793">
            <a:off x="5130923" y="3695170"/>
            <a:ext cx="5693006" cy="28914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18077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3837482" y="314793"/>
            <a:ext cx="1893420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sz="4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Angela</a:t>
            </a:r>
            <a:r>
              <a:rPr lang="de-AT" sz="4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Merkel ist der Bundeskanzler</a:t>
            </a:r>
          </a:p>
          <a:p>
            <a:pPr algn="ctr"/>
            <a:r>
              <a:rPr lang="de-AT" sz="4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AT" sz="4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von </a:t>
            </a:r>
            <a:r>
              <a:rPr lang="de-AT" sz="4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Deutschland</a:t>
            </a:r>
            <a:r>
              <a:rPr lang="de-AT" sz="4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8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4299" y="1711502"/>
            <a:ext cx="8062631" cy="50832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82621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3126" y="194873"/>
            <a:ext cx="11187935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AT" sz="5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 ist </a:t>
            </a:r>
            <a:r>
              <a:rPr lang="de-AT" sz="5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Klassiker</a:t>
            </a:r>
            <a:r>
              <a:rPr lang="de-AT" sz="5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der deutschen Literatur.</a:t>
            </a:r>
          </a:p>
          <a:p>
            <a:pPr algn="ctr"/>
            <a:r>
              <a:rPr lang="de-AT" sz="5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Sein größtes Werk heißt „Faust“.</a:t>
            </a:r>
          </a:p>
          <a:p>
            <a:pPr algn="ctr"/>
            <a:r>
              <a:rPr lang="de-AT" sz="5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Wie ist sein Name?</a:t>
            </a:r>
            <a:endParaRPr lang="ru-RU" sz="5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40835">
            <a:off x="4633454" y="3190257"/>
            <a:ext cx="6234601" cy="31665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74432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621311" y="1415535"/>
            <a:ext cx="6285875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AT" sz="5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Sein Name</a:t>
            </a:r>
            <a:r>
              <a:rPr lang="de-AT" sz="5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AT" sz="5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ist </a:t>
            </a:r>
          </a:p>
          <a:p>
            <a:pPr algn="ctr"/>
            <a:r>
              <a:rPr lang="de-AT" sz="5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Johann Wolfgang von </a:t>
            </a:r>
            <a:r>
              <a:rPr lang="de-AT" sz="5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Goethe</a:t>
            </a:r>
            <a:r>
              <a:rPr lang="de-AT" sz="5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54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596" y="221987"/>
            <a:ext cx="5238058" cy="6390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421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8272" y="299803"/>
            <a:ext cx="1204372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sz="4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 ist einer der bedeutendsten </a:t>
            </a:r>
            <a:r>
              <a:rPr lang="de-AT" sz="4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Komponisten</a:t>
            </a:r>
            <a:endParaRPr lang="de-AT" sz="40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de-AT" sz="4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der deutschen klassischen Musik, spielte zum ersten Mal </a:t>
            </a:r>
          </a:p>
          <a:p>
            <a:pPr algn="ctr"/>
            <a:r>
              <a:rPr lang="de-AT" sz="4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Konzert, als er 6 Jahre alt war.</a:t>
            </a:r>
          </a:p>
          <a:p>
            <a:pPr algn="ctr"/>
            <a:r>
              <a:rPr lang="de-AT" sz="4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Wer ist das?</a:t>
            </a:r>
            <a:endParaRPr lang="ru-RU" sz="4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6012">
            <a:off x="5352201" y="3129430"/>
            <a:ext cx="6069634" cy="30827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3052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299802"/>
            <a:ext cx="1196673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AT" sz="4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Ludwig</a:t>
            </a:r>
            <a:r>
              <a:rPr lang="de-AT" sz="4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van Beethoven wurde 1770</a:t>
            </a:r>
          </a:p>
          <a:p>
            <a:pPr algn="ctr"/>
            <a:r>
              <a:rPr lang="de-AT" sz="4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 Bonn in der Familie eines Musikers geboren</a:t>
            </a:r>
            <a:r>
              <a:rPr lang="de-AT" dirty="0" smtClean="0"/>
              <a:t>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5280" y="1780252"/>
            <a:ext cx="7620802" cy="49566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43710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9089" y="406552"/>
            <a:ext cx="11645560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AT" sz="4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 ist der hervorragende </a:t>
            </a:r>
            <a:r>
              <a:rPr lang="de-AT" sz="4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Physiker</a:t>
            </a:r>
            <a:r>
              <a:rPr lang="de-AT" sz="4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Humanist. </a:t>
            </a:r>
          </a:p>
          <a:p>
            <a:pPr algn="ctr"/>
            <a:r>
              <a:rPr lang="de-AT" sz="4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1905 veröffentlichte er </a:t>
            </a:r>
          </a:p>
          <a:p>
            <a:pPr algn="ctr"/>
            <a:r>
              <a:rPr lang="de-AT" sz="4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seine Relativitätstheorie. </a:t>
            </a:r>
            <a:endParaRPr lang="ru-RU" sz="4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56710">
            <a:off x="4784122" y="3224202"/>
            <a:ext cx="6504426" cy="33036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96475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320386"/>
            <a:ext cx="1210722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AT" sz="4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Albert Einstein ist </a:t>
            </a:r>
            <a:r>
              <a:rPr lang="de-AT" sz="480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der </a:t>
            </a:r>
            <a:r>
              <a:rPr lang="de-AT" sz="48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hervorragende </a:t>
            </a:r>
            <a:r>
              <a:rPr lang="de-AT" sz="4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Physiker</a:t>
            </a:r>
            <a:r>
              <a:rPr lang="de-AT" sz="4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/>
            <a:r>
              <a:rPr lang="de-AT" sz="4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der Autor der</a:t>
            </a:r>
            <a:r>
              <a:rPr lang="de-AT" sz="4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AT" sz="4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Relativitätstheorie. </a:t>
            </a:r>
            <a:endParaRPr lang="ru-RU" sz="4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9575" y="1756231"/>
            <a:ext cx="5446864" cy="50045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95999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rot="20920573">
            <a:off x="2509024" y="1650380"/>
            <a:ext cx="6813396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Danke</a:t>
            </a:r>
            <a:r>
              <a:rPr lang="de-DE" sz="13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ru-RU" sz="130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56710">
            <a:off x="7030676" y="3745474"/>
            <a:ext cx="4461649" cy="22660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64315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647</TotalTime>
  <Words>408</Words>
  <Application>Microsoft Office PowerPoint</Application>
  <PresentationFormat>Широкоэкранный</PresentationFormat>
  <Paragraphs>86</Paragraphs>
  <Slides>29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4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EasyNote TE</dc:creator>
  <cp:lastModifiedBy>elena_deutsch@outlook.com</cp:lastModifiedBy>
  <cp:revision>33</cp:revision>
  <dcterms:created xsi:type="dcterms:W3CDTF">2019-02-12T05:57:03Z</dcterms:created>
  <dcterms:modified xsi:type="dcterms:W3CDTF">2021-02-09T14:53:10Z</dcterms:modified>
</cp:coreProperties>
</file>