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0F9DBC8-C5D2-498B-9EC4-38B54776EF02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9FCF15D3-C71E-4B99-A3E1-82924AE6CB9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f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340768"/>
            <a:ext cx="7543800" cy="2952328"/>
          </a:xfrm>
        </p:spPr>
        <p:txBody>
          <a:bodyPr/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Основы стретчинга (растяжки) на уроках хореографии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20" y="6021288"/>
            <a:ext cx="5029944" cy="648072"/>
          </a:xfrm>
        </p:spPr>
        <p:txBody>
          <a:bodyPr>
            <a:normAutofit fontScale="55000" lnSpcReduction="20000"/>
          </a:bodyPr>
          <a:lstStyle/>
          <a:p>
            <a:pPr algn="ctr">
              <a:lnSpc>
                <a:spcPct val="12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Подготовил(а): Педагог дополнительного образования </a:t>
            </a:r>
          </a:p>
          <a:p>
            <a:pPr algn="ctr">
              <a:lnSpc>
                <a:spcPct val="12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Аникина О.Н.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65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6408712" cy="5976664"/>
          </a:xfrm>
        </p:spPr>
        <p:txBody>
          <a:bodyPr>
            <a:normAutofit fontScale="85000" lnSpcReduction="20000"/>
          </a:bodyPr>
          <a:lstStyle/>
          <a:p>
            <a:pPr marL="18288" indent="0">
              <a:lnSpc>
                <a:spcPct val="120000"/>
              </a:lnSpc>
              <a:buNone/>
            </a:pPr>
            <a:r>
              <a:rPr lang="ru-RU" sz="2600" dirty="0">
                <a:effectLst/>
                <a:latin typeface="Times New Roman" pitchFamily="18" charset="0"/>
                <a:cs typeface="Times New Roman" pitchFamily="18" charset="0"/>
              </a:rPr>
              <a:t>Стретчинг (от англ. растягивание) — это комплекс физических упражнений, точнее поз, для растягивания отдельных </a:t>
            </a:r>
            <a:r>
              <a:rPr lang="ru-RU" sz="2600" dirty="0" smtClean="0">
                <a:effectLst/>
                <a:latin typeface="Times New Roman" pitchFamily="18" charset="0"/>
                <a:cs typeface="Times New Roman" pitchFamily="18" charset="0"/>
              </a:rPr>
              <a:t>частей </a:t>
            </a:r>
            <a:r>
              <a:rPr lang="ru-RU" sz="2600" dirty="0">
                <a:effectLst/>
                <a:latin typeface="Times New Roman" pitchFamily="18" charset="0"/>
                <a:cs typeface="Times New Roman" pitchFamily="18" charset="0"/>
              </a:rPr>
              <a:t>тела, направленных на улучшение гибкости и развитие подвижности в суставах, при котором чередуются напряжение и расслабление различных групп мышц</a:t>
            </a:r>
            <a:r>
              <a:rPr lang="ru-RU" sz="2600" dirty="0" smtClean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18288" indent="0">
              <a:lnSpc>
                <a:spcPct val="120000"/>
              </a:lnSpc>
              <a:buNone/>
            </a:pPr>
            <a:r>
              <a:rPr lang="ru-RU" sz="2600" dirty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18288" indent="0">
              <a:lnSpc>
                <a:spcPct val="120000"/>
              </a:lnSpc>
              <a:buNone/>
            </a:pPr>
            <a:r>
              <a:rPr lang="ru-RU" sz="2600" dirty="0">
                <a:effectLst/>
                <a:latin typeface="Times New Roman" pitchFamily="18" charset="0"/>
                <a:cs typeface="Times New Roman" pitchFamily="18" charset="0"/>
              </a:rPr>
              <a:t>Благодаря стретчингу приобретается навык глубокого расслабления, что дает возможность не только избавиться на какое-то время от чрезмерного нервно-психического напряжения, но даже уменьшает физическую боль. </a:t>
            </a:r>
            <a:endParaRPr lang="ru-RU" sz="26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lnSpc>
                <a:spcPct val="120000"/>
              </a:lnSpc>
              <a:buNone/>
            </a:pPr>
            <a:r>
              <a:rPr lang="ru-RU" sz="2600" dirty="0" smtClean="0">
                <a:effectLst/>
                <a:latin typeface="Times New Roman" pitchFamily="18" charset="0"/>
                <a:cs typeface="Times New Roman" pitchFamily="18" charset="0"/>
              </a:rPr>
              <a:t>Переход </a:t>
            </a:r>
            <a:r>
              <a:rPr lang="ru-RU" sz="2600" dirty="0">
                <a:effectLst/>
                <a:latin typeface="Times New Roman" pitchFamily="18" charset="0"/>
                <a:cs typeface="Times New Roman" pitchFamily="18" charset="0"/>
              </a:rPr>
              <a:t>от расслабления к напряжению мышц и снова к расслаблению — это своеобразная гимнастика, </a:t>
            </a:r>
            <a:r>
              <a:rPr lang="ru-RU" sz="2600" dirty="0" smtClean="0">
                <a:effectLst/>
                <a:latin typeface="Times New Roman" pitchFamily="18" charset="0"/>
                <a:cs typeface="Times New Roman" pitchFamily="18" charset="0"/>
              </a:rPr>
              <a:t>регулирующая </a:t>
            </a:r>
            <a:r>
              <a:rPr lang="ru-RU" sz="2600" dirty="0">
                <a:effectLst/>
                <a:latin typeface="Times New Roman" pitchFamily="18" charset="0"/>
                <a:cs typeface="Times New Roman" pitchFamily="18" charset="0"/>
              </a:rPr>
              <a:t>нервные центры. </a:t>
            </a:r>
            <a:endParaRPr lang="ru-RU" sz="2600" dirty="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189375"/>
            <a:ext cx="244827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826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6" y="260649"/>
            <a:ext cx="5760640" cy="4247762"/>
          </a:xfrm>
        </p:spPr>
        <p:txBody>
          <a:bodyPr>
            <a:noAutofit/>
          </a:bodyPr>
          <a:lstStyle/>
          <a:p>
            <a:pPr marL="18288" indent="0" algn="r">
              <a:buNone/>
            </a:pP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Все методики растягивания ориентированы на соответствующие мышцы и управляющую ими нервную систему (нервно-мышечную единицу). Именно мышца сильнее всего реагирует на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растягивание. </a:t>
            </a:r>
            <a:r>
              <a:rPr lang="ru-RU" sz="2400" b="1" u="sng" dirty="0" smtClean="0">
                <a:effectLst/>
                <a:latin typeface="Times New Roman" pitchFamily="18" charset="0"/>
                <a:cs typeface="Times New Roman" pitchFamily="18" charset="0"/>
              </a:rPr>
              <a:t>Доказано</a:t>
            </a:r>
            <a:r>
              <a:rPr lang="ru-RU" sz="2400" b="1" u="sng" dirty="0">
                <a:effectLst/>
                <a:latin typeface="Times New Roman" pitchFamily="18" charset="0"/>
                <a:cs typeface="Times New Roman" pitchFamily="18" charset="0"/>
              </a:rPr>
              <a:t>, что по длине мышцу можно растянуть вдвое.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Первоначально относительно слабо растяжимая мышца очень быстро наращивает эластичность.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072337"/>
            <a:ext cx="4174320" cy="2785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84" y="1783602"/>
            <a:ext cx="2998396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7107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7272808" cy="6453335"/>
          </a:xfrm>
        </p:spPr>
        <p:txBody>
          <a:bodyPr>
            <a:normAutofit fontScale="62500" lnSpcReduction="20000"/>
          </a:bodyPr>
          <a:lstStyle/>
          <a:p>
            <a:pPr marL="18288" indent="0">
              <a:buNone/>
            </a:pPr>
            <a:r>
              <a:rPr lang="ru-RU" sz="2900" b="1" u="sng" dirty="0">
                <a:effectLst/>
                <a:latin typeface="Times New Roman" pitchFamily="18" charset="0"/>
                <a:cs typeface="Times New Roman" pitchFamily="18" charset="0"/>
              </a:rPr>
              <a:t>Растягивание дает следующие положительные эффекты:</a:t>
            </a:r>
          </a:p>
          <a:p>
            <a:pPr marL="18288" indent="0">
              <a:buNone/>
            </a:pP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—благодаря растяжению мышцы расслабляются и становятся эластичными.</a:t>
            </a:r>
          </a:p>
          <a:p>
            <a:pPr marL="18288" indent="0">
              <a:buNone/>
            </a:pP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—суставы приобретают большую подвижность, в результате увеличивается гибкость.</a:t>
            </a:r>
          </a:p>
          <a:p>
            <a:pPr marL="18288" indent="0">
              <a:buNone/>
            </a:pP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—сосредоточенное, глубокое дыхание благотворно влияет на головной мозг.</a:t>
            </a:r>
          </a:p>
          <a:p>
            <a:pPr marL="18288" indent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18288" indent="0">
              <a:buNone/>
            </a:pPr>
            <a:r>
              <a:rPr lang="ru-RU" sz="2900" b="1" u="sng" dirty="0" smtClean="0">
                <a:latin typeface="Times New Roman" pitchFamily="18" charset="0"/>
                <a:cs typeface="Times New Roman" pitchFamily="18" charset="0"/>
              </a:rPr>
              <a:t>4 преимущества стретчинга:</a:t>
            </a:r>
          </a:p>
          <a:p>
            <a:pPr marL="18288" indent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1) У</a:t>
            </a: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величение 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амплитуды движения</a:t>
            </a:r>
          </a:p>
          <a:p>
            <a:pPr marL="18288" indent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2)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 Увеличение силы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3)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 Снижение боли в мышцах после </a:t>
            </a: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тренировок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4)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 Снижение </a:t>
            </a: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усталости</a:t>
            </a:r>
          </a:p>
          <a:p>
            <a:pPr marL="18288" indent="0">
              <a:buNone/>
            </a:pPr>
            <a:endParaRPr lang="ru-RU" sz="2900" u="sng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r>
              <a:rPr lang="ru-RU" sz="2900" b="1" u="sng" dirty="0" smtClean="0">
                <a:effectLst/>
                <a:latin typeface="Times New Roman" pitchFamily="18" charset="0"/>
                <a:cs typeface="Times New Roman" pitchFamily="18" charset="0"/>
              </a:rPr>
              <a:t>Кроме </a:t>
            </a:r>
            <a:r>
              <a:rPr lang="ru-RU" sz="2900" b="1" u="sng" dirty="0">
                <a:effectLst/>
                <a:latin typeface="Times New Roman" pitchFamily="18" charset="0"/>
                <a:cs typeface="Times New Roman" pitchFamily="18" charset="0"/>
              </a:rPr>
              <a:t>того </a:t>
            </a:r>
            <a:endParaRPr lang="ru-RU" sz="2900" b="1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 fontAlgn="base">
              <a:buNone/>
            </a:pP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- занятия 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стимулируют кровообращение </a:t>
            </a: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и циркуляцию 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лимфы;</a:t>
            </a:r>
          </a:p>
          <a:p>
            <a:pPr marL="18288" indent="0" fontAlgn="base">
              <a:buNone/>
            </a:pP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- упражнения 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снимают болевые ощущения, вызванные стрессом и напряжением </a:t>
            </a: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нервной̆ 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системы;</a:t>
            </a:r>
          </a:p>
          <a:p>
            <a:pPr marL="18288" indent="0" fontAlgn="base">
              <a:buNone/>
            </a:pP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- способствуют 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сохранению эластичности мышц;</a:t>
            </a:r>
          </a:p>
          <a:p>
            <a:pPr marL="18288" indent="0" fontAlgn="base">
              <a:buNone/>
            </a:pP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- снижается 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психическое напряжение;</a:t>
            </a:r>
          </a:p>
          <a:p>
            <a:pPr marL="18288" indent="0" fontAlgn="base">
              <a:buNone/>
            </a:pP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- тело </a:t>
            </a:r>
            <a:r>
              <a:rPr lang="ru-RU" sz="2900" dirty="0">
                <a:effectLst/>
                <a:latin typeface="Times New Roman" pitchFamily="18" charset="0"/>
                <a:cs typeface="Times New Roman" pitchFamily="18" charset="0"/>
              </a:rPr>
              <a:t>становится более гибким, а также </a:t>
            </a:r>
            <a:r>
              <a:rPr lang="ru-RU" sz="2900" dirty="0" smtClean="0">
                <a:effectLst/>
                <a:latin typeface="Times New Roman" pitchFamily="18" charset="0"/>
                <a:cs typeface="Times New Roman" pitchFamily="18" charset="0"/>
              </a:rPr>
              <a:t>улучшается осанка.</a:t>
            </a:r>
            <a:endParaRPr lang="ru-RU" sz="29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988840"/>
            <a:ext cx="3096344" cy="2361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3977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4988" y="0"/>
            <a:ext cx="7474024" cy="4392488"/>
          </a:xfrm>
        </p:spPr>
        <p:txBody>
          <a:bodyPr>
            <a:noAutofit/>
          </a:bodyPr>
          <a:lstStyle/>
          <a:p>
            <a:pPr marL="18288" indent="0" algn="ctr">
              <a:buNone/>
            </a:pPr>
            <a:r>
              <a:rPr lang="ru-RU" sz="2000" b="1" u="sng" dirty="0" smtClean="0">
                <a:effectLst/>
                <a:latin typeface="Times New Roman" pitchFamily="18" charset="0"/>
                <a:cs typeface="Times New Roman" pitchFamily="18" charset="0"/>
              </a:rPr>
              <a:t>НЮАНСЫ ЗАНЯТИЙ СТРЕТЧИНГОМ </a:t>
            </a:r>
            <a:endParaRPr lang="ru-RU" sz="20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 algn="just" fontAlgn="base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- Растягиваться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нужно до определенного предела. </a:t>
            </a:r>
            <a:r>
              <a:rPr lang="ru-RU" sz="2000" i="1" u="sng" dirty="0">
                <a:effectLst/>
                <a:latin typeface="Times New Roman" pitchFamily="18" charset="0"/>
                <a:cs typeface="Times New Roman" pitchFamily="18" charset="0"/>
              </a:rPr>
              <a:t>То есть растяжка не должна вызывать болевых ощущений.</a:t>
            </a:r>
          </a:p>
          <a:p>
            <a:pPr marL="18288" indent="0" algn="just" fontAlgn="base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- Делая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растяжку, нужно не пружинить, </a:t>
            </a:r>
            <a:r>
              <a:rPr lang="ru-RU" sz="2000" i="1" u="sng" dirty="0">
                <a:effectLst/>
                <a:latin typeface="Times New Roman" pitchFamily="18" charset="0"/>
                <a:cs typeface="Times New Roman" pitchFamily="18" charset="0"/>
              </a:rPr>
              <a:t>а делать удержание или медленное движение в минимальной амплитуде</a:t>
            </a:r>
          </a:p>
          <a:p>
            <a:pPr marL="18288" indent="0" algn="just" fontAlgn="base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 Правильно дышать: дыхание не задерживать и не форсировать выдох. </a:t>
            </a:r>
          </a:p>
          <a:p>
            <a:pPr marL="18288" indent="0" algn="just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- Дыхание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должно быть обычным и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спокойным.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В перерыве между упражнениями можно будет сделать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глубокий̆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вдох и выдох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861048"/>
            <a:ext cx="4032448" cy="2688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Мишаня\Downloads\8Pt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3612720"/>
            <a:ext cx="2936627" cy="293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97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6048672" cy="6408711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Большое влияние на гибкость оказывает</a:t>
            </a:r>
            <a:r>
              <a:rPr lang="ru-RU" sz="1800" b="1" u="sng" dirty="0">
                <a:effectLst/>
                <a:latin typeface="Times New Roman" pitchFamily="18" charset="0"/>
                <a:cs typeface="Times New Roman" pitchFamily="18" charset="0"/>
              </a:rPr>
              <a:t> общее функциональное состояние организма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болезнь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; усталость, нервозность и т.д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8288" indent="0">
              <a:buNone/>
            </a:pP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Влияет 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на гибкость и </a:t>
            </a:r>
            <a:r>
              <a:rPr lang="ru-RU" sz="1800" b="1" u="sng" dirty="0">
                <a:effectLst/>
                <a:latin typeface="Times New Roman" pitchFamily="18" charset="0"/>
                <a:cs typeface="Times New Roman" pitchFamily="18" charset="0"/>
              </a:rPr>
              <a:t>суточная периодика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: с утра, например, общая подвижность, ниже чем вечером или днем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8288" indent="0">
              <a:buNone/>
            </a:pPr>
            <a:r>
              <a:rPr lang="ru-RU" sz="1800" b="1" u="sng" dirty="0" smtClean="0">
                <a:effectLst/>
                <a:latin typeface="Times New Roman" pitchFamily="18" charset="0"/>
                <a:cs typeface="Times New Roman" pitchFamily="18" charset="0"/>
              </a:rPr>
              <a:t>Перед растяжкой необходим разогрев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, он увеличивает 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кровоснабжение в растягиваемых мышцах, однако он удерживается сравнительно недолго, 10–15 минут. </a:t>
            </a:r>
            <a:endParaRPr lang="ru-RU" sz="1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r>
              <a:rPr lang="ru-RU" sz="1800" b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Увеличить </a:t>
            </a:r>
            <a:r>
              <a:rPr lang="ru-RU" sz="1800" i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эффект разогрева можно за счет уменьшения отдачи тепла телом (заниматься в теплом спортивном костюме). </a:t>
            </a:r>
            <a:endParaRPr lang="ru-RU" sz="18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r>
              <a:rPr lang="ru-RU" sz="1800" b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СПРАВКА: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Тепло </a:t>
            </a:r>
            <a:r>
              <a:rPr lang="ru-RU" sz="1800" i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очень эффективно действует при растягивании, поэтому А</a:t>
            </a:r>
            <a:r>
              <a:rPr lang="ru-RU" sz="18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. Ваганова </a:t>
            </a:r>
            <a:r>
              <a:rPr lang="ru-RU" sz="1800" i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считала очень полезными занятия во время жары, летом. На способность к растяжению также влияют возраст, пол, телосложение. В специальных исследованиях было выяснено, что у девочек показатели подвижности во всех возрастах выше, чем у мальчиков, а у женщин — выше, чем у мужчин</a:t>
            </a:r>
            <a:r>
              <a:rPr lang="ru-RU" sz="18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i="1" dirty="0"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879" y="116632"/>
            <a:ext cx="3024336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429000"/>
            <a:ext cx="2987824" cy="298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561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20688"/>
            <a:ext cx="6264696" cy="5616624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Различают виды (формы проявления) гибкости – активная и пассивная.</a:t>
            </a:r>
          </a:p>
          <a:p>
            <a:r>
              <a:rPr lang="ru-RU" sz="2000" b="1" u="sng" dirty="0">
                <a:effectLst/>
                <a:latin typeface="Times New Roman" pitchFamily="18" charset="0"/>
                <a:cs typeface="Times New Roman" pitchFamily="18" charset="0"/>
              </a:rPr>
              <a:t>Активная гибкость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– это способность человека достигать больших амплитуд движений за счет сокращения мышечных групп, проходящих через тот или иной сустав (например, амплитуда подъема ноги в равновесии «ласточка»).</a:t>
            </a:r>
          </a:p>
          <a:p>
            <a:r>
              <a:rPr lang="ru-RU" sz="2000" b="1" u="sng" dirty="0">
                <a:effectLst/>
                <a:latin typeface="Times New Roman" pitchFamily="18" charset="0"/>
                <a:cs typeface="Times New Roman" pitchFamily="18" charset="0"/>
              </a:rPr>
              <a:t>Пассивная гибкость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способность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выполнять движения с наибольшей амплитудой под воздействием внешних растягивающих сил: усилий партнера, внешнего отягощения, специальных приспособлений. В пассивных упражнениях на гибкость достигается большая, чем в активных упражнениях, амплитуда движений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20688"/>
            <a:ext cx="2555776" cy="2555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664" y="3429000"/>
            <a:ext cx="3024336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70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424936" cy="3888432"/>
          </a:xfrm>
        </p:spPr>
        <p:txBody>
          <a:bodyPr>
            <a:noAutofit/>
          </a:bodyPr>
          <a:lstStyle/>
          <a:p>
            <a:pPr marL="18288" indent="0" algn="ctr">
              <a:buNone/>
            </a:pPr>
            <a:r>
              <a:rPr lang="ru-RU" sz="2000" b="1" u="sng" dirty="0" smtClean="0">
                <a:effectLst/>
                <a:latin typeface="Times New Roman" pitchFamily="18" charset="0"/>
                <a:cs typeface="Times New Roman" pitchFamily="18" charset="0"/>
              </a:rPr>
              <a:t>7 ВИДОВ СТРЕТЧИНГА </a:t>
            </a:r>
          </a:p>
          <a:p>
            <a:pPr marL="18288" indent="0" algn="ctr">
              <a:buNone/>
            </a:pPr>
            <a:endParaRPr lang="ru-RU" sz="2000" b="1" u="sng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Статическая растяжка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Static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Stretching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) — статическая растяжка является наиболее распространенной и рекомендуемой. Принимаете положение и удерживайте его в течение 30 до 60 секунд. Застыв в позе, следует сфокусировать все внимание на ощущениях в мышцах. Вы должны почувствовать ощущение мягкого вытягивания, но не боль.  Основная нагрузка направлена на мышцы. Мягкое воздействие на сухожилия и суставы. Растяжка своим весом, наклоны вперед. Складочки в вертикальном положении, где самое главное расслабиться и "повиснуть" всей тяжестью своего верха. Шпагат, если в нем ещё не сидите, тоже предполагает расслабление, но только в паху, а не в коленях.  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221088"/>
            <a:ext cx="3672408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9234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424936" cy="3657599"/>
          </a:xfrm>
        </p:spPr>
        <p:txBody>
          <a:bodyPr>
            <a:normAutofit/>
          </a:bodyPr>
          <a:lstStyle/>
          <a:p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Пассивная растяжка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effectLst/>
                <a:latin typeface="Times New Roman" pitchFamily="18" charset="0"/>
                <a:cs typeface="Times New Roman" pitchFamily="18" charset="0"/>
              </a:rPr>
              <a:t>Passive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effectLst/>
                <a:latin typeface="Times New Roman" pitchFamily="18" charset="0"/>
                <a:cs typeface="Times New Roman" pitchFamily="18" charset="0"/>
              </a:rPr>
              <a:t>Stretching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) — пассивная растяжка по принципу выполнения схожа с статической растяжкой. Единственное отличие состоит в том, что при пассивном растяжении вы не используете собственное усилие, вместо этого вам помогает партнер.  </a:t>
            </a:r>
          </a:p>
          <a:p>
            <a:pPr marL="1828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068960"/>
            <a:ext cx="4275386" cy="2850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068960"/>
            <a:ext cx="4040973" cy="2850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676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76672"/>
            <a:ext cx="8496944" cy="3180927"/>
          </a:xfrm>
        </p:spPr>
        <p:txBody>
          <a:bodyPr>
            <a:normAutofit/>
          </a:bodyPr>
          <a:lstStyle/>
          <a:p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Динамическая растяжка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effectLst/>
                <a:latin typeface="Times New Roman" pitchFamily="18" charset="0"/>
                <a:cs typeface="Times New Roman" pitchFamily="18" charset="0"/>
              </a:rPr>
              <a:t>Dynamic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effectLst/>
                <a:latin typeface="Times New Roman" pitchFamily="18" charset="0"/>
                <a:cs typeface="Times New Roman" pitchFamily="18" charset="0"/>
              </a:rPr>
              <a:t>Stretching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) – динамическая растяжка состоит из контролируемых движений ног и рук, которые мягко пружинят вас в рамках диапазона возможностей ваших мышц. Это может быть как медленное (движение с акцентом), так и быстрое движение. Это могут быть всевозможные махи, перекаты из шпагата в шпагат.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504309"/>
            <a:ext cx="5256584" cy="2920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622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496944" cy="3657599"/>
          </a:xfrm>
        </p:spPr>
        <p:txBody>
          <a:bodyPr>
            <a:noAutofit/>
          </a:bodyPr>
          <a:lstStyle/>
          <a:p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4. Баллистическая растяжка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effectLst/>
                <a:latin typeface="Times New Roman" pitchFamily="18" charset="0"/>
                <a:cs typeface="Times New Roman" pitchFamily="18" charset="0"/>
              </a:rPr>
              <a:t>Ballistic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effectLst/>
                <a:latin typeface="Times New Roman" pitchFamily="18" charset="0"/>
                <a:cs typeface="Times New Roman" pitchFamily="18" charset="0"/>
              </a:rPr>
              <a:t>Stretching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— (Баллистика — наука о движении тел, брошенных в пространстве.) это неконтролируемое движение в отличие от динамической растяжки. Пример баллистического растяжения — это пружинистые движения с хорошей амплитудой вниз несколько раз, чтобы коснуться пальцами ног в складке. Нужно осторожно использовать такой тип растяжки на начальном этапе. Полезна она для опытных спортсменов и танцовщиков.  </a:t>
            </a:r>
          </a:p>
        </p:txBody>
      </p:sp>
      <p:pic>
        <p:nvPicPr>
          <p:cNvPr id="1026" name="Picture 2" descr="C:\Users\Мишаня\Downloads\8Ps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608242"/>
            <a:ext cx="2952328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22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97" y="620688"/>
            <a:ext cx="9036496" cy="3392938"/>
          </a:xfrm>
        </p:spPr>
        <p:txBody>
          <a:bodyPr>
            <a:noAutofit/>
          </a:bodyPr>
          <a:lstStyle/>
          <a:p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5. Активная Изолированная растяжка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Active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Isolated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Stretching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  -  это техника растяжек, в которой локализуется, изолируется и растягивается каждая отдельная мышца. Такая техника стретчинга может использоваться для хорошего разогрева мышц как перед, так и после тренировки. Она позволяет снизить нагрузку на суставы, увеличить диапазон подвижности, растянуть мышцы и избавиться от «жесткости», которая ограничивает диапазон движения суставов и мышц. Эффективно использовать для этой цели бельевую веревку, ремень, веревочную скакалку, длинный пояс или эластичный бинт. При помощи этой веревки можно собственными усилиями тянуть часть тела, которую растягиваете.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754435"/>
            <a:ext cx="3068960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577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60649"/>
            <a:ext cx="8352928" cy="3312367"/>
          </a:xfrm>
        </p:spPr>
        <p:txBody>
          <a:bodyPr>
            <a:normAutofit/>
          </a:bodyPr>
          <a:lstStyle/>
          <a:p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Изометрические растяжка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effectLst/>
                <a:latin typeface="Times New Roman" pitchFamily="18" charset="0"/>
                <a:cs typeface="Times New Roman" pitchFamily="18" charset="0"/>
              </a:rPr>
              <a:t>Isometric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effectLst/>
                <a:latin typeface="Times New Roman" pitchFamily="18" charset="0"/>
                <a:cs typeface="Times New Roman" pitchFamily="18" charset="0"/>
              </a:rPr>
              <a:t>Stretching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) — это чередование напряжения с расслаблением. Рассмотрим на примере шпагата. Садитесь в правильное положение на шпагат , затем опускаетесь до легкой боли и напрягаете мышцы ног так, как будто хотите подняться вверх силой только ног (максимальное напряжение), держите 20 секунд, затем расслабляете мышцы и садитесь ниже. И так несколько раз.  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356992"/>
            <a:ext cx="4824536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922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8641"/>
            <a:ext cx="8208912" cy="3888431"/>
          </a:xfrm>
        </p:spPr>
        <p:txBody>
          <a:bodyPr>
            <a:normAutofit/>
          </a:bodyPr>
          <a:lstStyle/>
          <a:p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Проприоцептивная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 нервно-мышечная растяжка (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Proprioceptive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Neuromuscular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effectLst/>
                <a:latin typeface="Times New Roman" pitchFamily="18" charset="0"/>
                <a:cs typeface="Times New Roman" pitchFamily="18" charset="0"/>
              </a:rPr>
              <a:t>Facilitation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 В целом эта система сочетает пассивную растяжку с изометрическим сокращением мышц. При одном методе — "сокращение-расслабление" — мышца осторожно растягивается, затем изометрически сокращается (т.е. сокращается, преодолевая внешнее сопротивление), расслабляется и снова растягивается. При другом методе — "сокращение-расслабление- противоположное действие-сокращение" — после расслабления "основной" мышцы производится сокращение противодействующей мышцы, а затем "основная" мышца снова сокращается.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Мишаня\Downloads\BwRW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54511"/>
            <a:ext cx="3068563" cy="30685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86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6632"/>
            <a:ext cx="8424936" cy="6192688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2000" b="1" u="sng" dirty="0">
                <a:effectLst/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u="sng" dirty="0" err="1">
                <a:effectLst/>
                <a:latin typeface="Times New Roman" pitchFamily="18" charset="0"/>
                <a:cs typeface="Times New Roman" pitchFamily="18" charset="0"/>
              </a:rPr>
              <a:t>стретчинге</a:t>
            </a:r>
            <a:r>
              <a:rPr lang="ru-RU" sz="2000" b="1" u="sng" dirty="0">
                <a:effectLst/>
                <a:latin typeface="Times New Roman" pitchFamily="18" charset="0"/>
                <a:cs typeface="Times New Roman" pitchFamily="18" charset="0"/>
              </a:rPr>
              <a:t> же дыхание - это основной помощник в расслаблении и оптимизации процесса без травм</a:t>
            </a:r>
          </a:p>
          <a:p>
            <a:pPr marL="18288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При растягивании и сокращении мышц сжимаются и растягиваются кровеносные сосуды, имеющиеся в мышцах. Кислород, который содержится в крови, в особенности в эритроцитах, распространяется по всем тканям. При хорошем, глубоком, ритмичном дыхании мышцы бесперебойно снабжаются кислородом, и процесс их работы не нарушается. </a:t>
            </a:r>
          </a:p>
          <a:p>
            <a:pPr marL="18288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18288" indent="0">
              <a:buNone/>
            </a:pP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ЧТОБЫ ИЗБЕЖАТЬ НАРУШЕНИЙ ДЫХАНИЯ НЕОБХОДИМО ВЫПОЛНЯТЬ ПРОСТЕЙШИЕ ПРАВИЛА:</a:t>
            </a:r>
          </a:p>
          <a:p>
            <a:pPr marL="18288" indent="0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1.Вдох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выполняется через нос, выдох — через рот.</a:t>
            </a:r>
          </a:p>
          <a:p>
            <a:pPr marL="18288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2.Наиболее рационально использовать глубокое диафрагмальное дыхание, а не короткое грудное. То есть вдох необходимо направлять в живот, в диафрагму. А уже затем в грудь.</a:t>
            </a:r>
          </a:p>
          <a:p>
            <a:pPr marL="18288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3.Выдох должен быть спокойным и до полного освобождения легких от окисленного воздуха.</a:t>
            </a:r>
          </a:p>
          <a:p>
            <a:pPr marL="18288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4.Необходимо стараться координировать дыхание и движение. Например, наклон лучше исполнять на выдохе, а подъем на вдохе.</a:t>
            </a:r>
          </a:p>
          <a:p>
            <a:pPr marL="18288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55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640960" cy="2952328"/>
          </a:xfrm>
        </p:spPr>
        <p:txBody>
          <a:bodyPr>
            <a:noAutofit/>
          </a:bodyPr>
          <a:lstStyle/>
          <a:p>
            <a:pPr marL="18288" indent="0" algn="just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Во время растяжки, мышца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реагирует на растягивание сокращением. Это означает, что она пытается сжаться. Сжатие –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защитный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рефлекс против разрыва. При правильно выполняемом растягивании начальное сокращение переходит в расслабление. </a:t>
            </a:r>
            <a:endParaRPr lang="ru-RU" sz="20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 algn="just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Вот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почему </a:t>
            </a:r>
            <a:r>
              <a:rPr lang="ru-RU" sz="2000" b="1" u="sng" dirty="0">
                <a:effectLst/>
                <a:latin typeface="Times New Roman" pitchFamily="18" charset="0"/>
                <a:cs typeface="Times New Roman" pitchFamily="18" charset="0"/>
              </a:rPr>
              <a:t>неверно выполняемые упражнения на растягивание (раскачивание, пружинящие и рывковые движения) могут привести к травмам.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77465"/>
            <a:ext cx="5263321" cy="38358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01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0"/>
            <a:ext cx="7543800" cy="1340768"/>
          </a:xfrm>
        </p:spPr>
        <p:txBody>
          <a:bodyPr/>
          <a:lstStyle/>
          <a:p>
            <a:pPr algn="ctr"/>
            <a:r>
              <a:rPr lang="ru-RU" sz="3600" dirty="0" smtClean="0"/>
              <a:t>Анатомия стретчинга </a:t>
            </a:r>
            <a:br>
              <a:rPr lang="ru-RU" sz="3600" dirty="0" smtClean="0"/>
            </a:br>
            <a:r>
              <a:rPr lang="ru-RU" sz="3600" dirty="0" smtClean="0"/>
              <a:t>(примеры упражнений)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24786"/>
            <a:ext cx="3842046" cy="3579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628800"/>
            <a:ext cx="3661031" cy="3591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942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3989" y="548680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>Анатомия стретчинга </a:t>
            </a:r>
            <a:br>
              <a:rPr lang="ru-RU" sz="4000" dirty="0"/>
            </a:br>
            <a:r>
              <a:rPr lang="ru-RU" sz="4000" dirty="0"/>
              <a:t>(примеры упражнений)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88840"/>
            <a:ext cx="3411923" cy="3579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726" y="1844824"/>
            <a:ext cx="3385871" cy="4509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2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93989" y="548680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>Анатомия стретчинга </a:t>
            </a:r>
            <a:br>
              <a:rPr lang="ru-RU" sz="4000" dirty="0"/>
            </a:br>
            <a:r>
              <a:rPr lang="ru-RU" sz="4000" dirty="0"/>
              <a:t>(примеры упражнений)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61770"/>
            <a:ext cx="3948231" cy="3579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060848"/>
            <a:ext cx="3817020" cy="3677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168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93989" y="548680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>Анатомия стретчинга </a:t>
            </a:r>
            <a:br>
              <a:rPr lang="ru-RU" sz="4000" dirty="0"/>
            </a:br>
            <a:r>
              <a:rPr lang="ru-RU" sz="4000" dirty="0"/>
              <a:t>(примеры упражнений)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60848"/>
            <a:ext cx="2869599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60848"/>
            <a:ext cx="3715908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14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>Анатомия стретчинга </a:t>
            </a:r>
            <a:br>
              <a:rPr lang="ru-RU" sz="4000" dirty="0"/>
            </a:br>
            <a:r>
              <a:rPr lang="ru-RU" sz="4000" dirty="0"/>
              <a:t>(примеры упражнений)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17" y="2308773"/>
            <a:ext cx="6364110" cy="3579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Овал 4"/>
          <p:cNvSpPr/>
          <p:nvPr/>
        </p:nvSpPr>
        <p:spPr>
          <a:xfrm>
            <a:off x="2987824" y="2485728"/>
            <a:ext cx="432048" cy="2880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839893" y="2345757"/>
            <a:ext cx="360040" cy="2880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072" y="2244970"/>
            <a:ext cx="2929415" cy="36323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45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>Анатомия стретчинга </a:t>
            </a:r>
            <a:br>
              <a:rPr lang="ru-RU" sz="4000" dirty="0"/>
            </a:br>
            <a:r>
              <a:rPr lang="ru-RU" sz="4000" dirty="0"/>
              <a:t>(примеры упражнений)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2816"/>
            <a:ext cx="5788221" cy="3579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776903"/>
            <a:ext cx="2374362" cy="4221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014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55576" y="361736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>Анатомия стретчинга </a:t>
            </a:r>
            <a:br>
              <a:rPr lang="ru-RU" sz="4000" dirty="0"/>
            </a:br>
            <a:r>
              <a:rPr lang="ru-RU" sz="4000" dirty="0"/>
              <a:t>(примеры упражнений)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6832"/>
            <a:ext cx="2844800" cy="39841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916832"/>
            <a:ext cx="2726265" cy="39841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916832"/>
            <a:ext cx="2624510" cy="39841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9167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95536" y="476671"/>
            <a:ext cx="8208912" cy="2736305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Плохо растянутое тело тяжелее приобретает двигательный навык, ведь нужно преодолеть сопротивление опорно-двигательного аппарата. Во время изучения новых движений и мозг, и тело устают в два раза быстрее. А вот если регулярно растягиваться – танцевать будет все легче и легче!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780928"/>
            <a:ext cx="6835084" cy="3588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457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60649"/>
            <a:ext cx="7920880" cy="5184576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2400" b="1" u="sng" dirty="0" smtClean="0">
                <a:effectLst/>
                <a:latin typeface="Times New Roman" pitchFamily="18" charset="0"/>
                <a:cs typeface="Times New Roman" pitchFamily="18" charset="0"/>
              </a:rPr>
              <a:t>ПОЧЕМУ ДЛЯ ТАНЦОРОВ НЕОБХОДИМА РАСТЯЖКА?</a:t>
            </a:r>
          </a:p>
          <a:p>
            <a:pPr marL="18288" indent="0">
              <a:buNone/>
            </a:pP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- Когда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танцор уделяет внимание растяжке, мышцы легче переносят нагрузку, а также быстрее восстанавливаются.</a:t>
            </a:r>
          </a:p>
          <a:p>
            <a:pPr marL="18288" indent="0">
              <a:buNone/>
            </a:pP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- Сокращается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риск получить травму.</a:t>
            </a:r>
          </a:p>
          <a:p>
            <a:pPr marL="18288" indent="0">
              <a:buNone/>
            </a:pP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- Дополнительные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возможности в хореографии: способность выполнять более сложные танцевальные элементы.</a:t>
            </a:r>
          </a:p>
          <a:p>
            <a:pPr marL="18288" indent="0">
              <a:buNone/>
            </a:pP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- Умение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расслаблять тело, ловко управлять им, невероятная гибкость и легкость.</a:t>
            </a:r>
          </a:p>
          <a:p>
            <a:pPr marL="18288" indent="0">
              <a:buNone/>
            </a:pP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- На наших занятиях мы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комплексно подходим к развитию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студента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в области танца, уделяя внимание правильному и комфортному росту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подростка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в мире танцевального искусства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54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767096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Информационные источники, используемые при составлении презентации: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2132856"/>
            <a:ext cx="7520940" cy="2547621"/>
          </a:xfrm>
        </p:spPr>
        <p:txBody>
          <a:bodyPr>
            <a:normAutofit/>
          </a:bodyPr>
          <a:lstStyle/>
          <a:p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Internet</a:t>
            </a:r>
            <a:r>
              <a:rPr lang="ru-RU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0" dirty="0" smtClean="0">
                <a:latin typeface="Times New Roman" pitchFamily="18" charset="0"/>
                <a:cs typeface="Times New Roman" pitchFamily="18" charset="0"/>
              </a:rPr>
              <a:t> источники</a:t>
            </a:r>
            <a:endParaRPr lang="ru-RU" sz="24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22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960" y="1196752"/>
            <a:ext cx="7520940" cy="3312368"/>
          </a:xfrm>
        </p:spPr>
        <p:txBody>
          <a:bodyPr/>
          <a:lstStyle/>
          <a:p>
            <a:pPr algn="ctr"/>
            <a:r>
              <a:rPr lang="ru-RU" sz="4800" b="1" i="1" u="sng" dirty="0" smtClean="0"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sz="48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732240" y="6093296"/>
            <a:ext cx="2187724" cy="57501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2021г.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КГБ ПОУ КСМТ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19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285</TotalTime>
  <Words>993</Words>
  <Application>Microsoft Office PowerPoint</Application>
  <PresentationFormat>Экран (4:3)</PresentationFormat>
  <Paragraphs>75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Углы</vt:lpstr>
      <vt:lpstr>Основы стретчинга (растяжки) на уроках хореографии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Анатомия стретчинга  (примеры упражнений)</vt:lpstr>
      <vt:lpstr>Анатомия стретчинга  (примеры упражнений)</vt:lpstr>
      <vt:lpstr>Анатомия стретчинга  (примеры упражнений)</vt:lpstr>
      <vt:lpstr>Анатомия стретчинга  (примеры упражнений)</vt:lpstr>
      <vt:lpstr>Анатомия стретчинга  (примеры упражнений)</vt:lpstr>
      <vt:lpstr>Анатомия стретчинга  (примеры упражнений)</vt:lpstr>
      <vt:lpstr>Анатомия стретчинга  (примеры упражнений)</vt:lpstr>
      <vt:lpstr>Презентация PowerPoint</vt:lpstr>
      <vt:lpstr>Презентация PowerPoint</vt:lpstr>
      <vt:lpstr>Информационные источники, используемые при составлении презентации:</vt:lpstr>
      <vt:lpstr>Спасибо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стретчинга (растяжки) на уроках хореографии</dc:title>
  <dc:creator>Мишаня</dc:creator>
  <cp:lastModifiedBy>Мишаня</cp:lastModifiedBy>
  <cp:revision>23</cp:revision>
  <dcterms:created xsi:type="dcterms:W3CDTF">2021-02-03T11:33:57Z</dcterms:created>
  <dcterms:modified xsi:type="dcterms:W3CDTF">2021-02-15T11:00:24Z</dcterms:modified>
</cp:coreProperties>
</file>