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303" r:id="rId2"/>
    <p:sldId id="30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9" r:id="rId19"/>
    <p:sldId id="290" r:id="rId20"/>
    <p:sldId id="291" r:id="rId21"/>
    <p:sldId id="292" r:id="rId22"/>
    <p:sldId id="293" r:id="rId23"/>
    <p:sldId id="294" r:id="rId24"/>
    <p:sldId id="295" r:id="rId25"/>
    <p:sldId id="296" r:id="rId26"/>
    <p:sldId id="297" r:id="rId27"/>
    <p:sldId id="298" r:id="rId28"/>
    <p:sldId id="299" r:id="rId29"/>
    <p:sldId id="301" r:id="rId3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B0A3F3E-242A-4C42-AFC0-5D2452359F9B}" type="datetimeFigureOut">
              <a:rPr lang="ru-RU"/>
              <a:pPr>
                <a:defRPr/>
              </a:pPr>
              <a:t>07.01.2026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A20702F-8DB7-43A6-9519-FDECEB2D2F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95408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0EB1A-32F3-402B-843F-8C02A02F9BD6}" type="datetimeFigureOut">
              <a:rPr lang="ru-RU"/>
              <a:pPr>
                <a:defRPr/>
              </a:pPr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9E8BB-F435-4D60-9034-C1981C7CCF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3700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77DED-3FEB-40D4-BED2-9A76B32A624E}" type="datetimeFigureOut">
              <a:rPr lang="ru-RU"/>
              <a:pPr>
                <a:defRPr/>
              </a:pPr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053FD-2E9D-41F3-9DEC-BBEEC655BF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34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4A147-6F85-4848-8E83-48CECFACFA03}" type="datetimeFigureOut">
              <a:rPr lang="ru-RU"/>
              <a:pPr>
                <a:defRPr/>
              </a:pPr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3E8706-A8B1-4366-B434-C4AB4268F2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02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5AC17-2700-4693-A1EA-B0DDCBFF9EB7}" type="datetimeFigureOut">
              <a:rPr lang="ru-RU"/>
              <a:pPr>
                <a:defRPr/>
              </a:pPr>
              <a:t>07.01.2026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CE49F-EE4C-49D1-90FA-D7C026FDBA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212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64226-DD09-47DA-880F-E6BB2033AFFA}" type="datetimeFigureOut">
              <a:rPr lang="ru-RU"/>
              <a:pPr>
                <a:defRPr/>
              </a:pPr>
              <a:t>07.01.2026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C8CEC-3A25-4F0D-B106-6376E505AF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414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1F42D-9D28-4AE3-A090-0EB1B5523CB4}" type="datetimeFigureOut">
              <a:rPr lang="ru-RU"/>
              <a:pPr>
                <a:defRPr/>
              </a:pPr>
              <a:t>07.01.2026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816CC-60C7-4E10-B791-C307103BF8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3847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CC9BE-3D99-49F9-A9C1-4EEE17E89C60}" type="datetimeFigureOut">
              <a:rPr lang="ru-RU"/>
              <a:pPr>
                <a:defRPr/>
              </a:pPr>
              <a:t>07.01.2026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17A4A-02CE-4322-BCD2-D20C77B323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25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F8017-F998-477A-B622-76645AB59F78}" type="datetimeFigureOut">
              <a:rPr lang="ru-RU"/>
              <a:pPr>
                <a:defRPr/>
              </a:pPr>
              <a:t>07.01.2026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D2B9CD-C1DE-4389-815E-4A03128FCB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131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10EA1-927E-4BB4-AE75-4BDF9D87D298}" type="datetimeFigureOut">
              <a:rPr lang="ru-RU"/>
              <a:pPr>
                <a:defRPr/>
              </a:pPr>
              <a:t>07.01.2026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047B85-D22C-45FA-87E3-1D67189779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972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4D3FF3-2B6C-4A2E-A8A2-9591630313F1}" type="datetimeFigureOut">
              <a:rPr lang="ru-RU"/>
              <a:pPr>
                <a:defRPr/>
              </a:pPr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2B7E2-FD93-4A8A-A6B5-AFB38D7B31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023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F276E-BCD8-4E19-B4AB-4166159045E9}" type="datetimeFigureOut">
              <a:rPr lang="ru-RU"/>
              <a:pPr>
                <a:defRPr/>
              </a:pPr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DADA6-0856-467E-B78F-92CA7C14BD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8074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896F6F3-404F-4E7B-81BF-30EEDE53873B}" type="datetimeFigureOut">
              <a:rPr lang="ru-RU"/>
              <a:pPr>
                <a:defRPr/>
              </a:pPr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30029D-A0F0-4AC1-BF9F-606C8DE512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836712"/>
            <a:ext cx="7772400" cy="2766169"/>
          </a:xfrm>
        </p:spPr>
        <p:txBody>
          <a:bodyPr/>
          <a:lstStyle/>
          <a:p>
            <a:r>
              <a:rPr lang="ru-RU" sz="3600" dirty="0"/>
              <a:t>Развитие письменной речи младших школьников </a:t>
            </a:r>
            <a:br>
              <a:rPr lang="ru-RU" sz="3600" dirty="0"/>
            </a:br>
            <a:r>
              <a:rPr lang="ru-RU" sz="3600" dirty="0"/>
              <a:t>как одно из средств </a:t>
            </a:r>
            <a:br>
              <a:rPr lang="ru-RU" sz="3600" dirty="0"/>
            </a:br>
            <a:r>
              <a:rPr lang="ru-RU" sz="3600" dirty="0"/>
              <a:t>системно-</a:t>
            </a:r>
            <a:r>
              <a:rPr lang="ru-RU" sz="3600" dirty="0" err="1"/>
              <a:t>деятельностного</a:t>
            </a:r>
            <a:r>
              <a:rPr lang="ru-RU" sz="3600" dirty="0"/>
              <a:t> подхода </a:t>
            </a:r>
            <a:br>
              <a:rPr lang="ru-RU" sz="3600" dirty="0"/>
            </a:br>
            <a:r>
              <a:rPr lang="ru-RU" sz="3600" dirty="0"/>
              <a:t>в обучении и воспитании учащихся</a:t>
            </a:r>
            <a:br>
              <a:rPr lang="ru-RU" sz="3600" dirty="0"/>
            </a:br>
            <a:r>
              <a:rPr lang="ru-RU" sz="3600" dirty="0"/>
              <a:t> в свете новых образовательных стандартов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088832" cy="2567136"/>
          </a:xfrm>
        </p:spPr>
        <p:txBody>
          <a:bodyPr/>
          <a:lstStyle/>
          <a:p>
            <a:pPr algn="r"/>
            <a:endParaRPr lang="ru-RU" sz="1000" dirty="0" smtClean="0"/>
          </a:p>
          <a:p>
            <a:pPr algn="r"/>
            <a:endParaRPr lang="ru-RU" sz="1000" dirty="0"/>
          </a:p>
          <a:p>
            <a:pPr algn="r"/>
            <a:endParaRPr lang="ru-RU" sz="1000" dirty="0" smtClean="0"/>
          </a:p>
          <a:p>
            <a:pPr algn="r"/>
            <a:endParaRPr lang="ru-RU" sz="1000" dirty="0"/>
          </a:p>
          <a:p>
            <a:pPr algn="r"/>
            <a:endParaRPr lang="ru-RU" sz="1000" dirty="0" smtClean="0"/>
          </a:p>
          <a:p>
            <a:pPr algn="r"/>
            <a:r>
              <a:rPr lang="ru-RU" sz="1600" dirty="0" smtClean="0"/>
              <a:t>Казак О.В.</a:t>
            </a:r>
            <a:endParaRPr lang="ru-RU" sz="1600" dirty="0" smtClean="0"/>
          </a:p>
          <a:p>
            <a:pPr algn="r"/>
            <a:r>
              <a:rPr lang="ru-RU" sz="1600" dirty="0"/>
              <a:t>у</a:t>
            </a:r>
            <a:r>
              <a:rPr lang="ru-RU" sz="1600" dirty="0" smtClean="0"/>
              <a:t>читель высшей квалификационной категории</a:t>
            </a:r>
          </a:p>
          <a:p>
            <a:pPr algn="r"/>
            <a:r>
              <a:rPr lang="ru-RU" sz="1600" dirty="0" smtClean="0"/>
              <a:t>МБОУ СОШ №2 «Спектр»</a:t>
            </a:r>
          </a:p>
          <a:p>
            <a:pPr algn="r"/>
            <a:r>
              <a:rPr lang="ru-RU" sz="1600" dirty="0"/>
              <a:t>г</a:t>
            </a:r>
            <a:r>
              <a:rPr lang="ru-RU" sz="1600" dirty="0" smtClean="0"/>
              <a:t>орода Бердска 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11405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692696"/>
            <a:ext cx="7772400" cy="1470025"/>
          </a:xfrm>
        </p:spPr>
        <p:txBody>
          <a:bodyPr/>
          <a:lstStyle/>
          <a:p>
            <a:r>
              <a:rPr lang="ru-RU" dirty="0"/>
              <a:t>Развитие речи является одним из принципов построения программы по русскому языку: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924944"/>
            <a:ext cx="6440760" cy="2713856"/>
          </a:xfrm>
        </p:spPr>
        <p:txBody>
          <a:bodyPr/>
          <a:lstStyle/>
          <a:p>
            <a:r>
              <a:rPr lang="ru-RU" i="1" dirty="0">
                <a:solidFill>
                  <a:schemeClr val="tx1"/>
                </a:solidFill>
              </a:rPr>
              <a:t>«Основной целью, которая определяет направление всего процесса обучения русскому языку, является развитие устной и письменной речи школьников».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35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1133057"/>
              </p:ext>
            </p:extLst>
          </p:nvPr>
        </p:nvGraphicFramePr>
        <p:xfrm>
          <a:off x="1331640" y="1916832"/>
          <a:ext cx="6252356" cy="40074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6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261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416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Устная речь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Письменная речь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419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Формируется автоматически, спонтанно и непроизвольно.</a:t>
                      </a:r>
                      <a:r>
                        <a:rPr lang="ru-RU" sz="2400" baseline="0" dirty="0" smtClean="0"/>
                        <a:t> Ребёнок не осознаёт внешнюю сторону речи, поскольку погружён лишь в смысл.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Формируется сознательно и целенаправленно.</a:t>
                      </a:r>
                      <a:r>
                        <a:rPr lang="ru-RU" sz="2400" baseline="0" dirty="0" smtClean="0"/>
                        <a:t> Предметом анализа становится и информация, и  средства её фиксирования и передачи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43608" y="1124744"/>
            <a:ext cx="698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ОТЛИЧИЕ УСТНОЙ И ПИСЬМЕННОЙ РЕЧИ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779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2441020"/>
              </p:ext>
            </p:extLst>
          </p:nvPr>
        </p:nvGraphicFramePr>
        <p:xfrm>
          <a:off x="899592" y="620687"/>
          <a:ext cx="7272808" cy="55446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6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364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7812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Собеседник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Собеседник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427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Есть, он знаком с предметом разговора, что упрощает передачу информации. Контроль осуществляет</a:t>
                      </a:r>
                      <a:r>
                        <a:rPr lang="ru-RU" baseline="0" dirty="0" smtClean="0"/>
                        <a:t> собеседник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Отсутствует,  речь в форме монолога; контроль осуществляет пишущий; требует</a:t>
                      </a:r>
                      <a:r>
                        <a:rPr lang="ru-RU" baseline="0" dirty="0" smtClean="0"/>
                        <a:t> более развитого самоконтроля.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222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Имеет</a:t>
                      </a:r>
                      <a:r>
                        <a:rPr lang="ru-RU" baseline="0" dirty="0" smtClean="0"/>
                        <a:t> дополнительные невербальные средства общения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Смысл и эмоциональная окраска передаётся словами и порядком слов в предложении.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048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9934540"/>
              </p:ext>
            </p:extLst>
          </p:nvPr>
        </p:nvGraphicFramePr>
        <p:xfrm>
          <a:off x="899592" y="548680"/>
          <a:ext cx="7416824" cy="5688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8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08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811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Фразы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Фразы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3051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dirty="0" smtClean="0"/>
                        <a:t>Более</a:t>
                      </a:r>
                      <a:r>
                        <a:rPr lang="ru-RU" baseline="0" dirty="0" smtClean="0"/>
                        <a:t> короткие. Грамматически необязательные.</a:t>
                      </a:r>
                    </a:p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baseline="0" dirty="0" smtClean="0"/>
                        <a:t>(А я в кармане в куртке всегда ключи держу)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dirty="0" smtClean="0"/>
                        <a:t>Построены по законам грамматики путём тщательного</a:t>
                      </a:r>
                      <a:r>
                        <a:rPr lang="ru-RU" baseline="0" dirty="0" smtClean="0"/>
                        <a:t> подбора слов; им присуще сложное строение со вставными конструкциями. Чаще используется книжная лексика. Письменная речь протекает более медленно, осложнена правописанием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6015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746492"/>
              </p:ext>
            </p:extLst>
          </p:nvPr>
        </p:nvGraphicFramePr>
        <p:xfrm>
          <a:off x="827584" y="764704"/>
          <a:ext cx="7200800" cy="5472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20508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Распространение предложений признаками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0508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1. Предмета по качеству (прилагательные)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1592">
                <a:tc>
                  <a:txBody>
                    <a:bodyPr/>
                    <a:lstStyle/>
                    <a:p>
                      <a:r>
                        <a:rPr lang="ru-RU" sz="4400" dirty="0" smtClean="0"/>
                        <a:t>На столе лежала книга.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800" dirty="0" smtClean="0"/>
                        <a:t>раскрытая                                     журнальном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800" dirty="0" smtClean="0"/>
                        <a:t>новая                                              невысоком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800" dirty="0" smtClean="0"/>
                        <a:t>толстая                                            обеденном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800" dirty="0" smtClean="0"/>
                        <a:t>бабушкина                                      круглом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723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980728"/>
            <a:ext cx="78488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4800" dirty="0" smtClean="0"/>
              <a:t>На столе лежала книга.</a:t>
            </a:r>
          </a:p>
          <a:p>
            <a:pPr>
              <a:lnSpc>
                <a:spcPct val="200000"/>
              </a:lnSpc>
            </a:pPr>
            <a:r>
              <a:rPr lang="ru-RU" sz="2400" dirty="0"/>
              <a:t>ч</a:t>
            </a:r>
            <a:r>
              <a:rPr lang="ru-RU" sz="2400" dirty="0" smtClean="0"/>
              <a:t>исто вымытом                                          раскрытая</a:t>
            </a:r>
          </a:p>
          <a:p>
            <a:pPr>
              <a:lnSpc>
                <a:spcPct val="200000"/>
              </a:lnSpc>
            </a:pPr>
            <a:r>
              <a:rPr lang="ru-RU" sz="2400" dirty="0"/>
              <a:t>п</a:t>
            </a:r>
            <a:r>
              <a:rPr lang="ru-RU" sz="2400" dirty="0" smtClean="0"/>
              <a:t>окрытом скатертью                                 большая толстая</a:t>
            </a:r>
          </a:p>
          <a:p>
            <a:pPr>
              <a:lnSpc>
                <a:spcPct val="200000"/>
              </a:lnSpc>
            </a:pPr>
            <a:r>
              <a:rPr lang="ru-RU" sz="2400" dirty="0"/>
              <a:t>о</a:t>
            </a:r>
            <a:r>
              <a:rPr lang="ru-RU" sz="2400" dirty="0" smtClean="0"/>
              <a:t>свещённом солнцем                              в красивой обложке</a:t>
            </a:r>
          </a:p>
          <a:p>
            <a:pPr>
              <a:lnSpc>
                <a:spcPct val="200000"/>
              </a:lnSpc>
            </a:pPr>
            <a:r>
              <a:rPr lang="ru-RU" sz="2400" dirty="0"/>
              <a:t>с</a:t>
            </a:r>
            <a:r>
              <a:rPr lang="ru-RU" sz="2400" dirty="0" smtClean="0"/>
              <a:t>тоящем в углу                                            моя самая любимая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87230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5323733"/>
              </p:ext>
            </p:extLst>
          </p:nvPr>
        </p:nvGraphicFramePr>
        <p:xfrm>
          <a:off x="899592" y="620688"/>
          <a:ext cx="7704856" cy="5898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048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400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Распространение предложений признаками</a:t>
                      </a:r>
                    </a:p>
                    <a:p>
                      <a:pPr algn="ctr"/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00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2. Предмета по качеству (наречие)</a:t>
                      </a:r>
                    </a:p>
                    <a:p>
                      <a:pPr algn="ctr"/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0844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ru-RU" sz="2400" dirty="0" smtClean="0"/>
                        <a:t>Какой-то зверёк </a:t>
                      </a:r>
                      <a:r>
                        <a:rPr lang="ru-RU" sz="2400" dirty="0" smtClean="0">
                          <a:solidFill>
                            <a:srgbClr val="C00000"/>
                          </a:solidFill>
                        </a:rPr>
                        <a:t>пискнул</a:t>
                      </a:r>
                      <a:r>
                        <a:rPr lang="ru-RU" sz="2400" dirty="0" smtClean="0"/>
                        <a:t> между корней, и я </a:t>
                      </a:r>
                      <a:r>
                        <a:rPr lang="ru-RU" sz="2400" dirty="0" smtClean="0">
                          <a:solidFill>
                            <a:srgbClr val="C00000"/>
                          </a:solidFill>
                        </a:rPr>
                        <a:t>посмотрел</a:t>
                      </a:r>
                      <a:r>
                        <a:rPr lang="ru-RU" sz="2400" dirty="0" smtClean="0"/>
                        <a:t> в ту сторону.</a:t>
                      </a:r>
                    </a:p>
                    <a:p>
                      <a:pPr>
                        <a:lnSpc>
                          <a:spcPct val="200000"/>
                        </a:lnSpc>
                      </a:pPr>
                      <a:r>
                        <a:rPr lang="ru-RU" sz="2000" b="1" dirty="0" smtClean="0"/>
                        <a:t>слабо                                             удивлённо</a:t>
                      </a:r>
                    </a:p>
                    <a:p>
                      <a:pPr>
                        <a:lnSpc>
                          <a:spcPct val="200000"/>
                        </a:lnSpc>
                      </a:pPr>
                      <a:r>
                        <a:rPr lang="ru-RU" sz="2000" b="1" dirty="0" smtClean="0"/>
                        <a:t>жалобно                                       рассеянно</a:t>
                      </a:r>
                    </a:p>
                    <a:p>
                      <a:pPr>
                        <a:lnSpc>
                          <a:spcPct val="200000"/>
                        </a:lnSpc>
                      </a:pPr>
                      <a:r>
                        <a:rPr lang="ru-RU" sz="2000" b="1" dirty="0" smtClean="0"/>
                        <a:t>тоненько                                       мельком</a:t>
                      </a:r>
                      <a:endParaRPr lang="ru-RU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624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851264"/>
              </p:ext>
            </p:extLst>
          </p:nvPr>
        </p:nvGraphicFramePr>
        <p:xfrm>
          <a:off x="755576" y="620688"/>
          <a:ext cx="7680176" cy="563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80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72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Распространение предложений признаками</a:t>
                      </a:r>
                    </a:p>
                    <a:p>
                      <a:pPr algn="ctr"/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8194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3. Предмета и действия по действию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2414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-Подумай, к каким словам в предложении относятся выражения, данные в скобках. Вставь эти выражения</a:t>
                      </a:r>
                      <a:r>
                        <a:rPr lang="ru-RU" sz="2400" baseline="0" dirty="0" smtClean="0"/>
                        <a:t> в предложение.</a:t>
                      </a:r>
                    </a:p>
                    <a:p>
                      <a:endParaRPr lang="ru-RU" sz="2400" baseline="0" dirty="0" smtClean="0"/>
                    </a:p>
                    <a:p>
                      <a:r>
                        <a:rPr lang="ru-RU" sz="2400" baseline="0" dirty="0" smtClean="0"/>
                        <a:t>Костерок изредка попыхивал, а Павлик прислушивался к ночным звукам.</a:t>
                      </a:r>
                    </a:p>
                    <a:p>
                      <a:endParaRPr lang="ru-RU" sz="2400" baseline="0" dirty="0" smtClean="0"/>
                    </a:p>
                    <a:p>
                      <a:r>
                        <a:rPr lang="ru-RU" sz="2400" baseline="0" dirty="0" smtClean="0"/>
                        <a:t>(освещая ближние кусты)</a:t>
                      </a:r>
                    </a:p>
                    <a:p>
                      <a:endParaRPr lang="ru-RU" sz="2400" baseline="0" dirty="0" smtClean="0"/>
                    </a:p>
                    <a:p>
                      <a:r>
                        <a:rPr lang="ru-RU" sz="2400" baseline="0" dirty="0" smtClean="0"/>
                        <a:t>(сидевший на пеньке)</a:t>
                      </a:r>
                    </a:p>
                    <a:p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5304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6803169"/>
              </p:ext>
            </p:extLst>
          </p:nvPr>
        </p:nvGraphicFramePr>
        <p:xfrm>
          <a:off x="611560" y="620689"/>
          <a:ext cx="7776864" cy="487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768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20079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Распространение предложений придаточными предложениями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от волнения Танюшка пробежала мимо дома и вернулась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(в котором жил доктор)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вечером Мите приснилось и от этого сильно болели ноги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(будто он попал в</a:t>
                      </a:r>
                      <a:r>
                        <a:rPr lang="ru-RU" baseline="0" dirty="0" smtClean="0"/>
                        <a:t> капкан)</a:t>
                      </a:r>
                    </a:p>
                    <a:p>
                      <a:endParaRPr lang="ru-RU" baseline="0" dirty="0" smtClean="0"/>
                    </a:p>
                    <a:p>
                      <a:endParaRPr lang="ru-RU" baseline="0" dirty="0" smtClean="0"/>
                    </a:p>
                    <a:p>
                      <a:r>
                        <a:rPr lang="ru-RU" baseline="0" dirty="0" smtClean="0"/>
                        <a:t>там мы нашли ещё одну звериную тропу</a:t>
                      </a:r>
                    </a:p>
                    <a:p>
                      <a:endParaRPr lang="ru-RU" baseline="0" dirty="0" smtClean="0"/>
                    </a:p>
                    <a:p>
                      <a:r>
                        <a:rPr lang="ru-RU" baseline="0" dirty="0" smtClean="0"/>
                        <a:t>(где в реку впадают сразу три ручья)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Прямая со стрелкой 4"/>
          <p:cNvCxnSpPr/>
          <p:nvPr/>
        </p:nvCxnSpPr>
        <p:spPr>
          <a:xfrm flipV="1">
            <a:off x="3095836" y="1844824"/>
            <a:ext cx="2088232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3203848" y="3179879"/>
            <a:ext cx="72008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827584" y="4651480"/>
            <a:ext cx="288032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245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8361050"/>
              </p:ext>
            </p:extLst>
          </p:nvPr>
        </p:nvGraphicFramePr>
        <p:xfrm>
          <a:off x="827584" y="692696"/>
          <a:ext cx="7464152" cy="5086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64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Составление предложений 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по синтаксическим вопросам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dirty="0" smtClean="0"/>
                        <a:t>Кто? - Котёнок.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dirty="0" smtClean="0"/>
                        <a:t>Что делает? – Котёнок играет.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dirty="0" smtClean="0"/>
                        <a:t>Играет чем? – Котёнок играет бумажкой.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dirty="0" smtClean="0"/>
                        <a:t>Котёнок какой? – Весёлый забавный котёнок играет бумажкой.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Бумажкой какой? - Весёлый забавный котёнок играет скомканной</a:t>
                      </a:r>
                      <a:r>
                        <a:rPr lang="ru-RU" sz="2000" baseline="0" dirty="0" smtClean="0"/>
                        <a:t> </a:t>
                      </a:r>
                      <a:r>
                        <a:rPr lang="ru-RU" sz="2000" dirty="0" smtClean="0"/>
                        <a:t>бумажкой.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 Играет где? -  На террасе весёлый забавный котёнок играет скомканной</a:t>
                      </a:r>
                      <a:r>
                        <a:rPr lang="ru-RU" sz="2000" baseline="0" dirty="0" smtClean="0"/>
                        <a:t> </a:t>
                      </a:r>
                      <a:r>
                        <a:rPr lang="ru-RU" sz="2000" dirty="0" smtClean="0"/>
                        <a:t>бумажкой.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На террасе какой?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Играет когда?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ru-RU" sz="2000" dirty="0" smtClean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571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185405"/>
              </p:ext>
            </p:extLst>
          </p:nvPr>
        </p:nvGraphicFramePr>
        <p:xfrm>
          <a:off x="971600" y="692695"/>
          <a:ext cx="7632848" cy="5155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328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807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Составление предложений </a:t>
                      </a:r>
                    </a:p>
                    <a:p>
                      <a:pPr algn="ctr"/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293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по предметным картинкам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538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538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319" y="2552089"/>
            <a:ext cx="1711426" cy="113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Павел\Desktop\386102-sveti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516450"/>
            <a:ext cx="1656184" cy="116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авел\Desktop\20180920211556_1827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9" y="2307472"/>
            <a:ext cx="1115933" cy="1115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Павел\Desktop\HTB1ZgzfHv9TBuNjy1zbq6xpepXa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367" y="2378157"/>
            <a:ext cx="1476356" cy="126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Павел\Desktop\20180920211556_1827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956" y="2579814"/>
            <a:ext cx="1115933" cy="1115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319" y="4221088"/>
            <a:ext cx="1116013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582" y="4167114"/>
            <a:ext cx="1652587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526" y="4075038"/>
            <a:ext cx="1481137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5923" y="4167114"/>
            <a:ext cx="1712913" cy="113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8498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5239949"/>
              </p:ext>
            </p:extLst>
          </p:nvPr>
        </p:nvGraphicFramePr>
        <p:xfrm>
          <a:off x="683568" y="620689"/>
          <a:ext cx="7776864" cy="57667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768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3951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Составление предложений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102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По опорным словам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2986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ru-RU" sz="2400" dirty="0" smtClean="0"/>
                        <a:t>цветы, садике, волшебница, выращивала;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ru-RU" sz="2400" dirty="0" smtClean="0"/>
                        <a:t>смотрели, весело смеялись;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ru-RU" sz="2400" dirty="0" smtClean="0"/>
                        <a:t>вернулась назад;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3258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Из данных словосочетаний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87835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ru-RU" sz="2400" dirty="0" smtClean="0"/>
                        <a:t>тюлень</a:t>
                      </a:r>
                      <a:r>
                        <a:rPr lang="ru-RU" sz="2400" baseline="0" dirty="0" smtClean="0"/>
                        <a:t> старый, ловил рыбу, ловил подо льдом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ru-RU" sz="2400" baseline="0" dirty="0" smtClean="0"/>
                        <a:t>- небольшая птичка, нырнула на дно, и побежала по нему, на самое дно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794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6899773"/>
              </p:ext>
            </p:extLst>
          </p:nvPr>
        </p:nvGraphicFramePr>
        <p:xfrm>
          <a:off x="683568" y="548680"/>
          <a:ext cx="7848872" cy="5677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Развёрнутый</a:t>
                      </a:r>
                      <a:r>
                        <a:rPr lang="ru-RU" sz="2800" baseline="0" dirty="0" smtClean="0"/>
                        <a:t> ответ на вопрос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609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ПРАВИЛО:</a:t>
                      </a:r>
                      <a:r>
                        <a:rPr lang="ru-RU" b="1" baseline="0" dirty="0" smtClean="0"/>
                        <a:t> </a:t>
                      </a:r>
                    </a:p>
                    <a:p>
                      <a:pPr algn="ctr"/>
                      <a:r>
                        <a:rPr lang="ru-RU" baseline="0" dirty="0" smtClean="0"/>
                        <a:t>Слова, отвечающие на главное вопросительное слово, стоят в конце предложения-ответа и произносятся с большей выразительностью.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48401">
                <a:tc>
                  <a:txBody>
                    <a:bodyPr/>
                    <a:lstStyle/>
                    <a:p>
                      <a:r>
                        <a:rPr lang="ru-RU" sz="2200" dirty="0" smtClean="0"/>
                        <a:t>Устно ответь на вопросы.</a:t>
                      </a:r>
                    </a:p>
                    <a:p>
                      <a:endParaRPr lang="ru-RU" sz="220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2200" dirty="0" smtClean="0"/>
                        <a:t>Куда Миша запихнул чемодан? (на верхнюю полку)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ru-RU" sz="220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2200" dirty="0" smtClean="0"/>
                        <a:t>Что нёс</a:t>
                      </a:r>
                      <a:r>
                        <a:rPr lang="ru-RU" sz="2200" baseline="0" dirty="0" smtClean="0"/>
                        <a:t> Винни-Пух в глиняном горшочке? (сладкий мёд)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ru-RU" sz="2200" baseline="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2200" baseline="0" dirty="0" smtClean="0"/>
                        <a:t>Что сделал Митя при этих словах? ( покраснел и вышел из класса)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ru-RU" sz="2200" baseline="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2200" baseline="0" dirty="0" smtClean="0"/>
                        <a:t>Что виднелось в дальнем углу? (два сейфа)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ru-RU" sz="2200" baseline="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2200" baseline="0" dirty="0" smtClean="0"/>
                        <a:t>Что играло за открытыми окнами домика? (весёлая музыка)</a:t>
                      </a:r>
                      <a:endParaRPr lang="ru-RU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29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238021"/>
              </p:ext>
            </p:extLst>
          </p:nvPr>
        </p:nvGraphicFramePr>
        <p:xfrm>
          <a:off x="683568" y="548680"/>
          <a:ext cx="7560840" cy="5616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0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74229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Редактирование предложений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4239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400" dirty="0" smtClean="0"/>
                        <a:t>Он обиделся на их.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endParaRPr lang="ru-RU" sz="2400" dirty="0" smtClean="0"/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400" dirty="0" smtClean="0"/>
                        <a:t>Они ждали него.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endParaRPr lang="ru-RU" sz="2400" dirty="0" smtClean="0"/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400" dirty="0" smtClean="0"/>
                        <a:t>Я горжусь ним.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endParaRPr lang="ru-RU" sz="2400" dirty="0" smtClean="0"/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400" dirty="0" smtClean="0"/>
                        <a:t>Мы с ими давно дружили.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9991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404245"/>
              </p:ext>
            </p:extLst>
          </p:nvPr>
        </p:nvGraphicFramePr>
        <p:xfrm>
          <a:off x="611560" y="620688"/>
          <a:ext cx="7848872" cy="53965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1993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Преобразование прямой речи в косвенную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866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400" dirty="0" smtClean="0"/>
                        <a:t>Вот говорит одна женщина: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400" baseline="0" dirty="0" smtClean="0"/>
                        <a:t> «Мой сынок ловкий да сильный».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8792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ru-RU" sz="2400" dirty="0" smtClean="0"/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400" dirty="0" smtClean="0"/>
                        <a:t>Вот говорит</a:t>
                      </a:r>
                      <a:r>
                        <a:rPr lang="ru-RU" sz="2400" baseline="0" dirty="0" smtClean="0"/>
                        <a:t> одна женщина, что её сынок ловкий да сильный.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305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2187064"/>
              </p:ext>
            </p:extLst>
          </p:nvPr>
        </p:nvGraphicFramePr>
        <p:xfrm>
          <a:off x="827584" y="1052736"/>
          <a:ext cx="7560840" cy="47997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0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22413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Работа с деформированным предложением, текстом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87829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Ястреб, вдруг, и, улетел, унёс, себе, на, крикуна, голодный, обед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87829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Вдруг голодный ястреб налетел и унёс крикуна себе на обед.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675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8625895"/>
              </p:ext>
            </p:extLst>
          </p:nvPr>
        </p:nvGraphicFramePr>
        <p:xfrm>
          <a:off x="611560" y="620688"/>
          <a:ext cx="7920880" cy="5616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616624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Слуховые диктанты предложений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запишем предложение цифрами, обозначающими количество слов в предложении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Наступила осень. (2)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Часто идут дожди . (3)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Птицы улетают . (2)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Итак, 2. 3. 2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сосчитать количество пробелов (пропусков) между словами. 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Зима пришла . (1)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Выпал пушистый снег . (2)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Замёрзли реки . (1)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Какая красивая зима . (2)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Итак, 1. 2.1.2.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Такие диктанты могут проводиться во</a:t>
                      </a:r>
                      <a:r>
                        <a:rPr lang="ru-RU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 </a:t>
                      </a: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классе почти на каждом уроке по следам интересных событий, прочитанного. Составлять их могут и сами дети Задания эти способствуют развитию речевого творчества детей.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690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8169644"/>
              </p:ext>
            </p:extLst>
          </p:nvPr>
        </p:nvGraphicFramePr>
        <p:xfrm>
          <a:off x="611560" y="548680"/>
          <a:ext cx="7848872" cy="5688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688632">
                <a:tc>
                  <a:txBody>
                    <a:bodyPr/>
                    <a:lstStyle/>
                    <a:p>
                      <a:pPr algn="ctr"/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Фонематические игры.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«Убери одну фонему». </a:t>
                      </a:r>
                    </a:p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Задание: из каждого слова выньте по одной фонеме. Сделайте это так, чтобы получилось новое слово.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Я начинаю: горсть – гость; продолжайте:</a:t>
                      </a:r>
                      <a:r>
                        <a:rPr lang="ru-RU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полк, всласть, краска, склон, экран, беда, тепло.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«Добавь фонему». </a:t>
                      </a:r>
                    </a:p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Задание: к каждому слову добавьте одну фонему, чтобы получилось новое слово, например, шар – шарф; продолжайте: рубка, дар, стол, клад, лапа, усы, укус.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«Замени фонему». 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Задание: замените одну согласную фонему другой, чтобы получилось новое слово, например, корж – морж; продолжайте: ногти, булка, лапка и т.д..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065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2194785"/>
              </p:ext>
            </p:extLst>
          </p:nvPr>
        </p:nvGraphicFramePr>
        <p:xfrm>
          <a:off x="539552" y="548680"/>
          <a:ext cx="7920880" cy="5616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616624">
                <a:tc>
                  <a:txBody>
                    <a:bodyPr/>
                    <a:lstStyle/>
                    <a:p>
                      <a:pPr marL="342900" indent="-342900">
                        <a:buFontTx/>
                        <a:buChar char="-"/>
                      </a:pP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Списывание предложения,  записанного взрослым без пробелов между словами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Детииграют</a:t>
                      </a: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b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Бабушкавяжет</a:t>
                      </a: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b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Папаработает</a:t>
                      </a: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b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Перед ребёнком сразу встанет вопрос «как переписывать». Правильно или так, как есть? Появится проблема - возникнет необходимость решить её.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Списывание предложения заведомо неверное по смыслу.</a:t>
                      </a:r>
                      <a:b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Медведь боится волка.</a:t>
                      </a:r>
                      <a:b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Папа младше сына.</a:t>
                      </a:r>
                      <a:b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2251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568965"/>
              </p:ext>
            </p:extLst>
          </p:nvPr>
        </p:nvGraphicFramePr>
        <p:xfrm>
          <a:off x="611560" y="404664"/>
          <a:ext cx="7872536" cy="6048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72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48672"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Списывание предложения с одновременным заданием изменить в нём одно слово.</a:t>
                      </a:r>
                    </a:p>
                    <a:p>
                      <a:pPr marL="0" indent="0" algn="ctr">
                        <a:buFontTx/>
                        <a:buNone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Ребята идут в школу.</a:t>
                      </a:r>
                    </a:p>
                    <a:p>
                      <a:pPr marL="0" indent="0" algn="ctr">
                        <a:buFontTx/>
                        <a:buNone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Мальчики идут в школу.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Ребята бегут в школу.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Ребята идут из школы.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Ребята идут в библиотеку.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После этого прочитываются и обсуждаются собственные варианты.</a:t>
                      </a:r>
                    </a:p>
                    <a:p>
                      <a:pPr marL="0" indent="0" algn="ctr">
                        <a:buFontTx/>
                        <a:buNone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Следующий вид упражнений - списывание с сокращениями, </a:t>
                      </a:r>
                    </a:p>
                    <a:p>
                      <a:pPr marL="0" indent="0" algn="ctr">
                        <a:buFontTx/>
                        <a:buNone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котором непременным является условие</a:t>
                      </a:r>
                    </a:p>
                    <a:p>
                      <a:pPr marL="0" indent="0" algn="ctr">
                        <a:buFontTx/>
                        <a:buNone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сократить каждое последующее предложение на одно слово.</a:t>
                      </a:r>
                    </a:p>
                    <a:p>
                      <a:pPr marL="0" indent="0" algn="ctr">
                        <a:buFontTx/>
                        <a:buNone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Вова ел вкусный суп.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Вова ел суп.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Вова ел.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Выполняя и обсуждая это задание, дети смогут понять значение различных членов предложения, ведь предложение в итоге сокращается до грамматической основы, несущей в себе основную смысловую нагрузку.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086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3272800"/>
              </p:ext>
            </p:extLst>
          </p:nvPr>
        </p:nvGraphicFramePr>
        <p:xfrm>
          <a:off x="683568" y="548680"/>
          <a:ext cx="7704856" cy="540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048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400600">
                <a:tc>
                  <a:txBody>
                    <a:bodyPr/>
                    <a:lstStyle/>
                    <a:p>
                      <a:pPr algn="ctr"/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Списывание незаконченных предложений </a:t>
                      </a:r>
                    </a:p>
                    <a:p>
                      <a:pPr algn="ctr"/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заданием закончить их.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Мышка убегает от….</a:t>
                      </a:r>
                      <a:b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Яхта плывёт по…..</a:t>
                      </a:r>
                      <a:b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Самолёт летит над…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подобных заданиях усваиваются правила о раздельном написании значимого слова и предлога, подводят к падежным изменениям имён существительных, формируют обобщающую и ситуативную функции слова.</a:t>
                      </a:r>
                      <a:b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37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7271167"/>
              </p:ext>
            </p:extLst>
          </p:nvPr>
        </p:nvGraphicFramePr>
        <p:xfrm>
          <a:off x="755576" y="476672"/>
          <a:ext cx="7704856" cy="591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048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688632"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работе по развитию связной письменной речи </a:t>
                      </a:r>
                    </a:p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можно использовать различные речевые игры.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Игра «Наборщик». 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Из данных букв составить слова на определенную тему. 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Игра «Четвертый лишний».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Найти среди данных слов лишнее по определенному признаку.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Игра «Прятки».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Найди спрятавшиеся слова: крот (рот), носорог(нос), ворот(рот) . 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Игра «Грамматическая арифметика». Например: </a:t>
                      </a:r>
                      <a:r>
                        <a:rPr lang="ru-RU" sz="1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загар-р+дка</a:t>
                      </a: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=?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Такие игры помогут в интересной форме определить тему будущего текста. 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Игра «Фантазеры».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Используя 3 слова, составить предложение( обед, трамвай, библиотека).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Игра «Одна буква».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Составить и записать мини – сочинение на определенную букву. 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Игра «Бесконечное предложение». 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Начиная с одного слова (например: зима) составить распространенное предложение , добавляя по слову.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034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867212"/>
              </p:ext>
            </p:extLst>
          </p:nvPr>
        </p:nvGraphicFramePr>
        <p:xfrm>
          <a:off x="755576" y="548680"/>
          <a:ext cx="7488832" cy="5544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88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4461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Игры помогают разнообразить работу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при составлении текста-описания.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 smtClean="0"/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Игра «Слово – магнит». 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Например: магнит – «цветы». Какие слова притягиваются? Назовите.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Игра «Угадай по описанию».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Угадать слово по определенным признакам. 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Игра «Корзинка».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Например: называть только прилагательные на определенную тему.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Игра «Подбери пару». 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Например: мышка – сыр, мышка – коврик 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Игра «Кто больше». 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Например: назвать признаки зимы. Зима какая?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043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794752"/>
              </p:ext>
            </p:extLst>
          </p:nvPr>
        </p:nvGraphicFramePr>
        <p:xfrm>
          <a:off x="683568" y="476672"/>
          <a:ext cx="7632848" cy="5675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328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67520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 подготовке к написанию изложений и сочинений можно использовать речевые игры на этапе работы над орфографией.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Игра «Зачеркни».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Вычеркнуть по 2 одинаковых буквы, прочитать слово.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Игра «Расколдуй слова».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Даны слова с лишним слогом, с перепутанными слогами.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Игра «Подбери рифму», «Буквы убежали».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Также на уроках можно использовать ребусы, шарады, анаграммы. 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5900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5519079"/>
              </p:ext>
            </p:extLst>
          </p:nvPr>
        </p:nvGraphicFramePr>
        <p:xfrm>
          <a:off x="611560" y="476672"/>
          <a:ext cx="7848872" cy="576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7606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«Скажи и напиши слово наоборот»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Предлагается карточка с написанными на ней предложениями. Сначала нужно прочитать предложения, затем записать, заменив выделенные слова противоположными по смыслу (антонимами).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1) Иван стартовал последним, поэтому стал проигравшим. </a:t>
                      </a:r>
                      <a:b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2) Чтобы стать спортсменом, нельзя соблюдать режим и редко тренироваться. </a:t>
                      </a:r>
                      <a:b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3) У Ирины твёрдая подушка и холодное одеяло. </a:t>
                      </a:r>
                      <a:b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4) В самом конце зимы снег ещё чёрный и грязный. </a:t>
                      </a:r>
                      <a:b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5) Детям полезно смотреть телевизор, от этого улучшается зрение. </a:t>
                      </a:r>
                      <a:b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6) Тот, кто вечером делает зарядку, имеет слабое здоровье и часто простужается. 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8372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5994698"/>
              </p:ext>
            </p:extLst>
          </p:nvPr>
        </p:nvGraphicFramePr>
        <p:xfrm>
          <a:off x="539552" y="620688"/>
          <a:ext cx="7848872" cy="5616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616624">
                <a:tc>
                  <a:txBody>
                    <a:bodyPr/>
                    <a:lstStyle/>
                    <a:p>
                      <a:pPr algn="ctr"/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«Перевёртыши»: </a:t>
                      </a:r>
                    </a:p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Предлагается прочитать пословицы и поговорки справа налево, найти в них и выписать слова </a:t>
                      </a:r>
                    </a:p>
                    <a:p>
                      <a:pPr algn="ctr"/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противоположным значением. 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йомиз</a:t>
                      </a: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угелет</a:t>
                      </a: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а, </a:t>
                      </a:r>
                      <a:r>
                        <a:rPr lang="ru-RU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мотел</a:t>
                      </a: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инас</a:t>
                      </a: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ьвотоГ</a:t>
                      </a: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b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ьтапс</a:t>
                      </a: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олам</a:t>
                      </a: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ru-RU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ьтанз</a:t>
                      </a: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огонМ</a:t>
                      </a: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b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молед</a:t>
                      </a: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лам ад, </a:t>
                      </a:r>
                      <a:r>
                        <a:rPr lang="ru-RU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молет</a:t>
                      </a: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килеВ</a:t>
                      </a: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b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мярп</a:t>
                      </a: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ад, </a:t>
                      </a:r>
                      <a:r>
                        <a:rPr lang="ru-RU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недеб</a:t>
                      </a: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вирк</a:t>
                      </a: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ад </a:t>
                      </a:r>
                      <a:r>
                        <a:rPr lang="ru-RU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тагоБ</a:t>
                      </a:r>
                      <a:r>
                        <a:rPr lang="ru-RU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615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171941"/>
              </p:ext>
            </p:extLst>
          </p:nvPr>
        </p:nvGraphicFramePr>
        <p:xfrm>
          <a:off x="683568" y="620688"/>
          <a:ext cx="7560840" cy="5472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0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472608">
                <a:tc>
                  <a:txBody>
                    <a:bodyPr/>
                    <a:lstStyle/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Данные упражнений помогут учителю на уроках  русского языка активнее развивать речемыслительную деятельность учащихся, зрительное и слуховое восприятие и внимание, речеслуховую память, </a:t>
                      </a:r>
                      <a:r>
                        <a:rPr lang="ru-RU" sz="2000" b="1" kern="120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костно-мышечные ощущения. </a:t>
                      </a:r>
                      <a:endParaRPr lang="ru-RU" sz="20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И ещё одна особенность предлагаемых упражнений - работа в них ведётся на материале слов и предложений - значимых смысловых единицах речи. Упражнения эти не займут много времени, но зато позволят разнообразить деятельность учащихся на уроке, во много раз увеличить частотность упражнений в закреплении тренируемого навыка письма.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Работу по развитию связной письменной речи надо вести регулярно на учебных предметах и во внеурочной деятельности.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Уроки по развитию письменной речи создают прочную основу для выполнения детьми творческих работ, развивают их мышление, воображение, речь. 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89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5725430"/>
              </p:ext>
            </p:extLst>
          </p:nvPr>
        </p:nvGraphicFramePr>
        <p:xfrm>
          <a:off x="827584" y="548680"/>
          <a:ext cx="7080448" cy="5544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804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446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27" name="Picture 3" descr="C:\Users\Павел\Desktop\0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845" y="1052736"/>
            <a:ext cx="6240693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50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интерактив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интерактив</Template>
  <TotalTime>271</TotalTime>
  <Words>917</Words>
  <Application>Microsoft Office PowerPoint</Application>
  <PresentationFormat>Экран (4:3)</PresentationFormat>
  <Paragraphs>187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2" baseType="lpstr">
      <vt:lpstr>Arial</vt:lpstr>
      <vt:lpstr>Calibri</vt:lpstr>
      <vt:lpstr>интерактив</vt:lpstr>
      <vt:lpstr>Развитие письменной речи младших школьников  как одно из средств  системно-деятельностного подхода  в обучении и воспитании учащихся  в свете новых образовательных стандартов</vt:lpstr>
      <vt:lpstr>Развитие речи является одним из принципов построения программы по русскому языку: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Ivanovo-2012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Павел</dc:creator>
  <cp:lastModifiedBy>Казак Ольга Владимировна</cp:lastModifiedBy>
  <cp:revision>29</cp:revision>
  <dcterms:created xsi:type="dcterms:W3CDTF">2019-08-28T05:27:53Z</dcterms:created>
  <dcterms:modified xsi:type="dcterms:W3CDTF">2026-01-07T11:01:01Z</dcterms:modified>
</cp:coreProperties>
</file>