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20"/>
  </p:notesMasterIdLst>
  <p:sldIdLst>
    <p:sldId id="274" r:id="rId2"/>
    <p:sldId id="275" r:id="rId3"/>
    <p:sldId id="277" r:id="rId4"/>
    <p:sldId id="279" r:id="rId5"/>
    <p:sldId id="278" r:id="rId6"/>
    <p:sldId id="280" r:id="rId7"/>
    <p:sldId id="282" r:id="rId8"/>
    <p:sldId id="269" r:id="rId9"/>
    <p:sldId id="260" r:id="rId10"/>
    <p:sldId id="268" r:id="rId11"/>
    <p:sldId id="261" r:id="rId12"/>
    <p:sldId id="266" r:id="rId13"/>
    <p:sldId id="263" r:id="rId14"/>
    <p:sldId id="267" r:id="rId15"/>
    <p:sldId id="262" r:id="rId16"/>
    <p:sldId id="265" r:id="rId17"/>
    <p:sldId id="264" r:id="rId18"/>
    <p:sldId id="271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24" autoAdjust="0"/>
  </p:normalViewPr>
  <p:slideViewPr>
    <p:cSldViewPr snapToGrid="0">
      <p:cViewPr varScale="1">
        <p:scale>
          <a:sx n="49" d="100"/>
          <a:sy n="49" d="100"/>
        </p:scale>
        <p:origin x="13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D03EB8-1442-43CD-8F0F-FB9D14B248B1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86332-D6DA-439A-9C3B-488B73F808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859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86332-D6DA-439A-9C3B-488B73F8083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482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11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2354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455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211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406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437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42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988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147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385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1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BB696-B0B0-4957-B3D2-CB39D21F873F}" type="datetimeFigureOut">
              <a:rPr lang="ru-RU" smtClean="0"/>
              <a:t>25.02.2022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55DDB-877F-4835-84DE-7E64C237D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97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6383" y="155643"/>
            <a:ext cx="10535790" cy="725683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430" y="3457188"/>
            <a:ext cx="3479547" cy="1957246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  <p:sp>
        <p:nvSpPr>
          <p:cNvPr id="17" name="Прямоугольник 16"/>
          <p:cNvSpPr/>
          <p:nvPr/>
        </p:nvSpPr>
        <p:spPr>
          <a:xfrm>
            <a:off x="674701" y="6475392"/>
            <a:ext cx="9342410" cy="470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56" b="1" dirty="0">
                <a:solidFill>
                  <a:schemeClr val="accent2">
                    <a:lumMod val="75000"/>
                  </a:schemeClr>
                </a:solidFill>
              </a:rPr>
              <a:t>Автор: Туманова Н.В., воспитатель МБДОУ д/с №14  г. Вичуга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37354" y="735527"/>
            <a:ext cx="8967198" cy="2899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859" b="1" dirty="0">
                <a:solidFill>
                  <a:schemeClr val="accent2">
                    <a:lumMod val="75000"/>
                  </a:schemeClr>
                </a:solidFill>
              </a:rPr>
              <a:t>Презентация на тему:</a:t>
            </a:r>
          </a:p>
          <a:p>
            <a:pPr algn="ctr"/>
            <a:r>
              <a:rPr lang="ru-RU" sz="4210" b="1" dirty="0">
                <a:solidFill>
                  <a:schemeClr val="accent6">
                    <a:lumMod val="75000"/>
                  </a:schemeClr>
                </a:solidFill>
              </a:rPr>
              <a:t>Домашние животные и их детёныши</a:t>
            </a:r>
          </a:p>
          <a:p>
            <a:pPr algn="ctr"/>
            <a:r>
              <a:rPr lang="ru-RU" sz="3859" b="1" dirty="0">
                <a:solidFill>
                  <a:schemeClr val="accent4">
                    <a:lumMod val="75000"/>
                  </a:schemeClr>
                </a:solidFill>
              </a:rPr>
              <a:t>(папы, мамы и малыши)</a:t>
            </a:r>
          </a:p>
          <a:p>
            <a:pPr algn="ctr"/>
            <a:endParaRPr lang="ru-RU" sz="2105" b="1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2105" b="1" dirty="0">
                <a:solidFill>
                  <a:schemeClr val="accent6">
                    <a:lumMod val="75000"/>
                  </a:schemeClr>
                </a:solidFill>
              </a:rPr>
              <a:t>Для детей 2-6 лет</a:t>
            </a:r>
          </a:p>
          <a:p>
            <a:pPr algn="ctr"/>
            <a:endParaRPr lang="ru-RU" sz="2105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/>
          <a:srcRect l="5133" r="7604"/>
          <a:stretch/>
        </p:blipFill>
        <p:spPr>
          <a:xfrm>
            <a:off x="7160727" y="3575624"/>
            <a:ext cx="3260185" cy="1961211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1179" y="3813401"/>
            <a:ext cx="3529245" cy="1985200"/>
          </a:xfrm>
          <a:prstGeom prst="rect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45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946" y="136187"/>
            <a:ext cx="10470779" cy="72762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sp>
        <p:nvSpPr>
          <p:cNvPr id="3" name="Прямоугольник 2"/>
          <p:cNvSpPr/>
          <p:nvPr/>
        </p:nvSpPr>
        <p:spPr>
          <a:xfrm>
            <a:off x="164488" y="-155484"/>
            <a:ext cx="10414237" cy="6678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6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sz="2806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806" b="1" dirty="0">
                <a:solidFill>
                  <a:schemeClr val="accent2">
                    <a:lumMod val="75000"/>
                  </a:schemeClr>
                </a:solidFill>
              </a:rPr>
              <a:t>Цель:</a:t>
            </a:r>
            <a:r>
              <a:rPr lang="ru-RU" sz="2105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Расширять, закреплять и уточнять представления о домашних животных и птицах, а также их детенышах; особенностях внешнего вида и поведения; пользе, которую они приносят человеку; способах ухода за ними. Активизировать речь детей, способствовать формированию познавательного интереса.</a:t>
            </a:r>
          </a:p>
          <a:p>
            <a:endParaRPr lang="ru-RU" sz="2105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806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Содержание:</a:t>
            </a:r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ru-RU" sz="2105" b="1" dirty="0">
                <a:solidFill>
                  <a:schemeClr val="accent4">
                    <a:lumMod val="75000"/>
                  </a:schemeClr>
                </a:solidFill>
              </a:rPr>
              <a:t>                                                                                             слайды 2-6 </a:t>
            </a:r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– рекомендации педагогам                                                                                   </a:t>
            </a:r>
          </a:p>
          <a:p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                            и родителям; описание развивающих</a:t>
            </a:r>
          </a:p>
          <a:p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                            игр по теме;    </a:t>
            </a:r>
          </a:p>
          <a:p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                           </a:t>
            </a: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слайд 7 – </a:t>
            </a: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загадки о домашних</a:t>
            </a:r>
          </a:p>
          <a:p>
            <a:r>
              <a:rPr lang="ru-RU" sz="2105" b="1" dirty="0">
                <a:solidFill>
                  <a:schemeClr val="accent6">
                    <a:lumMod val="50000"/>
                  </a:schemeClr>
                </a:solidFill>
                <a:latin typeface="Calibri" panose="020F0502020204030204"/>
              </a:rPr>
              <a:t>                                                                                            </a:t>
            </a: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животных и птицах;</a:t>
            </a:r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                                         </a:t>
            </a:r>
          </a:p>
          <a:p>
            <a:r>
              <a:rPr lang="ru-RU" sz="2105" b="1" dirty="0">
                <a:solidFill>
                  <a:schemeClr val="accent4">
                    <a:lumMod val="75000"/>
                  </a:schemeClr>
                </a:solidFill>
              </a:rPr>
              <a:t>                                                                                             слайды 8-20 </a:t>
            </a:r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– иллюстрации </a:t>
            </a:r>
          </a:p>
          <a:p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                           с изображением семей домашних</a:t>
            </a:r>
          </a:p>
          <a:p>
            <a:r>
              <a:rPr lang="ru-RU" sz="2105" b="1" dirty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                           животных и птиц.</a:t>
            </a:r>
          </a:p>
          <a:p>
            <a:endParaRPr lang="ru-RU" sz="2105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105" b="1" dirty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                                       </a:t>
            </a:r>
            <a:r>
              <a:rPr lang="ru-RU" sz="2105" b="1" dirty="0">
                <a:solidFill>
                  <a:schemeClr val="accent2">
                    <a:lumMod val="75000"/>
                  </a:schemeClr>
                </a:solidFill>
              </a:rPr>
              <a:t>Смена слайдов производится </a:t>
            </a:r>
          </a:p>
          <a:p>
            <a:r>
              <a:rPr lang="ru-RU" sz="2105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                                     по щелчку.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0129" t="9290" r="10375" b="1"/>
          <a:stretch/>
        </p:blipFill>
        <p:spPr>
          <a:xfrm>
            <a:off x="517983" y="2555826"/>
            <a:ext cx="4853623" cy="3534256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1330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4489" y="1057625"/>
            <a:ext cx="10414237" cy="416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01929">
              <a:defRPr/>
            </a:pPr>
            <a:endParaRPr lang="ru-RU" sz="2105" b="1" dirty="0">
              <a:solidFill>
                <a:srgbClr val="70AD47">
                  <a:lumMod val="50000"/>
                </a:srgbClr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946" y="155643"/>
            <a:ext cx="10470780" cy="725683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289"/>
              </a:lnSpc>
            </a:pPr>
            <a:endParaRPr lang="ru-RU" sz="2105" b="1" dirty="0">
              <a:solidFill>
                <a:schemeClr val="accent2">
                  <a:lumMod val="50000"/>
                </a:schemeClr>
              </a:solidFill>
              <a:ea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54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Рекомендации педагогам и родителям: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1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54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- рассмотрите с детьми иллюстрации домашних животных и птиц и их семей, назовите их;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54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- обсудите особенности внешнего вида каждого домашнего животного и птицы;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54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- попросите ответить на вопросы типа: «Почему не слышно, когда ходит кошка?», «Для чего у лошади на ногах копыта?», «Зачем корове рога?» и т. п.;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54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- поговорите о том, чем питаются домашние животные и птицы, какую пользу приносят людям, почему их называют «домашними», как за ними ухаживает человек;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754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- закрепите в словаре обобщающие названия «домашние животные» и «домашние птицы».</a:t>
            </a:r>
            <a:endParaRPr lang="ru-RU" sz="1754" b="1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r>
              <a:rPr lang="ru-RU" sz="1754" b="1" dirty="0">
                <a:solidFill>
                  <a:srgbClr val="0070C0"/>
                </a:solidFill>
                <a:ea typeface="Times New Roman" panose="02020603050405020304" pitchFamily="18" charset="0"/>
              </a:rPr>
              <a:t> </a:t>
            </a:r>
          </a:p>
          <a:p>
            <a:endParaRPr lang="ru-RU" sz="1754" b="1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ts val="128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105" b="1" i="0" u="none" strike="noStrike" kern="1200" cap="none" spc="0" normalizeH="0" baseline="0" noProof="0" dirty="0">
              <a:ln>
                <a:noFill/>
              </a:ln>
              <a:solidFill>
                <a:srgbClr val="ED7D31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Times New Roman" panose="02020603050405020304" pitchFamily="18" charset="0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ts val="128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105" b="1" dirty="0">
              <a:solidFill>
                <a:srgbClr val="ED7D31">
                  <a:lumMod val="50000"/>
                </a:srgbClr>
              </a:solidFill>
              <a:latin typeface="Calibri" panose="020F0502020204030204"/>
              <a:ea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ts val="128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05" b="1" i="0" u="none" strike="noStrike" kern="12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Times New Roman" panose="02020603050405020304" pitchFamily="18" charset="0"/>
                <a:cs typeface="+mn-cs"/>
              </a:rPr>
              <a:t>Дети должны усвоить:</a:t>
            </a:r>
          </a:p>
          <a:p>
            <a:endParaRPr lang="ru-RU" sz="1754" b="1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r>
              <a:rPr lang="ru-RU" sz="1754" b="1" dirty="0">
                <a:solidFill>
                  <a:schemeClr val="accent4">
                    <a:lumMod val="75000"/>
                  </a:schemeClr>
                </a:solidFill>
                <a:ea typeface="Times New Roman" panose="02020603050405020304" pitchFamily="18" charset="0"/>
              </a:rPr>
              <a:t>Существительные:</a:t>
            </a:r>
            <a:r>
              <a:rPr lang="ru-RU" sz="1754" b="1" dirty="0">
                <a:solidFill>
                  <a:srgbClr val="0070C0"/>
                </a:solidFill>
                <a:ea typeface="Times New Roman" panose="02020603050405020304" pitchFamily="18" charset="0"/>
              </a:rPr>
              <a:t> </a:t>
            </a:r>
            <a:r>
              <a:rPr lang="ru-RU" sz="1754" b="1" dirty="0">
                <a:solidFill>
                  <a:schemeClr val="accent6">
                    <a:lumMod val="50000"/>
                  </a:schemeClr>
                </a:solidFill>
                <a:ea typeface="Times New Roman" panose="02020603050405020304" pitchFamily="18" charset="0"/>
              </a:rPr>
              <a:t>животное; лошадь, конь, жеребёнок, жеребята; корова, бык, телёнок, телята; овца, баран, ягнёнок, ягнята; коза, козёл, козленок, козлята; свинья, кабан, поросёнок, поросята; собака, пёс, щенок, щенята; кошка, кот, котёнок, котята; осел, ослица, осленок, ослята; кролик, крольчиха, крольчонок, крольчата; птица; курица, петух, цыпленок, цыплята; утка, селезень, утенок, утята; гусь, гусыня, гусенок, гусята; индюк, индюшка, индюшонок, индюшата; голова, морда, уши, тело, лапы (ноги), рога, шерсть, хвост; дом, человек, польза; шерсть, мясо, молоко; перья, клюв, крылья, перепонки, гребень, шпоры; конюшня, хлев, овчарня, свинарник, птицеферма, будка.</a:t>
            </a:r>
          </a:p>
          <a:p>
            <a:r>
              <a:rPr lang="ru-RU" sz="1754" b="1" dirty="0">
                <a:solidFill>
                  <a:srgbClr val="0070C0"/>
                </a:solidFill>
                <a:ea typeface="Times New Roman" panose="02020603050405020304" pitchFamily="18" charset="0"/>
              </a:rPr>
              <a:t> </a:t>
            </a:r>
            <a:r>
              <a:rPr lang="ru-RU" sz="1754" b="1" dirty="0">
                <a:solidFill>
                  <a:schemeClr val="accent4">
                    <a:lumMod val="75000"/>
                  </a:schemeClr>
                </a:solidFill>
                <a:ea typeface="Times New Roman" panose="02020603050405020304" pitchFamily="18" charset="0"/>
              </a:rPr>
              <a:t>Глаголы: </a:t>
            </a:r>
            <a:r>
              <a:rPr lang="ru-RU" sz="1754" b="1" dirty="0">
                <a:solidFill>
                  <a:schemeClr val="accent6">
                    <a:lumMod val="50000"/>
                  </a:schemeClr>
                </a:solidFill>
                <a:ea typeface="Times New Roman" panose="02020603050405020304" pitchFamily="18" charset="0"/>
              </a:rPr>
              <a:t>заводить, кормить, ухаживать, охранять, любить, ржать, мычать, блеять, мекать, хрюкать, лаять, мяукать, крякать, гоготать, плавать, нырять, клевать.</a:t>
            </a:r>
          </a:p>
          <a:p>
            <a:r>
              <a:rPr lang="ru-RU" sz="1754" b="1" dirty="0">
                <a:solidFill>
                  <a:schemeClr val="accent4">
                    <a:lumMod val="75000"/>
                  </a:schemeClr>
                </a:solidFill>
                <a:ea typeface="Times New Roman" panose="02020603050405020304" pitchFamily="18" charset="0"/>
              </a:rPr>
              <a:t> Прилагательные: </a:t>
            </a:r>
            <a:r>
              <a:rPr lang="ru-RU" sz="1754" b="1" dirty="0">
                <a:solidFill>
                  <a:schemeClr val="accent6">
                    <a:lumMod val="50000"/>
                  </a:schemeClr>
                </a:solidFill>
                <a:ea typeface="Times New Roman" panose="02020603050405020304" pitchFamily="18" charset="0"/>
              </a:rPr>
              <a:t>травоядные, млекопитающие, домашние, нужные, полезные, добрые.</a:t>
            </a:r>
          </a:p>
          <a:p>
            <a:endParaRPr lang="ru-RU" sz="1754" b="1" dirty="0">
              <a:solidFill>
                <a:schemeClr val="accent6">
                  <a:lumMod val="50000"/>
                </a:schemeClr>
              </a:solidFill>
              <a:ea typeface="Times New Roman" panose="02020603050405020304" pitchFamily="18" charset="0"/>
            </a:endParaRPr>
          </a:p>
          <a:p>
            <a:endParaRPr lang="ru-RU" sz="1754" b="1" dirty="0">
              <a:solidFill>
                <a:schemeClr val="accent6">
                  <a:lumMod val="50000"/>
                </a:schemeClr>
              </a:solidFill>
              <a:ea typeface="Times New Roman" panose="02020603050405020304" pitchFamily="18" charset="0"/>
            </a:endParaRPr>
          </a:p>
          <a:p>
            <a:endParaRPr lang="ru-RU" sz="1754" b="1" dirty="0">
              <a:solidFill>
                <a:schemeClr val="accent6">
                  <a:lumMod val="50000"/>
                </a:schemeClr>
              </a:solidFill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478" y="3249669"/>
            <a:ext cx="875488" cy="8916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9067551" y="316099"/>
            <a:ext cx="1274793" cy="11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748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89954" y="172306"/>
            <a:ext cx="10511903" cy="721506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1929">
              <a:defRPr/>
            </a:pPr>
            <a:r>
              <a:rPr lang="ru-RU" sz="1579">
                <a:solidFill>
                  <a:srgbClr val="70AD47">
                    <a:lumMod val="20000"/>
                    <a:lumOff val="80000"/>
                  </a:srgbClr>
                </a:solidFill>
                <a:latin typeface="Calibri" panose="020F0502020204030204"/>
              </a:rPr>
              <a:t> </a:t>
            </a:r>
            <a:endParaRPr lang="ru-RU" sz="1579" dirty="0">
              <a:solidFill>
                <a:srgbClr val="70AD47">
                  <a:lumMod val="20000"/>
                  <a:lumOff val="80000"/>
                </a:srgbClr>
              </a:solidFill>
              <a:latin typeface="Calibri" panose="020F050202020403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9954" y="536548"/>
            <a:ext cx="10619848" cy="6192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105" b="1" dirty="0">
                <a:solidFill>
                  <a:srgbClr val="FFC000">
                    <a:lumMod val="75000"/>
                  </a:srgbClr>
                </a:solidFill>
              </a:rPr>
              <a:t>Рекомендуемые игры:</a:t>
            </a:r>
          </a:p>
          <a:p>
            <a:pPr lvl="0" algn="ctr"/>
            <a:r>
              <a:rPr lang="ru-RU" sz="1579" b="1" dirty="0">
                <a:solidFill>
                  <a:srgbClr val="70AD47">
                    <a:lumMod val="75000"/>
                  </a:srgbClr>
                </a:solidFill>
              </a:rPr>
              <a:t>«Назови семью»</a:t>
            </a:r>
          </a:p>
          <a:p>
            <a:pPr lvl="0"/>
            <a:r>
              <a:rPr lang="ru-RU" sz="1403" b="1" u="sng" dirty="0"/>
              <a:t> Цель:</a:t>
            </a:r>
            <a:r>
              <a:rPr lang="ru-RU" sz="1403" b="1" dirty="0"/>
              <a:t> закрепить знания детей о домашних животных и их детенышах.</a:t>
            </a:r>
          </a:p>
          <a:p>
            <a:pPr lvl="0"/>
            <a:r>
              <a:rPr lang="ru-RU" sz="1403" b="1" dirty="0"/>
              <a:t>Папа – кот, мама – кошка, детеныш (и) – котенок (котята).</a:t>
            </a:r>
          </a:p>
          <a:p>
            <a:pPr lvl="0"/>
            <a:r>
              <a:rPr lang="ru-RU" sz="1403" b="1" dirty="0"/>
              <a:t>Папа – конь, мама – лошадь, детеныш (и) – жеребенок (жеребята).</a:t>
            </a:r>
          </a:p>
          <a:p>
            <a:pPr algn="ctr" defTabSz="801929">
              <a:defRPr/>
            </a:pPr>
            <a:r>
              <a:rPr lang="ru-RU" sz="1579" b="1" dirty="0">
                <a:solidFill>
                  <a:schemeClr val="accent6">
                    <a:lumMod val="75000"/>
                  </a:schemeClr>
                </a:solidFill>
                <a:latin typeface="Calibri" panose="020F0502020204030204"/>
              </a:rPr>
              <a:t>«Один – много»</a:t>
            </a:r>
          </a:p>
          <a:p>
            <a:pPr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 Цель: 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упражнять детей в образовании множественного числа имен существительных в именительном падеже (И. п.).</a:t>
            </a:r>
          </a:p>
          <a:p>
            <a:pPr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Содержание: 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предложите ребенку назвать картинку с изображением домашнего животного, а затем спросите: «Если их много, это кто?» Например: Один – это конь, а много – это… кони.</a:t>
            </a:r>
          </a:p>
          <a:p>
            <a:pPr algn="ctr" defTabSz="801929">
              <a:defRPr/>
            </a:pPr>
            <a:r>
              <a:rPr lang="ru-RU" sz="1579" b="1" dirty="0">
                <a:solidFill>
                  <a:srgbClr val="70AD47">
                    <a:lumMod val="75000"/>
                  </a:srgbClr>
                </a:solidFill>
                <a:latin typeface="Calibri" panose="020F0502020204030204"/>
              </a:rPr>
              <a:t>«Какой, какая, какие?»</a:t>
            </a:r>
          </a:p>
          <a:p>
            <a:pPr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 Цель: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 упражнять детей в подборе признаков к именам существительным. </a:t>
            </a:r>
          </a:p>
          <a:p>
            <a:pPr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Содержание: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 рассмотрите с ребёнком иллюстрации домашних животных, обсудите их внешние признаки, попросите малыша ответить на вопрос. Например: Корова (какая?) – большая, пестрая, сытая, рогатая и т. д. Цыплята (какие?) – пушистые, маленькие, шустрые и пр. Конь (какой?) – сильный, быстрый, красивый и др.</a:t>
            </a:r>
          </a:p>
          <a:p>
            <a:pPr algn="ctr" defTabSz="801929">
              <a:defRPr/>
            </a:pPr>
            <a:r>
              <a:rPr lang="ru-RU" sz="1579" b="1" dirty="0">
                <a:solidFill>
                  <a:srgbClr val="70AD47">
                    <a:lumMod val="75000"/>
                  </a:srgbClr>
                </a:solidFill>
                <a:latin typeface="Calibri" panose="020F0502020204030204"/>
              </a:rPr>
              <a:t>«Назови ласково»</a:t>
            </a:r>
          </a:p>
          <a:p>
            <a:pPr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 Цель: 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упражнять детей в образовании существительных с уменьшительно-ласкательным суффиксом.</a:t>
            </a:r>
          </a:p>
          <a:p>
            <a:pPr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Содержание: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 предложите ребенку назвать ласково домашних животных. Например: Телёнок – телёночек; козлёнок – козлёночек; собака – собаченька, собачка и т. д. </a:t>
            </a:r>
          </a:p>
          <a:p>
            <a:pPr algn="ctr" defTabSz="801929">
              <a:defRPr/>
            </a:pPr>
            <a:r>
              <a:rPr lang="ru-RU" sz="1579" b="1" dirty="0">
                <a:solidFill>
                  <a:srgbClr val="70AD47">
                    <a:lumMod val="75000"/>
                  </a:srgbClr>
                </a:solidFill>
                <a:latin typeface="Calibri" panose="020F0502020204030204"/>
              </a:rPr>
              <a:t>«Кто кем будет?»</a:t>
            </a:r>
          </a:p>
          <a:p>
            <a:pPr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 Цель: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 Закреплять название детёнышей домашних животных и птиц, учить употреблять существительные в творительном падеже.</a:t>
            </a:r>
          </a:p>
          <a:p>
            <a:pPr defTabSz="801929">
              <a:defRPr/>
            </a:pP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Щенок будет – собакой. Жеребёнок будет – лошадью (или конём). Крольчонок будет – кроликом и т.д.</a:t>
            </a:r>
          </a:p>
          <a:p>
            <a:pPr algn="ctr" defTabSz="801929">
              <a:defRPr/>
            </a:pP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lang="ru-RU" sz="1579" b="1" dirty="0">
                <a:solidFill>
                  <a:srgbClr val="70AD47">
                    <a:lumMod val="75000"/>
                  </a:srgbClr>
                </a:solidFill>
                <a:latin typeface="Calibri" panose="020F0502020204030204"/>
              </a:rPr>
              <a:t>«Кто кем был?»</a:t>
            </a:r>
          </a:p>
          <a:p>
            <a:pPr algn="ctr" defTabSz="801929">
              <a:defRPr/>
            </a:pPr>
            <a:r>
              <a:rPr lang="ru-RU" sz="1403" b="1" u="sng" dirty="0">
                <a:solidFill>
                  <a:prstClr val="black"/>
                </a:solidFill>
                <a:latin typeface="Calibri" panose="020F0502020204030204"/>
              </a:rPr>
              <a:t>Цель:</a:t>
            </a: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 Учить образовывать форму творительного падежа имен существительных. Закреплять названия детенышей животных и птиц.</a:t>
            </a:r>
          </a:p>
          <a:p>
            <a:pPr marL="285750" indent="-285750" defTabSz="801929">
              <a:buFontTx/>
              <a:buChar char="-"/>
              <a:defRPr/>
            </a:pPr>
            <a:r>
              <a:rPr lang="ru-RU" sz="1403" b="1" dirty="0">
                <a:solidFill>
                  <a:prstClr val="black"/>
                </a:solidFill>
                <a:latin typeface="Calibri" panose="020F0502020204030204"/>
              </a:rPr>
              <a:t>Кем был бык? – Бык был теленком.    - Кем был пес? – Пес был щенком.    - Кем была курица? – Курица была цыпленком.</a:t>
            </a:r>
          </a:p>
          <a:p>
            <a:pPr marL="285750" indent="-285750" defTabSz="801929">
              <a:buFontTx/>
              <a:buChar char="-"/>
              <a:defRPr/>
            </a:pPr>
            <a:endParaRPr lang="ru-RU" sz="1403" b="1" dirty="0">
              <a:solidFill>
                <a:prstClr val="black"/>
              </a:solidFill>
              <a:latin typeface="Calibri" panose="020F0502020204030204"/>
            </a:endParaRPr>
          </a:p>
          <a:p>
            <a:pPr marL="285750" indent="-285750" defTabSz="801929">
              <a:buFontTx/>
              <a:buChar char="-"/>
              <a:defRPr/>
            </a:pPr>
            <a:endParaRPr lang="ru-RU" sz="1403" b="1" dirty="0">
              <a:solidFill>
                <a:prstClr val="black"/>
              </a:solidFill>
              <a:latin typeface="Calibri" panose="020F0502020204030204"/>
            </a:endParaRPr>
          </a:p>
          <a:p>
            <a:pPr defTabSz="801929">
              <a:defRPr/>
            </a:pPr>
            <a:endParaRPr lang="ru-RU" sz="1403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54097" y="383986"/>
            <a:ext cx="1144123" cy="99977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9000" y="592315"/>
            <a:ext cx="1050099" cy="10500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6033" y="1117365"/>
            <a:ext cx="425154" cy="42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70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92057" y="175097"/>
            <a:ext cx="10455827" cy="723737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3929" y="398883"/>
            <a:ext cx="10547884" cy="5801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5" b="1" dirty="0">
                <a:solidFill>
                  <a:schemeClr val="accent4">
                    <a:lumMod val="75000"/>
                  </a:schemeClr>
                </a:solidFill>
              </a:rPr>
              <a:t>Рекомендуемые игры:</a:t>
            </a:r>
          </a:p>
          <a:p>
            <a:pPr algn="ctr"/>
            <a:r>
              <a:rPr lang="ru-RU" sz="1579" b="1" dirty="0">
                <a:solidFill>
                  <a:schemeClr val="accent6">
                    <a:lumMod val="75000"/>
                  </a:schemeClr>
                </a:solidFill>
              </a:rPr>
              <a:t>«Кто как голос подаёт?»</a:t>
            </a:r>
          </a:p>
          <a:p>
            <a:r>
              <a:rPr lang="ru-RU" sz="1403" b="1" u="sng" dirty="0"/>
              <a:t>Цель:</a:t>
            </a:r>
            <a:r>
              <a:rPr lang="ru-RU" sz="1403" b="1" dirty="0"/>
              <a:t> активизировать глагольный словарь детей.</a:t>
            </a:r>
          </a:p>
          <a:p>
            <a:r>
              <a:rPr lang="ru-RU" sz="1403" b="1" u="sng" dirty="0"/>
              <a:t>Содержание:</a:t>
            </a:r>
            <a:r>
              <a:rPr lang="ru-RU" sz="1403" b="1" dirty="0"/>
              <a:t> предложите ребенку изобразить голосом, как издают звуки разные домашние животные и назвать, что они делают.</a:t>
            </a:r>
          </a:p>
          <a:p>
            <a:r>
              <a:rPr lang="ru-RU" sz="1403" b="1" dirty="0"/>
              <a:t>Например: Конь кричит: «И-</a:t>
            </a:r>
            <a:r>
              <a:rPr lang="ru-RU" sz="1403" b="1" dirty="0" err="1"/>
              <a:t>го</a:t>
            </a:r>
            <a:r>
              <a:rPr lang="ru-RU" sz="1403" b="1" dirty="0"/>
              <a:t>-</a:t>
            </a:r>
            <a:r>
              <a:rPr lang="ru-RU" sz="1403" b="1" dirty="0" err="1"/>
              <a:t>го</a:t>
            </a:r>
            <a:r>
              <a:rPr lang="ru-RU" sz="1403" b="1" dirty="0"/>
              <a:t>». Он что делает? Ржет. </a:t>
            </a:r>
          </a:p>
          <a:p>
            <a:pPr algn="ctr"/>
            <a:r>
              <a:rPr lang="ru-RU" sz="1579" b="1" dirty="0">
                <a:solidFill>
                  <a:schemeClr val="accent6">
                    <a:lumMod val="75000"/>
                  </a:schemeClr>
                </a:solidFill>
              </a:rPr>
              <a:t>«Кто что делает?</a:t>
            </a:r>
          </a:p>
          <a:p>
            <a:r>
              <a:rPr lang="ru-RU" sz="1403" b="1" u="sng" dirty="0">
                <a:solidFill>
                  <a:schemeClr val="accent2">
                    <a:lumMod val="75000"/>
                  </a:schemeClr>
                </a:solidFill>
              </a:rPr>
              <a:t>1.</a:t>
            </a:r>
            <a:r>
              <a:rPr lang="ru-RU" sz="1403" b="1" u="sng" dirty="0">
                <a:solidFill>
                  <a:prstClr val="black"/>
                </a:solidFill>
              </a:rPr>
              <a:t> Цель: </a:t>
            </a: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</a:rPr>
              <a:t>обогащать глагольный словарь.</a:t>
            </a:r>
            <a:endParaRPr lang="ru-RU" sz="1403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403" b="1" dirty="0"/>
              <a:t>Что делает собака? – лает, кусает, рычит, сторожит, охраняет, охотится.  Что делает корова? – жует, мычит, бодается, дает молоко».</a:t>
            </a:r>
          </a:p>
          <a:p>
            <a:r>
              <a:rPr lang="ru-RU" sz="1403" b="1" u="sng" dirty="0">
                <a:solidFill>
                  <a:schemeClr val="accent2">
                    <a:lumMod val="75000"/>
                  </a:schemeClr>
                </a:solidFill>
              </a:rPr>
              <a:t>2.</a:t>
            </a:r>
            <a:r>
              <a:rPr lang="ru-RU" sz="1403" b="1" u="sng" dirty="0"/>
              <a:t> Цель: </a:t>
            </a:r>
            <a:r>
              <a:rPr lang="ru-RU" sz="1403" b="1" dirty="0"/>
              <a:t>Учить употреблять глаголы в единственном и множественном числе.</a:t>
            </a:r>
          </a:p>
          <a:p>
            <a:r>
              <a:rPr lang="ru-RU" sz="1403" b="1" dirty="0"/>
              <a:t>Котёнок лакает, а котята – лакают. Щенок бежит, а щенки – бегут. Жеребёнок прыгает, а жеребята - … Ягнёнок жуёт, а ягнята - …</a:t>
            </a:r>
          </a:p>
          <a:p>
            <a:r>
              <a:rPr lang="ru-RU" sz="1403" b="1" dirty="0"/>
              <a:t>Козлёнок скачет, а козлята - … Гусь шипит, а гуси - …  </a:t>
            </a:r>
          </a:p>
          <a:p>
            <a:pPr algn="ctr"/>
            <a:r>
              <a:rPr lang="ru-RU" sz="1403" b="1" dirty="0"/>
              <a:t> </a:t>
            </a:r>
            <a:r>
              <a:rPr lang="ru-RU" sz="1579" b="1" dirty="0">
                <a:solidFill>
                  <a:schemeClr val="accent6">
                    <a:lumMod val="75000"/>
                  </a:schemeClr>
                </a:solidFill>
              </a:rPr>
              <a:t>«Скажи наоборот»</a:t>
            </a:r>
          </a:p>
          <a:p>
            <a:r>
              <a:rPr lang="ru-RU" sz="1403" b="1" u="sng" dirty="0"/>
              <a:t>Цель:</a:t>
            </a:r>
            <a:r>
              <a:rPr lang="ru-RU" sz="1403" b="1" dirty="0"/>
              <a:t> Учить употреблять слова противоположные по смыслу.</a:t>
            </a:r>
          </a:p>
          <a:p>
            <a:r>
              <a:rPr lang="ru-RU" sz="1403" b="1" dirty="0"/>
              <a:t>У коровы длинный хвост, а у свиньи - короткий. У свиньи толстые ноги, а у овечки – тонкие.</a:t>
            </a:r>
          </a:p>
          <a:p>
            <a:r>
              <a:rPr lang="ru-RU" sz="1403" b="1" dirty="0"/>
              <a:t>У свиньи жёсткая щетина, а у кошки шерсть – мягкая. У козы острые рога, а у барана – тупые.</a:t>
            </a:r>
          </a:p>
          <a:p>
            <a:r>
              <a:rPr lang="ru-RU" sz="1403" b="1" dirty="0"/>
              <a:t>У козла длинная шерсть, а у лошади – короткая.</a:t>
            </a:r>
          </a:p>
          <a:p>
            <a:pPr algn="ctr"/>
            <a:r>
              <a:rPr lang="ru-RU" sz="1403" b="1" dirty="0"/>
              <a:t> </a:t>
            </a:r>
            <a:r>
              <a:rPr lang="ru-RU" sz="1579" b="1" dirty="0">
                <a:solidFill>
                  <a:schemeClr val="accent6">
                    <a:lumMod val="75000"/>
                  </a:schemeClr>
                </a:solidFill>
              </a:rPr>
              <a:t>«Образуй новое слово»</a:t>
            </a:r>
          </a:p>
          <a:p>
            <a:r>
              <a:rPr lang="ru-RU" sz="1403" b="1" u="sng" dirty="0"/>
              <a:t>Цель:</a:t>
            </a:r>
            <a:r>
              <a:rPr lang="ru-RU" sz="1403" b="1" dirty="0"/>
              <a:t> Учить образовывать сложные слова.</a:t>
            </a:r>
          </a:p>
          <a:p>
            <a:r>
              <a:rPr lang="ru-RU" sz="1403" b="1" dirty="0"/>
              <a:t>У коровы длинный хвост. Корова какая? – Длиннохвостая.    У свиньи короткие ноги. Свинья какая? – Коротконогая.</a:t>
            </a:r>
          </a:p>
          <a:p>
            <a:r>
              <a:rPr lang="ru-RU" sz="1403" b="1" dirty="0"/>
              <a:t>У быка острые рога. Бык какой? – Остророгий.    У кролика длинные уши. Кролик какой? - Длинноухий.</a:t>
            </a:r>
          </a:p>
          <a:p>
            <a:pPr>
              <a:lnSpc>
                <a:spcPts val="1289"/>
              </a:lnSpc>
            </a:pPr>
            <a:r>
              <a:rPr lang="ru-RU" sz="1403" b="1" dirty="0"/>
              <a:t>У лошади длинная грива. Лошадь какая? – Длинногривая.      У овцы мягкая шерсть. Овца какая? – Мягкошерстная. </a:t>
            </a:r>
          </a:p>
          <a:p>
            <a:pPr>
              <a:lnSpc>
                <a:spcPts val="1289"/>
              </a:lnSpc>
            </a:pPr>
            <a:endParaRPr lang="ru-RU" sz="1403" b="1" dirty="0"/>
          </a:p>
          <a:p>
            <a:pPr lvl="0" algn="ctr"/>
            <a:r>
              <a:rPr lang="ru-RU" sz="1403" b="1" dirty="0">
                <a:solidFill>
                  <a:prstClr val="black"/>
                </a:solidFill>
              </a:rPr>
              <a:t> </a:t>
            </a:r>
            <a:r>
              <a:rPr lang="ru-RU" sz="1579" b="1" dirty="0">
                <a:solidFill>
                  <a:srgbClr val="70AD47">
                    <a:lumMod val="75000"/>
                  </a:srgbClr>
                </a:solidFill>
              </a:rPr>
              <a:t>«Что лишнее?»</a:t>
            </a:r>
          </a:p>
          <a:p>
            <a:pPr>
              <a:lnSpc>
                <a:spcPts val="1289"/>
              </a:lnSpc>
            </a:pPr>
            <a:r>
              <a:rPr lang="ru-RU" sz="1403" b="1" u="sng" dirty="0"/>
              <a:t>Цель:</a:t>
            </a:r>
            <a:r>
              <a:rPr lang="ru-RU" sz="1403" b="1" dirty="0"/>
              <a:t> развивать умение выделять лишнее слово, объяснять свой выбор.</a:t>
            </a:r>
          </a:p>
          <a:p>
            <a:r>
              <a:rPr lang="ru-RU" sz="1403" b="1" dirty="0"/>
              <a:t>Корова, коза, </a:t>
            </a:r>
            <a:r>
              <a:rPr lang="ru-RU" sz="1403" b="1" u="sng" dirty="0"/>
              <a:t>голубь,</a:t>
            </a:r>
            <a:r>
              <a:rPr lang="ru-RU" sz="1403" b="1" dirty="0"/>
              <a:t> овца.    Свинья, лошадь, собака, </a:t>
            </a:r>
            <a:r>
              <a:rPr lang="ru-RU" sz="1403" b="1" u="sng" dirty="0"/>
              <a:t>лось. </a:t>
            </a:r>
            <a:r>
              <a:rPr lang="ru-RU" sz="1403" b="1" dirty="0"/>
              <a:t>     Котенок</a:t>
            </a:r>
            <a:r>
              <a:rPr lang="ru-RU" sz="1403" b="1" u="sng" dirty="0"/>
              <a:t>, корова, </a:t>
            </a:r>
            <a:r>
              <a:rPr lang="ru-RU" sz="1403" b="1" dirty="0"/>
              <a:t>щенок, поросенок.</a:t>
            </a:r>
          </a:p>
          <a:p>
            <a:r>
              <a:rPr lang="ru-RU" sz="1403" b="1" dirty="0"/>
              <a:t>Конь, </a:t>
            </a:r>
            <a:r>
              <a:rPr lang="ru-RU" sz="1403" b="1" u="sng" dirty="0"/>
              <a:t>конюшня</a:t>
            </a:r>
            <a:r>
              <a:rPr lang="ru-RU" sz="1403" b="1" dirty="0"/>
              <a:t>, лошадь, жеребенок.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6426" y="3058723"/>
            <a:ext cx="961458" cy="159372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0155" y="5686259"/>
            <a:ext cx="1352357" cy="102855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9688" y="3333618"/>
            <a:ext cx="820107" cy="135941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8143" y="3024435"/>
            <a:ext cx="1353720" cy="104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881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71964" y="136188"/>
            <a:ext cx="10547884" cy="72762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</a:pPr>
            <a:r>
              <a:rPr lang="ru-RU" sz="1579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«Отгадай, кто это?»</a:t>
            </a:r>
            <a:endParaRPr lang="ru-RU" sz="1579" b="1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Цель:</a:t>
            </a: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учить подбирать предмет к действию.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3" b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Содержание:</a:t>
            </a: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Взрослый загадывает загадку, а ребенок её отгадывает.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Сторожит, грызет, лает? - … 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Хрюкает, роет? - … 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Ржет, бегает, скачет? - … 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Мяукает, лакает, царапается? - … 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Мычит, жуёт, ходит? - … 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(Затем аналогичные загадки загадывает ребенок.) </a:t>
            </a:r>
          </a:p>
          <a:p>
            <a:pPr algn="ctr">
              <a:lnSpc>
                <a:spcPct val="107000"/>
              </a:lnSpc>
            </a:pPr>
            <a:endParaRPr lang="ru-RU" sz="1579" b="1" dirty="0">
              <a:solidFill>
                <a:schemeClr val="accent6">
                  <a:lumMod val="75000"/>
                </a:schemeClr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endParaRPr lang="ru-RU" sz="1579" b="1" dirty="0">
              <a:solidFill>
                <a:schemeClr val="accent6">
                  <a:lumMod val="75000"/>
                </a:schemeClr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</a:pPr>
            <a:r>
              <a:rPr lang="ru-RU" sz="1579" b="1" dirty="0">
                <a:solidFill>
                  <a:schemeClr val="accent6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«Кто самый нужный?»</a:t>
            </a:r>
            <a:endParaRPr lang="ru-RU" sz="1579" b="1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3" b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развивать связную речь, учить связному монологическому высказыванию, активизировать словарь детей.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3" b="1" u="sng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Содержание.</a:t>
            </a: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Взрослый предлагает ребенку дополнить рассказ, постараться объяснить, для чего то или иное животное нужно человеку. </a:t>
            </a: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Однажды на скотном дворе разразился спор. Домашние животные решали, кто из них нужнее человеку.</a:t>
            </a: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— Я — самая нужная, — мычала корова, — потому что ... Нет я, — блеяла овца, — я ... — А я, — визжала свинья, — ...</a:t>
            </a:r>
          </a:p>
          <a:p>
            <a:pPr>
              <a:lnSpc>
                <a:spcPct val="107000"/>
              </a:lnSpc>
            </a:pPr>
            <a:r>
              <a:rPr lang="ru-RU" sz="1403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— Вы про меня забыли! — заржал конь. — Без меня человек не сможет ... — Спорь, не спорь, — вставила собака. — Я всё же нужнее ... А как ты думаешь? Кто из животных нужнее? (Все животные нужны по-своему.) С. </a:t>
            </a:r>
            <a:r>
              <a:rPr lang="ru-RU" sz="1403" b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Чешева</a:t>
            </a:r>
            <a:endParaRPr lang="ru-RU" sz="1403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ru-RU" sz="1228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964" y="865290"/>
            <a:ext cx="10547884" cy="416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5" b="1" dirty="0">
                <a:solidFill>
                  <a:schemeClr val="accent4">
                    <a:lumMod val="75000"/>
                  </a:schemeClr>
                </a:solidFill>
              </a:rPr>
              <a:t>Рекомендуемые игры: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6210" y="1270149"/>
            <a:ext cx="3778821" cy="3017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226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2807" y="806379"/>
            <a:ext cx="10486199" cy="8354851"/>
          </a:xfrm>
          <a:prstGeom prst="rect">
            <a:avLst/>
          </a:prstGeom>
          <a:noFill/>
        </p:spPr>
        <p:txBody>
          <a:bodyPr wrap="square" numCol="4" spcCol="540000" rtlCol="0">
            <a:spAutoFit/>
          </a:bodyPr>
          <a:lstStyle/>
          <a:p>
            <a:r>
              <a:rPr lang="ru-RU" sz="1579" b="1" dirty="0">
                <a:solidFill>
                  <a:schemeClr val="accent6">
                    <a:lumMod val="75000"/>
                  </a:schemeClr>
                </a:solidFill>
              </a:rPr>
              <a:t>                                                                                                </a:t>
            </a:r>
            <a:endParaRPr lang="ru-RU" sz="1579" b="1" dirty="0"/>
          </a:p>
          <a:p>
            <a:r>
              <a:rPr lang="ru-RU" sz="1579" b="1" dirty="0"/>
              <a:t>Заплелись густые травы, </a:t>
            </a:r>
          </a:p>
          <a:p>
            <a:r>
              <a:rPr lang="ru-RU" sz="1579" b="1" dirty="0"/>
              <a:t>Закудрявились луга,</a:t>
            </a:r>
          </a:p>
          <a:p>
            <a:r>
              <a:rPr lang="ru-RU" sz="1579" b="1" dirty="0"/>
              <a:t>Да и сам я весь кудрявый,</a:t>
            </a:r>
          </a:p>
          <a:p>
            <a:r>
              <a:rPr lang="ru-RU" sz="1579" b="1" dirty="0"/>
              <a:t>Даже завитком рога.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(баран)</a:t>
            </a:r>
          </a:p>
          <a:p>
            <a:endParaRPr lang="ru-RU" sz="1579" b="1" dirty="0"/>
          </a:p>
          <a:p>
            <a:r>
              <a:rPr lang="ru-RU" sz="1579" b="1" dirty="0"/>
              <a:t>Вместо хвостика – крючок,</a:t>
            </a:r>
          </a:p>
          <a:p>
            <a:r>
              <a:rPr lang="ru-RU" sz="1579" b="1" dirty="0"/>
              <a:t>Вместо носа – пятачок.</a:t>
            </a:r>
          </a:p>
          <a:p>
            <a:r>
              <a:rPr lang="ru-RU" sz="1579" b="1" dirty="0"/>
              <a:t>Пятачок дырявый,</a:t>
            </a:r>
          </a:p>
          <a:p>
            <a:r>
              <a:rPr lang="ru-RU" sz="1579" b="1" dirty="0"/>
              <a:t>А крючок вертлявый.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(свинья)</a:t>
            </a:r>
          </a:p>
          <a:p>
            <a:endParaRPr lang="ru-RU" sz="1579" b="1" dirty="0"/>
          </a:p>
          <a:p>
            <a:r>
              <a:rPr lang="ru-RU" sz="1579" b="1" dirty="0"/>
              <a:t>Он  рогат и бородат,</a:t>
            </a:r>
          </a:p>
          <a:p>
            <a:r>
              <a:rPr lang="ru-RU" sz="1579" b="1" dirty="0"/>
              <a:t>Строго смотрит на ребят.</a:t>
            </a:r>
          </a:p>
          <a:p>
            <a:r>
              <a:rPr lang="ru-RU" sz="1579" b="1" dirty="0"/>
              <a:t>Если кто озорничает - </a:t>
            </a:r>
          </a:p>
          <a:p>
            <a:r>
              <a:rPr lang="ru-RU" sz="1579" b="1" dirty="0"/>
              <a:t>Забодает, забодает!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(козел)</a:t>
            </a:r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r>
              <a:rPr lang="ru-RU" sz="1579" b="1" dirty="0"/>
              <a:t>К «своим» она ласкается, </a:t>
            </a:r>
          </a:p>
          <a:p>
            <a:r>
              <a:rPr lang="ru-RU" sz="1579" b="1" dirty="0"/>
              <a:t>На «чужих» - ругается.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(собака)</a:t>
            </a:r>
          </a:p>
          <a:p>
            <a:endParaRPr lang="ru-RU" sz="1579" b="1" dirty="0"/>
          </a:p>
          <a:p>
            <a:r>
              <a:rPr lang="ru-RU" sz="1579" b="1" dirty="0"/>
              <a:t>Он шагает по дороге.</a:t>
            </a:r>
          </a:p>
          <a:p>
            <a:r>
              <a:rPr lang="ru-RU" sz="1579" b="1" dirty="0"/>
              <a:t>У него, как ласты, ноги.</a:t>
            </a:r>
          </a:p>
          <a:p>
            <a:r>
              <a:rPr lang="ru-RU" sz="1579" b="1" dirty="0"/>
              <a:t>Шея длинная дугой,</a:t>
            </a:r>
          </a:p>
          <a:p>
            <a:r>
              <a:rPr lang="ru-RU" sz="1579" b="1" dirty="0" err="1"/>
              <a:t>Защипает</a:t>
            </a:r>
            <a:r>
              <a:rPr lang="ru-RU" sz="1579" b="1" dirty="0"/>
              <a:t>, если злой!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(гусь)</a:t>
            </a:r>
          </a:p>
          <a:p>
            <a:endParaRPr lang="ru-RU" sz="1579" b="1" dirty="0"/>
          </a:p>
          <a:p>
            <a:r>
              <a:rPr lang="ru-RU" sz="1579" b="1" dirty="0"/>
              <a:t>Ходит на рыбалку</a:t>
            </a:r>
          </a:p>
          <a:p>
            <a:r>
              <a:rPr lang="ru-RU" sz="1579" b="1" dirty="0"/>
              <a:t>Не спеша, вразвалку;</a:t>
            </a:r>
          </a:p>
          <a:p>
            <a:r>
              <a:rPr lang="ru-RU" sz="1579" b="1" dirty="0"/>
              <a:t>Сама себе удочка, </a:t>
            </a:r>
          </a:p>
          <a:p>
            <a:r>
              <a:rPr lang="ru-RU" sz="1579" b="1" dirty="0"/>
              <a:t>Сама себе лодочка.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(утка)</a:t>
            </a:r>
          </a:p>
          <a:p>
            <a:endParaRPr lang="ru-RU" sz="1579" b="1" dirty="0"/>
          </a:p>
          <a:p>
            <a:r>
              <a:rPr lang="ru-RU" sz="1579" b="1" dirty="0"/>
              <a:t>Я копытами стучу</a:t>
            </a:r>
          </a:p>
          <a:p>
            <a:r>
              <a:rPr lang="ru-RU" sz="1579" b="1" dirty="0"/>
              <a:t>И скачу, скачу, скачу!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(конь)</a:t>
            </a:r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r>
              <a:rPr lang="ru-RU" sz="1579" b="1" dirty="0"/>
              <a:t>Хвост с узорами,</a:t>
            </a:r>
          </a:p>
          <a:p>
            <a:r>
              <a:rPr lang="ru-RU" sz="1579" b="1" dirty="0"/>
              <a:t>Сапоги - со шпорами,</a:t>
            </a:r>
          </a:p>
          <a:p>
            <a:r>
              <a:rPr lang="ru-RU" sz="1579" b="1" dirty="0"/>
              <a:t>Ночью распевает,</a:t>
            </a:r>
          </a:p>
          <a:p>
            <a:r>
              <a:rPr lang="ru-RU" sz="1579" b="1" dirty="0"/>
              <a:t>Время считает.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(петух)</a:t>
            </a:r>
          </a:p>
          <a:p>
            <a:endParaRPr lang="ru-RU" sz="1579" b="1" dirty="0"/>
          </a:p>
          <a:p>
            <a:r>
              <a:rPr lang="ru-RU" sz="1579" b="1" dirty="0"/>
              <a:t>Без расчески причесался</a:t>
            </a:r>
          </a:p>
          <a:p>
            <a:r>
              <a:rPr lang="ru-RU" sz="1579" b="1" dirty="0"/>
              <a:t>И умылся без воды.</a:t>
            </a:r>
          </a:p>
          <a:p>
            <a:r>
              <a:rPr lang="ru-RU" sz="1579" b="1" dirty="0"/>
              <a:t>В кресло мягкое забрался</a:t>
            </a:r>
          </a:p>
          <a:p>
            <a:r>
              <a:rPr lang="ru-RU" sz="1579" b="1" dirty="0"/>
              <a:t>И запел на все лады.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(кот)</a:t>
            </a:r>
          </a:p>
          <a:p>
            <a:endParaRPr lang="ru-RU" sz="1579" b="1" dirty="0"/>
          </a:p>
          <a:p>
            <a:r>
              <a:rPr lang="ru-RU" sz="1579" b="1" dirty="0"/>
              <a:t>Серый, да не волк.</a:t>
            </a:r>
          </a:p>
          <a:p>
            <a:r>
              <a:rPr lang="ru-RU" sz="1579" b="1" dirty="0"/>
              <a:t>Длинноухий, да не заяц.</a:t>
            </a:r>
          </a:p>
          <a:p>
            <a:r>
              <a:rPr lang="ru-RU" sz="1579" b="1" dirty="0"/>
              <a:t>С копытами, да не лошадь. </a:t>
            </a:r>
            <a:r>
              <a:rPr lang="ru-RU" sz="1579" b="1" dirty="0">
                <a:solidFill>
                  <a:schemeClr val="accent2"/>
                </a:solidFill>
              </a:rPr>
              <a:t>(осел)</a:t>
            </a:r>
          </a:p>
          <a:p>
            <a:endParaRPr lang="ru-RU" sz="1579" b="1" dirty="0"/>
          </a:p>
          <a:p>
            <a:r>
              <a:rPr lang="ru-RU" sz="1579" b="1" dirty="0"/>
              <a:t>Я родился на лугу,</a:t>
            </a:r>
          </a:p>
          <a:p>
            <a:r>
              <a:rPr lang="ru-RU" sz="1579" b="1" dirty="0"/>
              <a:t>Бегать целый день могу.</a:t>
            </a:r>
          </a:p>
          <a:p>
            <a:r>
              <a:rPr lang="ru-RU" sz="1579" b="1" dirty="0"/>
              <a:t>Я у лошади – ребенок.</a:t>
            </a:r>
          </a:p>
          <a:p>
            <a:r>
              <a:rPr lang="ru-RU" sz="1579" b="1" dirty="0"/>
              <a:t>Ну и кто я? </a:t>
            </a:r>
            <a:r>
              <a:rPr lang="ru-RU" sz="1579" b="1" dirty="0">
                <a:solidFill>
                  <a:schemeClr val="accent2"/>
                </a:solidFill>
              </a:rPr>
              <a:t>(жеребенок)</a:t>
            </a:r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r>
              <a:rPr lang="ru-RU" sz="1579" b="1" dirty="0"/>
              <a:t>В сарае, в клетке он живет.</a:t>
            </a:r>
          </a:p>
          <a:p>
            <a:r>
              <a:rPr lang="ru-RU" sz="1579" b="1" dirty="0"/>
              <a:t>Морковку сладкую грызет.</a:t>
            </a:r>
          </a:p>
          <a:p>
            <a:r>
              <a:rPr lang="ru-RU" sz="1579" b="1" dirty="0"/>
              <a:t>Ох, и острые же зубки!</a:t>
            </a:r>
          </a:p>
          <a:p>
            <a:r>
              <a:rPr lang="ru-RU" sz="1579" b="1" dirty="0"/>
              <a:t>Он всегда в пушистой шубке</a:t>
            </a:r>
            <a:r>
              <a:rPr lang="ru-RU" sz="1579" b="1" dirty="0">
                <a:solidFill>
                  <a:schemeClr val="accent2"/>
                </a:solidFill>
              </a:rPr>
              <a:t>.  (кролик)</a:t>
            </a:r>
          </a:p>
          <a:p>
            <a:endParaRPr lang="ru-RU" sz="1579" b="1" dirty="0"/>
          </a:p>
          <a:p>
            <a:r>
              <a:rPr lang="ru-RU" sz="1579" b="1" dirty="0"/>
              <a:t>Съем зерно, попью водицы,</a:t>
            </a:r>
          </a:p>
          <a:p>
            <a:r>
              <a:rPr lang="ru-RU" sz="1579" b="1" dirty="0"/>
              <a:t>Хлебных крошек поищу.</a:t>
            </a:r>
          </a:p>
          <a:p>
            <a:r>
              <a:rPr lang="ru-RU" sz="1579" b="1" dirty="0"/>
              <a:t>А потом снесу яичко,</a:t>
            </a:r>
          </a:p>
          <a:p>
            <a:r>
              <a:rPr lang="ru-RU" sz="1579" b="1" dirty="0"/>
              <a:t>Ребятишек угощу!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(курица)</a:t>
            </a:r>
          </a:p>
          <a:p>
            <a:endParaRPr lang="ru-RU" sz="1579" b="1" dirty="0"/>
          </a:p>
          <a:p>
            <a:r>
              <a:rPr lang="ru-RU" sz="1579" b="1" dirty="0"/>
              <a:t>Есть у курицы – цыпленок,</a:t>
            </a:r>
          </a:p>
          <a:p>
            <a:r>
              <a:rPr lang="ru-RU" sz="1579" b="1" dirty="0"/>
              <a:t>А у кошки – есть котенок.</a:t>
            </a:r>
          </a:p>
          <a:p>
            <a:r>
              <a:rPr lang="ru-RU" sz="1579" b="1" dirty="0"/>
              <a:t>У овечки – кто?</a:t>
            </a:r>
          </a:p>
          <a:p>
            <a:r>
              <a:rPr lang="ru-RU" sz="1579" b="1" dirty="0">
                <a:solidFill>
                  <a:schemeClr val="accent2"/>
                </a:solidFill>
              </a:rPr>
              <a:t>(ягненок)</a:t>
            </a:r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  <a:p>
            <a:endParaRPr lang="ru-RU" sz="1579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2807" y="228016"/>
            <a:ext cx="10506761" cy="578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579" b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            «Отгадай загадки»</a:t>
            </a:r>
          </a:p>
          <a:p>
            <a:pPr lvl="0" algn="ctr"/>
            <a:r>
              <a:rPr lang="ru-RU" sz="1579" b="1" dirty="0">
                <a:solidFill>
                  <a:schemeClr val="accent6">
                    <a:lumMod val="75000"/>
                  </a:schemeClr>
                </a:solidFill>
              </a:rPr>
              <a:t>Цель: закреплять знания о домашних животных и птицах. Развивать внимание, память, мышление, речь.</a:t>
            </a:r>
          </a:p>
        </p:txBody>
      </p:sp>
    </p:spTree>
    <p:extLst>
      <p:ext uri="{BB962C8B-B14F-4D97-AF65-F5344CB8AC3E}">
        <p14:creationId xmlns:p14="http://schemas.microsoft.com/office/powerpoint/2010/main" val="361282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9385" t="15990" r="44991" b="10881"/>
          <a:stretch/>
        </p:blipFill>
        <p:spPr>
          <a:xfrm>
            <a:off x="4534302" y="4250822"/>
            <a:ext cx="1690724" cy="17293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0282" t="5342" r="30706" b="3181"/>
          <a:stretch/>
        </p:blipFill>
        <p:spPr>
          <a:xfrm flipH="1">
            <a:off x="965193" y="1362614"/>
            <a:ext cx="3188722" cy="47286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18550" t="4796" r="28740"/>
          <a:stretch/>
        </p:blipFill>
        <p:spPr>
          <a:xfrm flipH="1">
            <a:off x="6405425" y="1362102"/>
            <a:ext cx="4000742" cy="461809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15819" y="6192742"/>
            <a:ext cx="644472" cy="4162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05" b="1" dirty="0"/>
              <a:t>Кот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016175" y="5868855"/>
            <a:ext cx="1009379" cy="4162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05" b="1" dirty="0"/>
              <a:t>Кошка</a:t>
            </a:r>
            <a:r>
              <a:rPr lang="ru-RU" sz="2105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59290" y="6091297"/>
            <a:ext cx="1205395" cy="4162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05" b="1" dirty="0"/>
              <a:t>Котёнок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1964" y="194553"/>
            <a:ext cx="10527322" cy="7179013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1502500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3" t="2391" r="29185"/>
          <a:stretch/>
        </p:blipFill>
        <p:spPr>
          <a:xfrm>
            <a:off x="4636546" y="3516810"/>
            <a:ext cx="1727485" cy="22357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94" y="825109"/>
            <a:ext cx="4177725" cy="53113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577" y="1204767"/>
            <a:ext cx="3501522" cy="49317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99547" y="6136488"/>
            <a:ext cx="649537" cy="4162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05" b="1" dirty="0"/>
              <a:t>Пёс</a:t>
            </a:r>
            <a:r>
              <a:rPr lang="ru-RU" sz="1579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52339" y="5974544"/>
            <a:ext cx="1074140" cy="4162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05" b="1" dirty="0"/>
              <a:t>Собака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29688" y="5813061"/>
            <a:ext cx="1056571" cy="4162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05" b="1" dirty="0"/>
              <a:t>Щенок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4367" y="194552"/>
            <a:ext cx="10525200" cy="7179013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548024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7756" y="871763"/>
            <a:ext cx="5148473" cy="49312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6375" t="10226" r="17304" b="4307"/>
          <a:stretch/>
        </p:blipFill>
        <p:spPr>
          <a:xfrm flipH="1">
            <a:off x="5836648" y="1607156"/>
            <a:ext cx="4566046" cy="42173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17593" t="20185" r="23148" b="1050"/>
          <a:stretch/>
        </p:blipFill>
        <p:spPr>
          <a:xfrm flipH="1">
            <a:off x="3859813" y="3859835"/>
            <a:ext cx="2398067" cy="22670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055782" y="5803009"/>
            <a:ext cx="614592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Конь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66666" y="5741738"/>
            <a:ext cx="891591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Лошадь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69532" y="6126896"/>
            <a:ext cx="1193404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Жеребёнок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245" y="155643"/>
            <a:ext cx="10527322" cy="7198468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1299776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/>
          <a:srcRect l="3779" t="23783" r="3180" b="12024"/>
          <a:stretch/>
        </p:blipFill>
        <p:spPr>
          <a:xfrm flipH="1">
            <a:off x="236237" y="965742"/>
            <a:ext cx="5406305" cy="39654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752" y="2199073"/>
            <a:ext cx="5160053" cy="30203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5984" t="8835" r="15025" b="6858"/>
          <a:stretch/>
        </p:blipFill>
        <p:spPr>
          <a:xfrm>
            <a:off x="4040401" y="4136071"/>
            <a:ext cx="1439532" cy="22124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68983" y="4755722"/>
            <a:ext cx="540533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Бык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76827" y="5221972"/>
            <a:ext cx="821379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>
                <a:cs typeface="Times New Roman" panose="02020603050405020304" pitchFamily="18" charset="0"/>
              </a:rPr>
              <a:t>Корова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44814" y="6303003"/>
            <a:ext cx="895951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Телёнок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1964" y="194554"/>
            <a:ext cx="10537603" cy="7179012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2719758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0520" t="10906" r="10367" b="15625"/>
          <a:stretch/>
        </p:blipFill>
        <p:spPr>
          <a:xfrm>
            <a:off x="5313703" y="2691301"/>
            <a:ext cx="5242852" cy="3043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768" y="1126853"/>
            <a:ext cx="5972240" cy="34036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/>
          <a:srcRect l="5790" t="5857" r="13088" b="11089"/>
          <a:stretch/>
        </p:blipFill>
        <p:spPr>
          <a:xfrm>
            <a:off x="3353679" y="4628494"/>
            <a:ext cx="1700385" cy="16505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353430" y="4123171"/>
            <a:ext cx="1335109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Кабан (хряк)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39270" y="5572357"/>
            <a:ext cx="861133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Свинья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21044" y="6376996"/>
            <a:ext cx="1192955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Поросёнок</a:t>
            </a:r>
            <a:r>
              <a:rPr lang="ru-RU" sz="1579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3767" y="175098"/>
            <a:ext cx="10422787" cy="7217923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24926067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9259" t="10417" r="9753" b="26065"/>
          <a:stretch/>
        </p:blipFill>
        <p:spPr>
          <a:xfrm>
            <a:off x="451125" y="1286166"/>
            <a:ext cx="4381814" cy="45822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17893" t="13338" r="16265" b="29753"/>
          <a:stretch/>
        </p:blipFill>
        <p:spPr>
          <a:xfrm>
            <a:off x="4332642" y="3393999"/>
            <a:ext cx="2259074" cy="276170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169" y="1873345"/>
            <a:ext cx="3115661" cy="427672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29369" y="5544480"/>
            <a:ext cx="761747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Баран</a:t>
            </a:r>
            <a:r>
              <a:rPr lang="ru-RU" sz="1579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878712" y="6150071"/>
            <a:ext cx="679994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Овца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92146" y="6150071"/>
            <a:ext cx="952505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Ягнёнок</a:t>
            </a:r>
            <a:r>
              <a:rPr lang="ru-RU" sz="1579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2806" y="214009"/>
            <a:ext cx="10506761" cy="7179012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320532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0920" y="1273305"/>
            <a:ext cx="5152961" cy="42606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5077" r="18816"/>
          <a:stretch/>
        </p:blipFill>
        <p:spPr>
          <a:xfrm flipH="1">
            <a:off x="7210776" y="1273305"/>
            <a:ext cx="2929968" cy="48559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13135" t="7349" r="11959"/>
          <a:stretch/>
        </p:blipFill>
        <p:spPr>
          <a:xfrm flipH="1">
            <a:off x="5393881" y="3746128"/>
            <a:ext cx="2030313" cy="25402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36131" y="5613064"/>
            <a:ext cx="742767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Козёл</a:t>
            </a:r>
            <a:r>
              <a:rPr lang="ru-RU" sz="1579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17358" y="5967360"/>
            <a:ext cx="637034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Коза</a:t>
            </a:r>
            <a:r>
              <a:rPr lang="ru-RU" sz="1579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40321" y="6185424"/>
            <a:ext cx="1063176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Козлёнок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1964" y="214009"/>
            <a:ext cx="10517042" cy="7120645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9974877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687" t="11291" r="22219" b="6313"/>
          <a:stretch/>
        </p:blipFill>
        <p:spPr>
          <a:xfrm>
            <a:off x="253370" y="1031831"/>
            <a:ext cx="4666398" cy="50811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196" y="1550818"/>
            <a:ext cx="3634606" cy="39901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797" y="4212180"/>
            <a:ext cx="2522004" cy="197819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13242" y="6074661"/>
            <a:ext cx="682687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Петух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4081" y="5704546"/>
            <a:ext cx="823752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Курица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14898" y="6113019"/>
            <a:ext cx="1096775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Цыплёнок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35256" y="214009"/>
            <a:ext cx="10464031" cy="7179012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818410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176" y="2023464"/>
            <a:ext cx="4150123" cy="33948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182" y="1574793"/>
            <a:ext cx="3224727" cy="42403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7200" y="4139418"/>
            <a:ext cx="1912832" cy="183765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66312" y="5977073"/>
            <a:ext cx="1045414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Селезень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89542" y="5491243"/>
            <a:ext cx="613438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Утка</a:t>
            </a:r>
            <a:r>
              <a:rPr lang="ru-RU" sz="1579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67489" y="6139017"/>
            <a:ext cx="837537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Утёнок</a:t>
            </a:r>
            <a:r>
              <a:rPr lang="ru-RU" sz="1579" dirty="0"/>
              <a:t>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2806" y="175099"/>
            <a:ext cx="10486200" cy="7179012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2051835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136" y="2241108"/>
            <a:ext cx="4498038" cy="33961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8363" y="1224550"/>
            <a:ext cx="3016146" cy="51565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b="20669"/>
          <a:stretch/>
        </p:blipFill>
        <p:spPr>
          <a:xfrm flipH="1">
            <a:off x="4528297" y="3773136"/>
            <a:ext cx="1896451" cy="22145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188772" y="5987651"/>
            <a:ext cx="589072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Гусь</a:t>
            </a:r>
            <a:r>
              <a:rPr lang="ru-RU" sz="1579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47844" y="5987651"/>
            <a:ext cx="845552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Гусыня</a:t>
            </a:r>
            <a:r>
              <a:rPr lang="ru-RU" sz="1579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15576" y="6081730"/>
            <a:ext cx="911275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Гусёнок</a:t>
            </a:r>
            <a:r>
              <a:rPr lang="ru-RU" sz="1579" dirty="0"/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1964" y="214009"/>
            <a:ext cx="10517042" cy="7159557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2134165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43" b="94107" l="14130" r="84348">
                        <a14:backgroundMark x1="26739" y1="6964" x2="26739" y2="14107"/>
                        <a14:backgroundMark x1="26848" y1="15357" x2="45109" y2="10714"/>
                        <a14:backgroundMark x1="45543" y1="9643" x2="84457" y2="31786"/>
                        <a14:backgroundMark x1="84891" y1="42679" x2="71087" y2="69286"/>
                        <a14:backgroundMark x1="71304" y1="68571" x2="49891" y2="73036"/>
                        <a14:backgroundMark x1="13587" y1="89107" x2="13043" y2="89643"/>
                        <a14:backgroundMark x1="76848" y1="59643" x2="76957" y2="51607"/>
                        <a14:backgroundMark x1="50000" y1="73036" x2="54022" y2="91429"/>
                        <a14:backgroundMark x1="14130" y1="25536" x2="18804" y2="63393"/>
                        <a14:backgroundMark x1="19457" y1="62857" x2="32065" y2="71071"/>
                        <a14:backgroundMark x1="32283" y1="71964" x2="22065" y2="91786"/>
                        <a14:backgroundMark x1="35543" y1="92857" x2="40543" y2="66429"/>
                        <a14:backgroundMark x1="40543" y1="66786" x2="40870" y2="91964"/>
                      </a14:backgroundRemoval>
                    </a14:imgEffect>
                  </a14:imgLayer>
                </a14:imgProps>
              </a:ext>
            </a:extLst>
          </a:blip>
          <a:srcRect l="14485" t="6021" r="15162" b="6444"/>
          <a:stretch/>
        </p:blipFill>
        <p:spPr>
          <a:xfrm>
            <a:off x="6246625" y="2003501"/>
            <a:ext cx="4347674" cy="32927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310" y="1497239"/>
            <a:ext cx="4746108" cy="42667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/>
          <a:srcRect l="10744" t="4476" r="8675" b="6884"/>
          <a:stretch/>
        </p:blipFill>
        <p:spPr>
          <a:xfrm>
            <a:off x="5145963" y="4517543"/>
            <a:ext cx="1168247" cy="128507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99126" y="5763942"/>
            <a:ext cx="843501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Индюк</a:t>
            </a:r>
            <a:r>
              <a:rPr lang="ru-RU" sz="1579" dirty="0"/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03886" y="5478728"/>
            <a:ext cx="1970026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Индейка (индюшка)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78378" y="5802615"/>
            <a:ext cx="1326004" cy="3353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579" b="1" dirty="0"/>
              <a:t>Индюшонок</a:t>
            </a:r>
            <a:r>
              <a:rPr lang="ru-RU" sz="1579" dirty="0"/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245" y="194552"/>
            <a:ext cx="10512054" cy="7179013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13456298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1051</TotalTime>
  <Words>1751</Words>
  <Application>Microsoft Office PowerPoint</Application>
  <PresentationFormat>Произвольный</PresentationFormat>
  <Paragraphs>261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User</cp:lastModifiedBy>
  <cp:revision>95</cp:revision>
  <dcterms:created xsi:type="dcterms:W3CDTF">2020-03-17T16:33:08Z</dcterms:created>
  <dcterms:modified xsi:type="dcterms:W3CDTF">2022-02-25T07:46:12Z</dcterms:modified>
</cp:coreProperties>
</file>