
<file path=[Content_Types].xml><?xml version="1.0" encoding="utf-8"?>
<Types xmlns="http://schemas.openxmlformats.org/package/2006/content-types">
  <Default Extension="jpeg" ContentType="image/jpeg"/>
  <Default Extension="JPG" ContentType="image/.jpg"/>
  <Default Extension="wav" ContentType="audio/x-wav"/>
  <Default Extension="png" ContentType="image/png"/>
  <Default Extension="gif" ContentType="image/gif"/>
  <Default Extension="mp3" ContentType="audio/mp3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69" r:id="rId3"/>
    <p:sldId id="271" r:id="rId4"/>
    <p:sldId id="278" r:id="rId5"/>
    <p:sldId id="267" r:id="rId6"/>
    <p:sldId id="308" r:id="rId7"/>
    <p:sldId id="261" r:id="rId8"/>
    <p:sldId id="262" r:id="rId9"/>
    <p:sldId id="263" r:id="rId10"/>
    <p:sldId id="265" r:id="rId11"/>
    <p:sldId id="264" r:id="rId12"/>
    <p:sldId id="274" r:id="rId13"/>
    <p:sldId id="279" r:id="rId14"/>
    <p:sldId id="291" r:id="rId15"/>
    <p:sldId id="292" r:id="rId16"/>
    <p:sldId id="301" r:id="rId17"/>
    <p:sldId id="260" r:id="rId18"/>
    <p:sldId id="306" r:id="rId19"/>
    <p:sldId id="299" r:id="rId20"/>
    <p:sldId id="302" r:id="rId21"/>
    <p:sldId id="273" r:id="rId2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62EB6"/>
    <a:srgbClr val="EFB3E2"/>
    <a:srgbClr val="E270CA"/>
    <a:srgbClr val="CCFF99"/>
    <a:srgbClr val="99FF66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706" autoAdjust="0"/>
    <p:restoredTop sz="94660"/>
  </p:normalViewPr>
  <p:slideViewPr>
    <p:cSldViewPr snapToGrid="0">
      <p:cViewPr varScale="1">
        <p:scale>
          <a:sx n="50" d="100"/>
          <a:sy n="50" d="100"/>
        </p:scale>
        <p:origin x="-786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5" Type="http://schemas.openxmlformats.org/officeDocument/2006/relationships/tableStyles" Target="tableStyles.xml"/><Relationship Id="rId24" Type="http://schemas.openxmlformats.org/officeDocument/2006/relationships/viewProps" Target="viewProps.xml"/><Relationship Id="rId23" Type="http://schemas.openxmlformats.org/officeDocument/2006/relationships/presProps" Target="presProps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91DCA-6D34-493E-B183-E9B14E007AC9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A4E6-6BF3-4165-9933-8C655895F7BC}" type="slidenum">
              <a:rPr lang="ru-RU" smtClean="0"/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91DCA-6D34-493E-B183-E9B14E007AC9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A4E6-6BF3-4165-9933-8C655895F7BC}" type="slidenum">
              <a:rPr lang="ru-RU" smtClean="0"/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91DCA-6D34-493E-B183-E9B14E007AC9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A4E6-6BF3-4165-9933-8C655895F7BC}" type="slidenum">
              <a:rPr lang="ru-RU" smtClean="0"/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91DCA-6D34-493E-B183-E9B14E007AC9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A4E6-6BF3-4165-9933-8C655895F7BC}" type="slidenum">
              <a:rPr lang="ru-RU" smtClean="0"/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91DCA-6D34-493E-B183-E9B14E007AC9}" type="datetimeFigureOut">
              <a:rPr lang="ru-RU" smtClean="0"/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A4E6-6BF3-4165-9933-8C655895F7BC}" type="slidenum">
              <a:rPr lang="ru-RU" smtClean="0"/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91DCA-6D34-493E-B183-E9B14E007AC9}" type="datetimeFigureOut">
              <a:rPr lang="ru-RU" smtClean="0"/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A4E6-6BF3-4165-9933-8C655895F7BC}" type="slidenum">
              <a:rPr lang="ru-RU" smtClean="0"/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91DCA-6D34-493E-B183-E9B14E007AC9}" type="datetimeFigureOut">
              <a:rPr lang="ru-RU" smtClean="0"/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A4E6-6BF3-4165-9933-8C655895F7BC}" type="slidenum">
              <a:rPr lang="ru-RU" smtClean="0"/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91DCA-6D34-493E-B183-E9B14E007AC9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A4E6-6BF3-4165-9933-8C655895F7BC}" type="slidenum">
              <a:rPr lang="ru-RU" smtClean="0"/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91DCA-6D34-493E-B183-E9B14E007AC9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A4E6-6BF3-4165-9933-8C655895F7BC}" type="slidenum">
              <a:rPr lang="ru-RU" smtClean="0"/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91DCA-6D34-493E-B183-E9B14E007AC9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A4E6-6BF3-4165-9933-8C655895F7BC}" type="slidenum">
              <a:rPr lang="ru-RU" smtClean="0"/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91DCA-6D34-493E-B183-E9B14E007AC9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A4E6-6BF3-4165-9933-8C655895F7BC}" type="slidenum">
              <a:rPr lang="ru-RU" smtClean="0"/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E91DCA-6D34-493E-B183-E9B14E007AC9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D5A4E6-6BF3-4165-9933-8C655895F7BC}" type="slidenum">
              <a:rPr lang="ru-RU" smtClean="0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3.xml"/><Relationship Id="rId5" Type="http://schemas.openxmlformats.org/officeDocument/2006/relationships/tags" Target="../tags/tag1.xml"/><Relationship Id="rId4" Type="http://schemas.openxmlformats.org/officeDocument/2006/relationships/image" Target="../media/image2.png"/><Relationship Id="rId3" Type="http://schemas.microsoft.com/office/2007/relationships/media" Target="../media/media1.mp3"/><Relationship Id="rId2" Type="http://schemas.openxmlformats.org/officeDocument/2006/relationships/audio" Target="../media/media1.mp3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2.xml"/><Relationship Id="rId1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3.xml"/><Relationship Id="rId1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4.xml"/><Relationship Id="rId1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tags" Target="../tags/tag5.xml"/><Relationship Id="rId2" Type="http://schemas.openxmlformats.org/officeDocument/2006/relationships/image" Target="../media/image7.jpeg"/><Relationship Id="rId1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audio" Target="../media/audio2.wav"/><Relationship Id="rId8" Type="http://schemas.openxmlformats.org/officeDocument/2006/relationships/audio" Target="../media/audio1.wav"/><Relationship Id="rId7" Type="http://schemas.openxmlformats.org/officeDocument/2006/relationships/tags" Target="../tags/tag6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0" Type="http://schemas.openxmlformats.org/officeDocument/2006/relationships/slideLayout" Target="../slideLayouts/slideLayout7.xml"/><Relationship Id="rId1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tags" Target="../tags/tag7.xml"/><Relationship Id="rId2" Type="http://schemas.openxmlformats.org/officeDocument/2006/relationships/image" Target="../media/image13.jpeg"/><Relationship Id="rId1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image" Target="../media/image21.jpeg"/><Relationship Id="rId8" Type="http://schemas.openxmlformats.org/officeDocument/2006/relationships/image" Target="../media/image20.jpeg"/><Relationship Id="rId7" Type="http://schemas.openxmlformats.org/officeDocument/2006/relationships/image" Target="../media/image19.jpeg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5" Type="http://schemas.openxmlformats.org/officeDocument/2006/relationships/slideLayout" Target="../slideLayouts/slideLayout7.xml"/><Relationship Id="rId14" Type="http://schemas.openxmlformats.org/officeDocument/2006/relationships/audio" Target="../media/audio1.wav"/><Relationship Id="rId13" Type="http://schemas.openxmlformats.org/officeDocument/2006/relationships/audio" Target="../media/audio3.wav"/><Relationship Id="rId12" Type="http://schemas.openxmlformats.org/officeDocument/2006/relationships/tags" Target="../tags/tag8.xml"/><Relationship Id="rId11" Type="http://schemas.openxmlformats.org/officeDocument/2006/relationships/image" Target="../media/image13.jpeg"/><Relationship Id="rId10" Type="http://schemas.openxmlformats.org/officeDocument/2006/relationships/image" Target="../media/image22.GIF"/><Relationship Id="rId1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tags" Target="../tags/tag9.xml"/><Relationship Id="rId4" Type="http://schemas.openxmlformats.org/officeDocument/2006/relationships/image" Target="../media/image25.jpeg"/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tags" Target="../tags/tag10.xml"/><Relationship Id="rId4" Type="http://schemas.openxmlformats.org/officeDocument/2006/relationships/image" Target="../media/image28.jpeg"/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audio" Target="../media/audio4.wav"/><Relationship Id="rId4" Type="http://schemas.openxmlformats.org/officeDocument/2006/relationships/tags" Target="../tags/tag11.xml"/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image" Target="../media/image29.png"/></Relationships>
</file>

<file path=ppt/slides/_rels/slide12.xml.rels><?xml version="1.0" encoding="UTF-8" standalone="yes"?>
<Relationships xmlns="http://schemas.openxmlformats.org/package/2006/relationships"><Relationship Id="rId9" Type="http://schemas.openxmlformats.org/officeDocument/2006/relationships/image" Target="../media/image40.jpeg"/><Relationship Id="rId8" Type="http://schemas.openxmlformats.org/officeDocument/2006/relationships/image" Target="../media/image39.jpeg"/><Relationship Id="rId7" Type="http://schemas.openxmlformats.org/officeDocument/2006/relationships/image" Target="../media/image38.jpeg"/><Relationship Id="rId6" Type="http://schemas.openxmlformats.org/officeDocument/2006/relationships/image" Target="../media/image37.jpeg"/><Relationship Id="rId5" Type="http://schemas.openxmlformats.org/officeDocument/2006/relationships/image" Target="../media/image36.GIF"/><Relationship Id="rId4" Type="http://schemas.openxmlformats.org/officeDocument/2006/relationships/image" Target="../media/image35.GIF"/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9" Type="http://schemas.openxmlformats.org/officeDocument/2006/relationships/slideLayout" Target="../slideLayouts/slideLayout7.xml"/><Relationship Id="rId18" Type="http://schemas.openxmlformats.org/officeDocument/2006/relationships/audio" Target="../media/audio1.wav"/><Relationship Id="rId17" Type="http://schemas.openxmlformats.org/officeDocument/2006/relationships/tags" Target="../tags/tag12.xml"/><Relationship Id="rId16" Type="http://schemas.openxmlformats.org/officeDocument/2006/relationships/image" Target="../media/image47.jpeg"/><Relationship Id="rId15" Type="http://schemas.openxmlformats.org/officeDocument/2006/relationships/image" Target="../media/image46.jpeg"/><Relationship Id="rId14" Type="http://schemas.openxmlformats.org/officeDocument/2006/relationships/image" Target="../media/image45.jpeg"/><Relationship Id="rId13" Type="http://schemas.openxmlformats.org/officeDocument/2006/relationships/image" Target="../media/image44.jpeg"/><Relationship Id="rId12" Type="http://schemas.openxmlformats.org/officeDocument/2006/relationships/image" Target="../media/image43.jpeg"/><Relationship Id="rId11" Type="http://schemas.openxmlformats.org/officeDocument/2006/relationships/image" Target="../media/image42.jpeg"/><Relationship Id="rId10" Type="http://schemas.openxmlformats.org/officeDocument/2006/relationships/image" Target="../media/image41.jpeg"/><Relationship Id="rId1" Type="http://schemas.openxmlformats.org/officeDocument/2006/relationships/image" Target="../media/image32.png"/></Relationships>
</file>

<file path=ppt/slides/_rels/slide13.xml.rels><?xml version="1.0" encoding="UTF-8" standalone="yes"?>
<Relationships xmlns="http://schemas.openxmlformats.org/package/2006/relationships"><Relationship Id="rId9" Type="http://schemas.openxmlformats.org/officeDocument/2006/relationships/tags" Target="../tags/tag13.xml"/><Relationship Id="rId8" Type="http://schemas.openxmlformats.org/officeDocument/2006/relationships/image" Target="../media/image36.GIF"/><Relationship Id="rId7" Type="http://schemas.openxmlformats.org/officeDocument/2006/relationships/image" Target="../media/image49.jpeg"/><Relationship Id="rId6" Type="http://schemas.openxmlformats.org/officeDocument/2006/relationships/image" Target="../media/image47.jpeg"/><Relationship Id="rId5" Type="http://schemas.openxmlformats.org/officeDocument/2006/relationships/image" Target="../media/image43.jpeg"/><Relationship Id="rId4" Type="http://schemas.openxmlformats.org/officeDocument/2006/relationships/image" Target="../media/image39.jpeg"/><Relationship Id="rId3" Type="http://schemas.openxmlformats.org/officeDocument/2006/relationships/image" Target="../media/image34.jpeg"/><Relationship Id="rId2" Type="http://schemas.openxmlformats.org/officeDocument/2006/relationships/image" Target="../media/image48.jpeg"/><Relationship Id="rId11" Type="http://schemas.openxmlformats.org/officeDocument/2006/relationships/slideLayout" Target="../slideLayouts/slideLayout7.xml"/><Relationship Id="rId10" Type="http://schemas.openxmlformats.org/officeDocument/2006/relationships/audio" Target="../media/audio1.wav"/><Relationship Id="rId1" Type="http://schemas.openxmlformats.org/officeDocument/2006/relationships/image" Target="../media/image32.png"/></Relationships>
</file>

<file path=ppt/slides/_rels/slide14.xml.rels><?xml version="1.0" encoding="UTF-8" standalone="yes"?>
<Relationships xmlns="http://schemas.openxmlformats.org/package/2006/relationships"><Relationship Id="rId9" Type="http://schemas.openxmlformats.org/officeDocument/2006/relationships/image" Target="../media/image37.jpeg"/><Relationship Id="rId8" Type="http://schemas.openxmlformats.org/officeDocument/2006/relationships/image" Target="../media/image40.jpeg"/><Relationship Id="rId7" Type="http://schemas.openxmlformats.org/officeDocument/2006/relationships/image" Target="../media/image46.jpeg"/><Relationship Id="rId6" Type="http://schemas.openxmlformats.org/officeDocument/2006/relationships/image" Target="../media/image45.jpeg"/><Relationship Id="rId5" Type="http://schemas.openxmlformats.org/officeDocument/2006/relationships/image" Target="../media/image33.jpeg"/><Relationship Id="rId4" Type="http://schemas.openxmlformats.org/officeDocument/2006/relationships/image" Target="../media/image42.jpeg"/><Relationship Id="rId3" Type="http://schemas.openxmlformats.org/officeDocument/2006/relationships/image" Target="../media/image44.jpeg"/><Relationship Id="rId2" Type="http://schemas.openxmlformats.org/officeDocument/2006/relationships/image" Target="../media/image50.GIF"/><Relationship Id="rId17" Type="http://schemas.openxmlformats.org/officeDocument/2006/relationships/slideLayout" Target="../slideLayouts/slideLayout7.xml"/><Relationship Id="rId16" Type="http://schemas.openxmlformats.org/officeDocument/2006/relationships/audio" Target="../media/audio5.wav"/><Relationship Id="rId15" Type="http://schemas.openxmlformats.org/officeDocument/2006/relationships/audio" Target="../media/audio1.wav"/><Relationship Id="rId14" Type="http://schemas.openxmlformats.org/officeDocument/2006/relationships/tags" Target="../tags/tag14.xml"/><Relationship Id="rId13" Type="http://schemas.openxmlformats.org/officeDocument/2006/relationships/image" Target="../media/image41.jpeg"/><Relationship Id="rId12" Type="http://schemas.openxmlformats.org/officeDocument/2006/relationships/image" Target="../media/image35.GIF"/><Relationship Id="rId11" Type="http://schemas.openxmlformats.org/officeDocument/2006/relationships/image" Target="../media/image51.jpeg"/><Relationship Id="rId10" Type="http://schemas.openxmlformats.org/officeDocument/2006/relationships/image" Target="../media/image38.jpeg"/><Relationship Id="rId1" Type="http://schemas.openxmlformats.org/officeDocument/2006/relationships/image" Target="../media/image32.png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tags" Target="../tags/tag15.xml"/><Relationship Id="rId2" Type="http://schemas.openxmlformats.org/officeDocument/2006/relationships/image" Target="../media/image53.GIF"/><Relationship Id="rId1" Type="http://schemas.openxmlformats.org/officeDocument/2006/relationships/image" Target="../media/image52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7" Type="http://schemas.openxmlformats.org/officeDocument/2006/relationships/tags" Target="../tags/tag16.xml"/><Relationship Id="rId6" Type="http://schemas.openxmlformats.org/officeDocument/2006/relationships/image" Target="../media/image58.jpeg"/><Relationship Id="rId5" Type="http://schemas.openxmlformats.org/officeDocument/2006/relationships/image" Target="../media/image57.jpeg"/><Relationship Id="rId4" Type="http://schemas.openxmlformats.org/officeDocument/2006/relationships/image" Target="../media/image56.jpeg"/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image" Target="../media/image52.png"/></Relationships>
</file>

<file path=ppt/slides/_rels/slide17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tags" Target="../tags/tag17.xml"/><Relationship Id="rId7" Type="http://schemas.openxmlformats.org/officeDocument/2006/relationships/image" Target="../media/image64.png"/><Relationship Id="rId6" Type="http://schemas.openxmlformats.org/officeDocument/2006/relationships/image" Target="../media/image63.jpeg"/><Relationship Id="rId5" Type="http://schemas.openxmlformats.org/officeDocument/2006/relationships/image" Target="../media/image62.png"/><Relationship Id="rId4" Type="http://schemas.openxmlformats.org/officeDocument/2006/relationships/image" Target="../media/image61.png"/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image" Target="../media/image52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7" Type="http://schemas.openxmlformats.org/officeDocument/2006/relationships/audio" Target="../media/audio1.wav"/><Relationship Id="rId6" Type="http://schemas.openxmlformats.org/officeDocument/2006/relationships/tags" Target="../tags/tag18.xml"/><Relationship Id="rId5" Type="http://schemas.openxmlformats.org/officeDocument/2006/relationships/image" Target="../media/image68.GIF"/><Relationship Id="rId4" Type="http://schemas.openxmlformats.org/officeDocument/2006/relationships/image" Target="../media/image67.jpeg"/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image" Target="../media/image52.png"/></Relationships>
</file>

<file path=ppt/slides/_rels/slide19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tags" Target="../tags/tag19.xml"/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image" Target="../media/image5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20.xml"/><Relationship Id="rId1" Type="http://schemas.openxmlformats.org/officeDocument/2006/relationships/image" Target="../media/image7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img-fotki.yandex.ru/get/5807/kur-valentina.13d/0_8e782_74673595_XL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1" y="-103031"/>
            <a:ext cx="12192001" cy="6867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734528"/>
            <a:ext cx="10515600" cy="1857685"/>
          </a:xfrm>
        </p:spPr>
        <p:txBody>
          <a:bodyPr>
            <a:noAutofit/>
          </a:bodyPr>
          <a:lstStyle/>
          <a:p>
            <a:r>
              <a:rPr lang="ru-RU" sz="2200" dirty="0" smtClean="0">
                <a:solidFill>
                  <a:srgbClr val="002060"/>
                </a:solidFill>
                <a:latin typeface="Calibri" panose="020F0502020204030204" pitchFamily="34" charset="0"/>
              </a:rPr>
              <a:t>                                                        МАДОУ «детский сад №108 «Гнёздышко»</a:t>
            </a:r>
            <a:endParaRPr lang="ru-RU" sz="2200" dirty="0" smtClean="0">
              <a:solidFill>
                <a:srgbClr val="002060"/>
              </a:solidFill>
              <a:latin typeface="Calibri" panose="020F0502020204030204" pitchFamily="34" charset="0"/>
            </a:endParaRPr>
          </a:p>
          <a:p>
            <a:r>
              <a:rPr lang="ru-RU" sz="2200" dirty="0">
                <a:solidFill>
                  <a:srgbClr val="002060"/>
                </a:solidFill>
                <a:latin typeface="Calibri" panose="020F0502020204030204" pitchFamily="34" charset="0"/>
              </a:rPr>
              <a:t> </a:t>
            </a:r>
            <a:r>
              <a:rPr lang="ru-RU" sz="2200" dirty="0" smtClean="0">
                <a:solidFill>
                  <a:srgbClr val="002060"/>
                </a:solidFill>
                <a:latin typeface="Calibri" panose="020F0502020204030204" pitchFamily="34" charset="0"/>
              </a:rPr>
              <a:t>                                                           воспитатель 1 младшей  группы </a:t>
            </a:r>
            <a:endParaRPr lang="ru-RU" sz="2200" dirty="0" smtClean="0">
              <a:solidFill>
                <a:srgbClr val="002060"/>
              </a:solidFill>
              <a:latin typeface="Calibri" panose="020F0502020204030204" pitchFamily="34" charset="0"/>
            </a:endParaRPr>
          </a:p>
          <a:p>
            <a:r>
              <a:rPr lang="ru-RU" sz="2200" dirty="0" smtClean="0">
                <a:solidFill>
                  <a:srgbClr val="002060"/>
                </a:solidFill>
                <a:latin typeface="Calibri" panose="020F0502020204030204" pitchFamily="34" charset="0"/>
              </a:rPr>
              <a:t>                                                                              </a:t>
            </a:r>
            <a:r>
              <a:rPr lang="ru-RU" sz="2200" dirty="0" err="1" smtClean="0">
                <a:solidFill>
                  <a:srgbClr val="002060"/>
                </a:solidFill>
                <a:latin typeface="Calibri" panose="020F0502020204030204" pitchFamily="34" charset="0"/>
              </a:rPr>
              <a:t>Галёнкина</a:t>
            </a:r>
            <a:r>
              <a:rPr lang="ru-RU" sz="2200" dirty="0" smtClean="0">
                <a:solidFill>
                  <a:srgbClr val="002060"/>
                </a:solidFill>
                <a:latin typeface="Calibri" panose="020F0502020204030204" pitchFamily="34" charset="0"/>
              </a:rPr>
              <a:t> Н.В.</a:t>
            </a:r>
            <a:endParaRPr lang="ru-RU" sz="2200" dirty="0" smtClean="0">
              <a:solidFill>
                <a:srgbClr val="002060"/>
              </a:solidFill>
              <a:latin typeface="Calibri" panose="020F0502020204030204" pitchFamily="34" charset="0"/>
            </a:endParaRPr>
          </a:p>
          <a:p>
            <a:pPr algn="ctr"/>
            <a:r>
              <a:rPr lang="ru-RU" sz="2200" dirty="0" smtClean="0">
                <a:solidFill>
                  <a:srgbClr val="002060"/>
                </a:solidFill>
                <a:latin typeface="Calibri" panose="020F0502020204030204" pitchFamily="34" charset="0"/>
              </a:rPr>
              <a:t>2026 год</a:t>
            </a:r>
            <a:endParaRPr lang="ru-RU" sz="2200" dirty="0">
              <a:solidFill>
                <a:srgbClr val="002060"/>
              </a:solidFill>
              <a:latin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 rot="10800000" flipV="1">
            <a:off x="651969" y="-47582"/>
            <a:ext cx="11540031" cy="34150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Проект </a:t>
            </a:r>
            <a:endParaRPr lang="ru-RU" sz="5400" b="1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algn="ctr"/>
            <a:r>
              <a:rPr lang="ru-RU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«</a:t>
            </a:r>
            <a:r>
              <a:rPr lang="ru-RU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Обучение культурно-гигиеническим навыкам </a:t>
            </a:r>
            <a:r>
              <a:rPr lang="ru-RU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детей</a:t>
            </a:r>
            <a:endParaRPr lang="ru-RU" sz="5400" b="1" cap="none" spc="0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algn="ctr"/>
            <a:r>
              <a:rPr lang="ru-RU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ru-RU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дошкольного возраста через игру.»</a:t>
            </a:r>
            <a:endParaRPr lang="ru-RU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5" name="Detskie_-_Vals_snezhinok_minusovka_(xMusic.me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10693400" y="940279"/>
            <a:ext cx="609600" cy="304800"/>
          </a:xfrm>
          <a:prstGeom prst="rect">
            <a:avLst/>
          </a:prstGeom>
        </p:spPr>
      </p:pic>
    </p:spTree>
    <p:custDataLst>
      <p:tags r:id="rId5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6418">
        <p:split orient="vert"/>
      </p:transition>
    </mc:Choice>
    <mc:Fallback>
      <p:transition spd="slow" advTm="16418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1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20000" numSld="999">
                <p:cTn id="4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3" grpId="0" uiExpand="1" build="p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i025.radikal.ru/1106/89/b1eb2efd1b96.jpg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653306" y="634447"/>
            <a:ext cx="8208135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000" b="1" dirty="0">
                <a:solidFill>
                  <a:srgbClr val="FF0000"/>
                </a:solidFill>
                <a:latin typeface="Sitka Small" panose="02000505000000020004" pitchFamily="2" charset="0"/>
                <a:cs typeface="Times New Roman" panose="02020603050405020304" pitchFamily="18" charset="0"/>
              </a:rPr>
              <a:t>Цель проекта: </a:t>
            </a:r>
            <a:endParaRPr lang="ru-RU" sz="2000" dirty="0">
              <a:solidFill>
                <a:srgbClr val="FF0000"/>
              </a:solidFill>
              <a:latin typeface="Sitka Small" panose="02000505000000020004" pitchFamily="2" charset="0"/>
              <a:cs typeface="Times New Roman" panose="02020603050405020304" pitchFamily="18" charset="0"/>
            </a:endParaRPr>
          </a:p>
          <a:p>
            <a:pPr lvl="0"/>
            <a:r>
              <a:rPr lang="ru-RU" dirty="0">
                <a:latin typeface="Comic Sans MS" panose="030F0702030302020204" pitchFamily="66" charset="0"/>
                <a:cs typeface="Times New Roman" panose="02020603050405020304" pitchFamily="18" charset="0"/>
              </a:rPr>
              <a:t>Воспитание у детей младшего дошкольного возраста культурно -   гигиенических навыков  в игровой форме.</a:t>
            </a:r>
            <a:endParaRPr lang="ru-RU" dirty="0">
              <a:latin typeface="Comic Sans MS" panose="030F0702030302020204" pitchFamily="66" charset="0"/>
              <a:cs typeface="Times New Roman" panose="02020603050405020304" pitchFamily="18" charset="0"/>
            </a:endParaRPr>
          </a:p>
          <a:p>
            <a:pPr lvl="0"/>
            <a:endParaRPr lang="ru-RU" sz="2000" dirty="0">
              <a:solidFill>
                <a:srgbClr val="FF0000"/>
              </a:solidFill>
              <a:latin typeface="Sitka Small" panose="02000505000000020004" pitchFamily="2" charset="0"/>
              <a:cs typeface="Times New Roman" panose="02020603050405020304" pitchFamily="18" charset="0"/>
            </a:endParaRPr>
          </a:p>
          <a:p>
            <a:pPr lvl="0"/>
            <a:r>
              <a:rPr lang="ru-RU" sz="2000" b="1" dirty="0">
                <a:solidFill>
                  <a:srgbClr val="FF0000"/>
                </a:solidFill>
                <a:latin typeface="Sitka Small" panose="02000505000000020004" pitchFamily="2" charset="0"/>
                <a:cs typeface="Times New Roman" panose="02020603050405020304" pitchFamily="18" charset="0"/>
              </a:rPr>
              <a:t>Задачи:</a:t>
            </a:r>
            <a:r>
              <a:rPr lang="ru-RU" b="1" dirty="0">
                <a:solidFill>
                  <a:srgbClr val="7030A0"/>
                </a:solidFill>
                <a:latin typeface="Sitka Small" panose="02000505000000020004" pitchFamily="2" charset="0"/>
                <a:cs typeface="Times New Roman" panose="02020603050405020304" pitchFamily="18" charset="0"/>
              </a:rPr>
              <a:t>  </a:t>
            </a:r>
            <a:endParaRPr lang="ru-RU" dirty="0">
              <a:solidFill>
                <a:srgbClr val="7030A0"/>
              </a:solidFill>
              <a:latin typeface="Sitka Small" panose="02000505000000020004" pitchFamily="2" charset="0"/>
              <a:cs typeface="Times New Roman" panose="02020603050405020304" pitchFamily="18" charset="0"/>
            </a:endParaRPr>
          </a:p>
          <a:p>
            <a:pPr lvl="0"/>
            <a:r>
              <a:rPr lang="ru-RU" dirty="0">
                <a:latin typeface="Comic Sans MS" panose="030F0702030302020204" pitchFamily="66" charset="0"/>
                <a:cs typeface="Times New Roman" panose="02020603050405020304" pitchFamily="18" charset="0"/>
              </a:rPr>
              <a:t>1.Формировать культурно - гигиенические навыки у детей младшего дошкольного возраста; </a:t>
            </a:r>
            <a:endParaRPr lang="ru-RU" dirty="0">
              <a:latin typeface="Comic Sans MS" panose="030F0702030302020204" pitchFamily="66" charset="0"/>
              <a:cs typeface="Times New Roman" panose="02020603050405020304" pitchFamily="18" charset="0"/>
            </a:endParaRPr>
          </a:p>
          <a:p>
            <a:pPr lvl="0"/>
            <a:r>
              <a:rPr lang="ru-RU" dirty="0">
                <a:latin typeface="Comic Sans MS" panose="030F0702030302020204" pitchFamily="66" charset="0"/>
                <a:cs typeface="Times New Roman" panose="02020603050405020304" pitchFamily="18" charset="0"/>
              </a:rPr>
              <a:t>2.Закрепить представления о правилах личной гигиены, уточнить и систематизировать знания детей о необходимости гигиенических процедур;</a:t>
            </a:r>
            <a:endParaRPr lang="ru-RU" dirty="0">
              <a:latin typeface="Comic Sans MS" panose="030F0702030302020204" pitchFamily="66" charset="0"/>
              <a:cs typeface="Times New Roman" panose="02020603050405020304" pitchFamily="18" charset="0"/>
            </a:endParaRPr>
          </a:p>
          <a:p>
            <a:pPr lvl="0"/>
            <a:r>
              <a:rPr lang="ru-RU" dirty="0">
                <a:latin typeface="Comic Sans MS" panose="030F0702030302020204" pitchFamily="66" charset="0"/>
                <a:cs typeface="Times New Roman" panose="02020603050405020304" pitchFamily="18" charset="0"/>
              </a:rPr>
              <a:t>3.Воспитывать у детей желание выглядеть чистыми, аккуратными и опрятными;</a:t>
            </a:r>
            <a:endParaRPr lang="ru-RU" dirty="0">
              <a:latin typeface="Comic Sans MS" panose="030F0702030302020204" pitchFamily="66" charset="0"/>
              <a:cs typeface="Times New Roman" panose="02020603050405020304" pitchFamily="18" charset="0"/>
            </a:endParaRPr>
          </a:p>
          <a:p>
            <a:pPr lvl="0"/>
            <a:r>
              <a:rPr lang="ru-RU" dirty="0">
                <a:latin typeface="Comic Sans MS" panose="030F0702030302020204" pitchFamily="66" charset="0"/>
                <a:cs typeface="Times New Roman" panose="02020603050405020304" pitchFamily="18" charset="0"/>
              </a:rPr>
              <a:t>4.Развивать у детей  игровые умения  (отражать в игре процессы -  умывания,  одевания, приёма пищи, подбирать предметы необходимые в игре для сюжета).</a:t>
            </a:r>
            <a:endParaRPr lang="ru-RU" dirty="0">
              <a:latin typeface="Comic Sans MS" panose="030F0702030302020204" pitchFamily="66" charset="0"/>
              <a:cs typeface="Times New Roman" panose="02020603050405020304" pitchFamily="18" charset="0"/>
            </a:endParaRPr>
          </a:p>
        </p:txBody>
      </p:sp>
    </p:spTree>
    <p:custDataLst>
      <p:tags r:id="rId2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33805">
        <p:split orient="vert"/>
      </p:transition>
    </mc:Choice>
    <mc:Fallback>
      <p:transition spd="slow" advTm="33805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" dur="12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rushkolnik.ru/tw_files/6439/d-6438586/7z-docs/4_html_m2c6bb218.jpg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8822"/>
            <a:ext cx="12192000" cy="6876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151031" y="1266912"/>
            <a:ext cx="6096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>
                <a:latin typeface="Comic Sans MS" panose="030F0702030302020204" pitchFamily="66" charset="0"/>
              </a:rPr>
              <a:t> </a:t>
            </a:r>
            <a:r>
              <a:rPr lang="ru-RU" dirty="0" smtClean="0">
                <a:latin typeface="Comic Sans MS" panose="030F0702030302020204" pitchFamily="66" charset="0"/>
              </a:rPr>
              <a:t>                      </a:t>
            </a:r>
            <a:r>
              <a:rPr lang="ru-RU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АКТУАЛЬНОСТЬ:</a:t>
            </a:r>
            <a:endParaRPr lang="ru-RU" b="1" dirty="0" smtClean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endParaRPr lang="ru-RU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ru-RU" dirty="0">
                <a:latin typeface="Comic Sans MS" panose="030F0702030302020204" pitchFamily="66" charset="0"/>
              </a:rPr>
              <a:t>С раннего детства нужно прививать ребёнку навыки, которые впоследствии превратятся в привычку культурного поведения. Если ребёнка постоянно приучают к определённым действиям, связанным с заботой о его чистоте, здоровье, у него легко выработать привычку следить за чистотой своего лица,  рук, тела, одежды, предметов домашнего обихода, игрушек. Приобретённые в детстве гигиенические навыки становятся второй натурой человека, потребностью к чистоте.</a:t>
            </a:r>
            <a:endParaRPr lang="ru-RU" dirty="0"/>
          </a:p>
        </p:txBody>
      </p:sp>
    </p:spTree>
    <p:custDataLst>
      <p:tags r:id="rId2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9578">
        <p:split orient="vert"/>
      </p:transition>
    </mc:Choice>
    <mc:Fallback>
      <p:transition spd="slow" advTm="29578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1373"/>
            <a:ext cx="12192001" cy="6869373"/>
          </a:xfrm>
          <a:prstGeom prst="rect">
            <a:avLst/>
          </a:prstGeom>
          <a:ln w="76200">
            <a:solidFill>
              <a:schemeClr val="bg1"/>
            </a:solidFill>
          </a:ln>
        </p:spPr>
      </p:pic>
      <p:sp>
        <p:nvSpPr>
          <p:cNvPr id="4" name="Скругленная прямоугольная выноска 3"/>
          <p:cNvSpPr/>
          <p:nvPr/>
        </p:nvSpPr>
        <p:spPr>
          <a:xfrm flipH="1">
            <a:off x="3052550" y="245404"/>
            <a:ext cx="8898340" cy="4524150"/>
          </a:xfrm>
          <a:prstGeom prst="wedgeRoundRectCallout">
            <a:avLst/>
          </a:prstGeom>
          <a:solidFill>
            <a:schemeClr val="accent5">
              <a:lumMod val="20000"/>
              <a:lumOff val="80000"/>
            </a:schemeClr>
          </a:solidFill>
          <a:ln w="76200"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3336878" y="429987"/>
            <a:ext cx="8734567" cy="4216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effectLst/>
                <a:latin typeface="Comic Sans MS" panose="030F0702030302020204" pitchFamily="66" charset="0"/>
              </a:rPr>
              <a:t>              </a:t>
            </a:r>
            <a:r>
              <a:rPr lang="ru-RU" sz="3600" dirty="0" smtClean="0">
                <a:solidFill>
                  <a:srgbClr val="7030A0"/>
                </a:solidFill>
                <a:effectLst/>
                <a:latin typeface="Comic Sans MS" panose="030F0702030302020204" pitchFamily="66" charset="0"/>
              </a:rPr>
              <a:t>Презентация для детей </a:t>
            </a:r>
            <a:endParaRPr lang="ru-RU" sz="3600" dirty="0" smtClean="0">
              <a:solidFill>
                <a:srgbClr val="7030A0"/>
              </a:solidFill>
              <a:effectLst/>
              <a:latin typeface="Comic Sans MS" panose="030F0702030302020204" pitchFamily="66" charset="0"/>
            </a:endParaRPr>
          </a:p>
          <a:p>
            <a:r>
              <a:rPr lang="ru-RU" sz="36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            </a:t>
            </a:r>
            <a:r>
              <a:rPr lang="ru-RU" sz="36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ru-RU" sz="36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младшей группы</a:t>
            </a:r>
            <a:endParaRPr lang="ru-RU" sz="3600" dirty="0" smtClean="0">
              <a:solidFill>
                <a:srgbClr val="7030A0"/>
              </a:solidFill>
              <a:effectLst/>
              <a:latin typeface="Comic Sans MS" panose="030F0702030302020204" pitchFamily="66" charset="0"/>
            </a:endParaRPr>
          </a:p>
          <a:p>
            <a:r>
              <a:rPr lang="ru-RU" sz="24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ru-RU" sz="32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«</a:t>
            </a:r>
            <a:r>
              <a:rPr lang="ru-RU" sz="3200" b="1" dirty="0" smtClean="0">
                <a:solidFill>
                  <a:srgbClr val="7030A0"/>
                </a:solidFill>
                <a:effectLst/>
                <a:latin typeface="Comic Sans MS" panose="030F0702030302020204" pitchFamily="66" charset="0"/>
              </a:rPr>
              <a:t> </a:t>
            </a:r>
            <a:r>
              <a:rPr lang="ru-RU" sz="3200" b="1" dirty="0">
                <a:solidFill>
                  <a:srgbClr val="7030A0"/>
                </a:solidFill>
                <a:latin typeface="Comic Sans MS" panose="030F0702030302020204" pitchFamily="66" charset="0"/>
              </a:rPr>
              <a:t>К</a:t>
            </a:r>
            <a:r>
              <a:rPr lang="ru-RU" sz="3200" b="1" dirty="0" smtClean="0">
                <a:solidFill>
                  <a:srgbClr val="7030A0"/>
                </a:solidFill>
                <a:effectLst/>
                <a:latin typeface="Comic Sans MS" panose="030F0702030302020204" pitchFamily="66" charset="0"/>
              </a:rPr>
              <a:t>ультурно – гигиенические навыки»</a:t>
            </a:r>
            <a:endParaRPr lang="ru-RU" sz="3200" b="1" dirty="0" smtClean="0">
              <a:solidFill>
                <a:srgbClr val="7030A0"/>
              </a:solidFill>
              <a:effectLst/>
              <a:latin typeface="Comic Sans MS" panose="030F0702030302020204" pitchFamily="66" charset="0"/>
            </a:endParaRPr>
          </a:p>
          <a:p>
            <a:endParaRPr lang="ru-RU" sz="3200" b="1" dirty="0" smtClean="0">
              <a:solidFill>
                <a:srgbClr val="7030A0"/>
              </a:solidFill>
              <a:effectLst/>
              <a:latin typeface="Comic Sans MS" panose="030F0702030302020204" pitchFamily="66" charset="0"/>
            </a:endParaRPr>
          </a:p>
          <a:p>
            <a:r>
              <a:rPr lang="ru-RU" sz="24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Состоит из трёх игровых ситуаций:</a:t>
            </a:r>
            <a:endParaRPr lang="ru-RU" sz="2400" b="1" dirty="0" smtClean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endParaRPr lang="ru-RU" sz="2400" b="1" dirty="0" smtClean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marL="457200" indent="-457200">
              <a:buAutoNum type="arabicPeriod"/>
            </a:pPr>
            <a:r>
              <a:rPr lang="ru-RU" sz="28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Алгоритм мытья рук</a:t>
            </a:r>
            <a:r>
              <a:rPr lang="ru-RU" sz="24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.</a:t>
            </a:r>
            <a:endParaRPr lang="ru-RU" sz="2400" b="1" dirty="0" smtClean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r>
              <a:rPr lang="ru-RU" sz="28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2. Алгоритм одевания на прогулку.</a:t>
            </a:r>
            <a:endParaRPr lang="ru-RU" sz="2800" b="1" dirty="0" smtClean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r>
              <a:rPr lang="ru-RU" sz="28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3. Алгоритм сервировки стола. </a:t>
            </a:r>
            <a:endParaRPr lang="ru-RU" sz="28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2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6165">
        <p:split orient="vert"/>
      </p:transition>
    </mc:Choice>
    <mc:Fallback>
      <p:transition spd="slow" advTm="16165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874" r="7917"/>
          <a:stretch>
            <a:fillRect/>
          </a:stretch>
        </p:blipFill>
        <p:spPr>
          <a:xfrm flipV="1">
            <a:off x="-56147" y="-25858"/>
            <a:ext cx="12248147" cy="6883857"/>
          </a:xfrm>
          <a:prstGeom prst="rect">
            <a:avLst/>
          </a:prstGeom>
        </p:spPr>
      </p:pic>
      <p:pic>
        <p:nvPicPr>
          <p:cNvPr id="2" name="Рисунок 4" descr="мойдодыр1.bmp"/>
          <p:cNvPicPr>
            <a:picLocks noChangeAspect="1"/>
          </p:cNvPicPr>
          <p:nvPr/>
        </p:nvPicPr>
        <p:blipFill>
          <a:blip r:embed="rId2" cstate="print">
            <a:lum contrast="2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09606" y="193032"/>
            <a:ext cx="4805853" cy="6446074"/>
          </a:xfrm>
          <a:prstGeom prst="round2DiagRect">
            <a:avLst/>
          </a:prstGeom>
          <a:noFill/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isometricOffAxis1Right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Блок-схема: перфолента 3"/>
          <p:cNvSpPr/>
          <p:nvPr/>
        </p:nvSpPr>
        <p:spPr>
          <a:xfrm>
            <a:off x="5881211" y="77123"/>
            <a:ext cx="5194084" cy="6677893"/>
          </a:xfrm>
          <a:prstGeom prst="flowChartPunchedTape">
            <a:avLst/>
          </a:prstGeom>
          <a:solidFill>
            <a:srgbClr val="CCFF99"/>
          </a:solidFill>
          <a:effectLst>
            <a:glow rad="228600">
              <a:schemeClr val="accent1">
                <a:satMod val="175000"/>
                <a:alpha val="40000"/>
              </a:schemeClr>
            </a:glow>
            <a:softEdge rad="63500"/>
          </a:effectLst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tabLst>
                <a:tab pos="3944620" algn="l"/>
              </a:tabLst>
              <a:defRPr/>
            </a:pPr>
            <a:r>
              <a:rPr lang="ru-RU" sz="3400" dirty="0">
                <a:solidFill>
                  <a:srgbClr val="800080"/>
                </a:solidFill>
                <a:cs typeface="Times New Roman" panose="02020603050405020304" pitchFamily="18" charset="0"/>
              </a:rPr>
              <a:t>       </a:t>
            </a:r>
            <a:r>
              <a:rPr lang="ru-RU" sz="2600" dirty="0">
                <a:solidFill>
                  <a:srgbClr val="002060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Здравствуйте, ребята!</a:t>
            </a:r>
            <a:endParaRPr lang="ru-RU" sz="26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eaLnBrk="0" fontAlgn="auto" hangingPunct="0">
              <a:spcBef>
                <a:spcPts val="0"/>
              </a:spcBef>
              <a:spcAft>
                <a:spcPts val="0"/>
              </a:spcAft>
              <a:tabLst>
                <a:tab pos="3944620" algn="l"/>
              </a:tabLst>
              <a:defRPr/>
            </a:pPr>
            <a:r>
              <a:rPr lang="ru-RU" sz="2600" dirty="0" smtClean="0">
                <a:solidFill>
                  <a:srgbClr val="002060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          Вы меня узнали?</a:t>
            </a:r>
            <a:endParaRPr lang="ru-RU" sz="2600" dirty="0" smtClean="0">
              <a:solidFill>
                <a:srgbClr val="002060"/>
              </a:solidFill>
              <a:latin typeface="Comic Sans MS" panose="030F0702030302020204" pitchFamily="66" charset="0"/>
              <a:cs typeface="Times New Roman" panose="02020603050405020304" pitchFamily="18" charset="0"/>
            </a:endParaRPr>
          </a:p>
          <a:p>
            <a:pPr eaLnBrk="0" fontAlgn="auto" hangingPunct="0">
              <a:spcBef>
                <a:spcPts val="0"/>
              </a:spcBef>
              <a:spcAft>
                <a:spcPts val="0"/>
              </a:spcAft>
              <a:tabLst>
                <a:tab pos="3944620" algn="l"/>
              </a:tabLst>
              <a:defRPr/>
            </a:pPr>
            <a:r>
              <a:rPr lang="ru-RU" sz="2600" dirty="0" smtClean="0">
                <a:solidFill>
                  <a:srgbClr val="002060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 </a:t>
            </a:r>
            <a:r>
              <a:rPr lang="ru-RU" sz="2600" dirty="0">
                <a:solidFill>
                  <a:srgbClr val="002060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Я – Великий Умывальник,</a:t>
            </a:r>
            <a:endParaRPr lang="ru-RU" sz="26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eaLnBrk="0" fontAlgn="auto" hangingPunct="0">
              <a:spcBef>
                <a:spcPts val="0"/>
              </a:spcBef>
              <a:spcAft>
                <a:spcPts val="0"/>
              </a:spcAft>
              <a:tabLst>
                <a:tab pos="3944620" algn="l"/>
              </a:tabLst>
              <a:defRPr/>
            </a:pPr>
            <a:r>
              <a:rPr lang="ru-RU" sz="2600" dirty="0">
                <a:solidFill>
                  <a:srgbClr val="002060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 </a:t>
            </a:r>
            <a:r>
              <a:rPr lang="ru-RU" sz="2600" dirty="0" smtClean="0">
                <a:solidFill>
                  <a:srgbClr val="002060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Знаменитый </a:t>
            </a:r>
            <a:r>
              <a:rPr lang="ru-RU" sz="2600" dirty="0">
                <a:solidFill>
                  <a:srgbClr val="002060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Мойдодыр.</a:t>
            </a:r>
            <a:endParaRPr lang="ru-RU" sz="26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eaLnBrk="0" fontAlgn="auto" hangingPunct="0">
              <a:spcBef>
                <a:spcPts val="0"/>
              </a:spcBef>
              <a:spcAft>
                <a:spcPts val="0"/>
              </a:spcAft>
              <a:tabLst>
                <a:tab pos="3944620" algn="l"/>
              </a:tabLst>
              <a:defRPr/>
            </a:pPr>
            <a:r>
              <a:rPr lang="ru-RU" sz="2600" dirty="0" smtClean="0">
                <a:solidFill>
                  <a:srgbClr val="002060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 Умывальников начальник</a:t>
            </a:r>
            <a:endParaRPr lang="ru-RU" sz="2600" dirty="0">
              <a:solidFill>
                <a:srgbClr val="002060"/>
              </a:solidFill>
              <a:latin typeface="Comic Sans MS" panose="030F0702030302020204" pitchFamily="66" charset="0"/>
              <a:cs typeface="Times New Roman" panose="02020603050405020304" pitchFamily="18" charset="0"/>
            </a:endParaRPr>
          </a:p>
          <a:p>
            <a:pPr eaLnBrk="0" fontAlgn="auto" hangingPunct="0">
              <a:spcBef>
                <a:spcPts val="0"/>
              </a:spcBef>
              <a:spcAft>
                <a:spcPts val="0"/>
              </a:spcAft>
              <a:tabLst>
                <a:tab pos="3944620" algn="l"/>
              </a:tabLst>
              <a:defRPr/>
            </a:pPr>
            <a:r>
              <a:rPr lang="ru-RU" sz="2600" dirty="0" smtClean="0">
                <a:solidFill>
                  <a:srgbClr val="002060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 И  </a:t>
            </a:r>
            <a:r>
              <a:rPr lang="ru-RU" sz="2600" dirty="0">
                <a:solidFill>
                  <a:srgbClr val="002060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мочалок командир</a:t>
            </a:r>
            <a:r>
              <a:rPr lang="ru-RU" sz="2600" dirty="0" smtClean="0">
                <a:solidFill>
                  <a:srgbClr val="002060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!</a:t>
            </a:r>
            <a:endParaRPr lang="ru-RU" sz="2600" dirty="0" smtClean="0">
              <a:solidFill>
                <a:srgbClr val="002060"/>
              </a:solidFill>
              <a:latin typeface="Comic Sans MS" panose="030F0702030302020204" pitchFamily="66" charset="0"/>
              <a:cs typeface="Times New Roman" panose="02020603050405020304" pitchFamily="18" charset="0"/>
            </a:endParaRPr>
          </a:p>
          <a:p>
            <a:pPr eaLnBrk="0" fontAlgn="auto" hangingPunct="0">
              <a:spcBef>
                <a:spcPts val="0"/>
              </a:spcBef>
              <a:spcAft>
                <a:spcPts val="0"/>
              </a:spcAft>
              <a:tabLst>
                <a:tab pos="3944620" algn="l"/>
              </a:tabLst>
              <a:defRPr/>
            </a:pPr>
            <a:endParaRPr lang="ru-RU" sz="2600" dirty="0">
              <a:solidFill>
                <a:srgbClr val="002060"/>
              </a:solidFill>
              <a:latin typeface="Comic Sans MS" panose="030F0702030302020204" pitchFamily="66" charset="0"/>
              <a:cs typeface="Times New Roman" panose="02020603050405020304" pitchFamily="18" charset="0"/>
            </a:endParaRPr>
          </a:p>
          <a:p>
            <a:pPr eaLnBrk="0" fontAlgn="auto" hangingPunct="0">
              <a:spcBef>
                <a:spcPts val="0"/>
              </a:spcBef>
              <a:spcAft>
                <a:spcPts val="0"/>
              </a:spcAft>
              <a:tabLst>
                <a:tab pos="3944620" algn="l"/>
              </a:tabLst>
              <a:defRPr/>
            </a:pPr>
            <a:r>
              <a:rPr lang="ru-RU" sz="2600" dirty="0" smtClean="0">
                <a:solidFill>
                  <a:srgbClr val="002060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Приглашаю вас играть:</a:t>
            </a:r>
            <a:endParaRPr lang="ru-RU" sz="2600" dirty="0" smtClean="0">
              <a:solidFill>
                <a:srgbClr val="002060"/>
              </a:solidFill>
              <a:latin typeface="Comic Sans MS" panose="030F0702030302020204" pitchFamily="66" charset="0"/>
              <a:cs typeface="Times New Roman" panose="02020603050405020304" pitchFamily="18" charset="0"/>
            </a:endParaRPr>
          </a:p>
          <a:p>
            <a:pPr eaLnBrk="0" fontAlgn="auto" hangingPunct="0">
              <a:spcBef>
                <a:spcPts val="0"/>
              </a:spcBef>
              <a:spcAft>
                <a:spcPts val="0"/>
              </a:spcAft>
              <a:tabLst>
                <a:tab pos="3944620" algn="l"/>
              </a:tabLst>
              <a:defRPr/>
            </a:pPr>
            <a:r>
              <a:rPr lang="ru-RU" sz="2600" dirty="0" smtClean="0">
                <a:solidFill>
                  <a:srgbClr val="002060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Научу вас умываться, </a:t>
            </a:r>
            <a:endParaRPr lang="ru-RU" sz="2600" dirty="0" smtClean="0">
              <a:solidFill>
                <a:srgbClr val="002060"/>
              </a:solidFill>
              <a:latin typeface="Comic Sans MS" panose="030F0702030302020204" pitchFamily="66" charset="0"/>
              <a:cs typeface="Times New Roman" panose="02020603050405020304" pitchFamily="18" charset="0"/>
            </a:endParaRPr>
          </a:p>
          <a:p>
            <a:pPr eaLnBrk="0" fontAlgn="auto" hangingPunct="0">
              <a:spcBef>
                <a:spcPts val="0"/>
              </a:spcBef>
              <a:spcAft>
                <a:spcPts val="0"/>
              </a:spcAft>
              <a:tabLst>
                <a:tab pos="3944620" algn="l"/>
              </a:tabLst>
              <a:defRPr/>
            </a:pPr>
            <a:r>
              <a:rPr lang="ru-RU" sz="2600" dirty="0" smtClean="0">
                <a:solidFill>
                  <a:srgbClr val="002060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Руки мыть и вытираться</a:t>
            </a:r>
            <a:r>
              <a:rPr lang="ru-RU" sz="2800" dirty="0" smtClean="0">
                <a:solidFill>
                  <a:srgbClr val="002060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!</a:t>
            </a:r>
            <a:endParaRPr lang="ru-RU" sz="28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3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7333">
        <p:split orient="vert"/>
      </p:transition>
    </mc:Choice>
    <mc:Fallback>
      <p:transition spd="slow" advTm="17333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874" r="7917"/>
          <a:stretch>
            <a:fillRect/>
          </a:stretch>
        </p:blipFill>
        <p:spPr>
          <a:xfrm flipV="1">
            <a:off x="-24063" y="0"/>
            <a:ext cx="12248147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442661" y="20971"/>
            <a:ext cx="5879201" cy="3919467"/>
          </a:xfrm>
          <a:prstGeom prst="cloud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7322" y="5003905"/>
            <a:ext cx="1730708" cy="1730708"/>
          </a:xfrm>
          <a:prstGeom prst="round2DiagRect">
            <a:avLst/>
          </a:prstGeom>
          <a:ln w="76200">
            <a:solidFill>
              <a:srgbClr val="7030A0"/>
            </a:solidFill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5080" y="4987271"/>
            <a:ext cx="1214365" cy="1686618"/>
          </a:xfrm>
          <a:prstGeom prst="round2DiagRect">
            <a:avLst/>
          </a:prstGeom>
          <a:ln w="76200">
            <a:solidFill>
              <a:srgbClr val="7030A0"/>
            </a:solidFill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7292" y="4993615"/>
            <a:ext cx="1472980" cy="1686618"/>
          </a:xfrm>
          <a:prstGeom prst="round2DiagRect">
            <a:avLst/>
          </a:prstGeom>
          <a:ln w="76200">
            <a:solidFill>
              <a:srgbClr val="7030A0"/>
            </a:solidFill>
          </a:ln>
        </p:spPr>
      </p:pic>
      <p:sp>
        <p:nvSpPr>
          <p:cNvPr id="11" name="Прямоугольник 10"/>
          <p:cNvSpPr/>
          <p:nvPr/>
        </p:nvSpPr>
        <p:spPr>
          <a:xfrm>
            <a:off x="191207" y="3449454"/>
            <a:ext cx="10682938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НАУЧИМ ВАНЮШКУ МЫТЬ РУКИ?</a:t>
            </a:r>
            <a:endParaRPr lang="ru-RU" sz="4000" b="1" cap="none" spc="0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  <a:p>
            <a:pPr algn="ctr"/>
            <a:r>
              <a:rPr lang="ru-RU" sz="4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НАМ ПОМОГУТ…</a:t>
            </a:r>
            <a:endParaRPr lang="ru-RU" sz="4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86" t="3756" r="6479" b="-938"/>
          <a:stretch>
            <a:fillRect/>
          </a:stretch>
        </p:blipFill>
        <p:spPr>
          <a:xfrm>
            <a:off x="616210" y="303790"/>
            <a:ext cx="3788365" cy="3289416"/>
          </a:xfrm>
          <a:prstGeom prst="cloud">
            <a:avLst/>
          </a:prstGeom>
          <a:ln w="57150"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</p:spTree>
    <p:custDataLst>
      <p:tags r:id="rId7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1230">
        <p:split orient="vert"/>
      </p:transition>
    </mc:Choice>
    <mc:Fallback>
      <p:transition spd="slow" advTm="4123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ntr" presetSubtype="0" fill="hold" nodeType="click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9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1" presetClass="entr" presetSubtype="0" fill="hold" nodeType="click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9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1" presetClass="entr" presetSubtype="0" fill="hold" nodeType="click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9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874" r="7917"/>
          <a:stretch>
            <a:fillRect/>
          </a:stretch>
        </p:blipFill>
        <p:spPr>
          <a:xfrm>
            <a:off x="-7643" y="0"/>
            <a:ext cx="12248147" cy="6858000"/>
          </a:xfrm>
          <a:prstGeom prst="rect">
            <a:avLst/>
          </a:prstGeom>
        </p:spPr>
      </p:pic>
      <p:sp>
        <p:nvSpPr>
          <p:cNvPr id="10" name="Стрелка вправо 9"/>
          <p:cNvSpPr/>
          <p:nvPr/>
        </p:nvSpPr>
        <p:spPr>
          <a:xfrm>
            <a:off x="2823041" y="2173338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право 10"/>
          <p:cNvSpPr/>
          <p:nvPr/>
        </p:nvSpPr>
        <p:spPr>
          <a:xfrm>
            <a:off x="8337874" y="5451075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право 11"/>
          <p:cNvSpPr/>
          <p:nvPr/>
        </p:nvSpPr>
        <p:spPr>
          <a:xfrm>
            <a:off x="4543408" y="5448800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право 12"/>
          <p:cNvSpPr/>
          <p:nvPr/>
        </p:nvSpPr>
        <p:spPr>
          <a:xfrm>
            <a:off x="424538" y="5448800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право 13"/>
          <p:cNvSpPr/>
          <p:nvPr/>
        </p:nvSpPr>
        <p:spPr>
          <a:xfrm>
            <a:off x="10543124" y="2145906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право 14"/>
          <p:cNvSpPr/>
          <p:nvPr/>
        </p:nvSpPr>
        <p:spPr>
          <a:xfrm>
            <a:off x="6589194" y="2145906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8" name="Picture 4" descr="http://s001.radikal.ru/i195/1105/02/d17b61a8f34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36" t="19528" r="74752" b="48058"/>
          <a:stretch>
            <a:fillRect/>
          </a:stretch>
        </p:blipFill>
        <p:spPr bwMode="auto">
          <a:xfrm>
            <a:off x="93962" y="1554331"/>
            <a:ext cx="2617967" cy="1686517"/>
          </a:xfrm>
          <a:prstGeom prst="round2Diag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887011" y="30272"/>
            <a:ext cx="567886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Схема мытья рук: </a:t>
            </a:r>
            <a:endParaRPr lang="ru-RU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pic>
        <p:nvPicPr>
          <p:cNvPr id="19" name="Picture 4" descr="http://s001.radikal.ru/i195/1105/02/d17b61a8f34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00" t="19084" r="50666" b="47836"/>
          <a:stretch>
            <a:fillRect/>
          </a:stretch>
        </p:blipFill>
        <p:spPr bwMode="auto">
          <a:xfrm>
            <a:off x="3894790" y="1535595"/>
            <a:ext cx="2580629" cy="1705253"/>
          </a:xfrm>
          <a:prstGeom prst="round2Diag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http://s001.radikal.ru/i195/1105/02/d17b61a8f34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00" t="19084" r="50666" b="47836"/>
          <a:stretch>
            <a:fillRect/>
          </a:stretch>
        </p:blipFill>
        <p:spPr bwMode="auto">
          <a:xfrm>
            <a:off x="1700266" y="4940806"/>
            <a:ext cx="2580629" cy="1705253"/>
          </a:xfrm>
          <a:prstGeom prst="round2Diag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4" descr="http://s001.radikal.ru/i195/1105/02/d17b61a8f34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533" t="59871" r="26000" b="8364"/>
          <a:stretch>
            <a:fillRect/>
          </a:stretch>
        </p:blipFill>
        <p:spPr bwMode="auto">
          <a:xfrm>
            <a:off x="5636189" y="4817962"/>
            <a:ext cx="2587311" cy="1732963"/>
          </a:xfrm>
          <a:prstGeom prst="round2Diag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4" descr="http://s001.radikal.ru/i195/1105/02/d17b61a8f34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400" t="59683" r="2533" b="7988"/>
          <a:stretch>
            <a:fillRect/>
          </a:stretch>
        </p:blipFill>
        <p:spPr bwMode="auto">
          <a:xfrm>
            <a:off x="9482567" y="4786618"/>
            <a:ext cx="2591652" cy="1764307"/>
          </a:xfrm>
          <a:prstGeom prst="round2Diag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4" descr="http://s001.radikal.ru/i195/1105/02/d17b61a8f34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533" t="19272" r="25867" b="48399"/>
          <a:stretch>
            <a:fillRect/>
          </a:stretch>
        </p:blipFill>
        <p:spPr bwMode="auto">
          <a:xfrm>
            <a:off x="7757494" y="1514259"/>
            <a:ext cx="2595737" cy="1726589"/>
          </a:xfrm>
          <a:prstGeom prst="round2Diag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3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32568">
        <p:split orient="vert"/>
      </p:transition>
    </mc:Choice>
    <mc:Fallback>
      <p:transition spd="slow" advTm="32568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874" r="7917"/>
          <a:stretch>
            <a:fillRect/>
          </a:stretch>
        </p:blipFill>
        <p:spPr>
          <a:xfrm flipH="1">
            <a:off x="-56147" y="0"/>
            <a:ext cx="12248147" cy="6858000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1407058" y="261582"/>
            <a:ext cx="938590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Какие ошибки допустил Ваня?</a:t>
            </a:r>
            <a:endParaRPr lang="ru-RU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20" r="6535"/>
          <a:stretch>
            <a:fillRect/>
          </a:stretch>
        </p:blipFill>
        <p:spPr>
          <a:xfrm>
            <a:off x="9999640" y="4459169"/>
            <a:ext cx="1487338" cy="1464420"/>
          </a:xfrm>
          <a:prstGeom prst="ellipse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49" t="7377" r="23938"/>
          <a:stretch>
            <a:fillRect/>
          </a:stretch>
        </p:blipFill>
        <p:spPr>
          <a:xfrm>
            <a:off x="56550" y="1446494"/>
            <a:ext cx="2198879" cy="2766563"/>
          </a:xfrm>
          <a:prstGeom prst="ellipse">
            <a:avLst/>
          </a:prstGeom>
          <a:ln w="38100">
            <a:solidFill>
              <a:srgbClr val="FFC000"/>
            </a:solidFill>
          </a:ln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720" y="4799281"/>
            <a:ext cx="2593074" cy="1944805"/>
          </a:xfrm>
          <a:prstGeom prst="round2DiagRect">
            <a:avLst/>
          </a:prstGeom>
          <a:ln w="57150">
            <a:solidFill>
              <a:srgbClr val="7030A0"/>
            </a:solidFill>
          </a:ln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7277" y="2024770"/>
            <a:ext cx="2584148" cy="1938111"/>
          </a:xfrm>
          <a:prstGeom prst="round2DiagRect">
            <a:avLst/>
          </a:prstGeom>
          <a:ln w="57150">
            <a:solidFill>
              <a:srgbClr val="7030A0"/>
            </a:solidFill>
          </a:ln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6353" y="2024771"/>
            <a:ext cx="2584148" cy="1938111"/>
          </a:xfrm>
          <a:prstGeom prst="round2DiagRect">
            <a:avLst/>
          </a:prstGeom>
          <a:ln w="57150">
            <a:solidFill>
              <a:srgbClr val="7030A0"/>
            </a:solidFill>
          </a:ln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3917" y="2008696"/>
            <a:ext cx="2605157" cy="1953868"/>
          </a:xfrm>
          <a:prstGeom prst="round2DiagRect">
            <a:avLst/>
          </a:prstGeom>
          <a:ln w="57150">
            <a:solidFill>
              <a:srgbClr val="7030A0"/>
            </a:solidFill>
          </a:ln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2751" y="4799281"/>
            <a:ext cx="2588765" cy="1941574"/>
          </a:xfrm>
          <a:prstGeom prst="round2DiagRect">
            <a:avLst/>
          </a:prstGeom>
          <a:ln w="57150">
            <a:solidFill>
              <a:srgbClr val="7030A0"/>
            </a:solidFill>
          </a:ln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8694" y="4799281"/>
            <a:ext cx="2597387" cy="1948041"/>
          </a:xfrm>
          <a:prstGeom prst="round2DiagRect">
            <a:avLst/>
          </a:prstGeom>
          <a:ln w="57150">
            <a:solidFill>
              <a:srgbClr val="7030A0"/>
            </a:solidFill>
          </a:ln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2439" y="2639903"/>
            <a:ext cx="4501044" cy="4516047"/>
          </a:xfrm>
          <a:prstGeom prst="rect">
            <a:avLst/>
          </a:prstGeom>
        </p:spPr>
      </p:pic>
      <p:pic>
        <p:nvPicPr>
          <p:cNvPr id="22" name="Picture 4" descr="http://s001.radikal.ru/i195/1105/02/d17b61a8f343.jpg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36" t="19528" r="74752" b="48058"/>
          <a:stretch>
            <a:fillRect/>
          </a:stretch>
        </p:blipFill>
        <p:spPr bwMode="auto">
          <a:xfrm>
            <a:off x="1772179" y="4897926"/>
            <a:ext cx="972631" cy="626577"/>
          </a:xfrm>
          <a:prstGeom prst="round2Diag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4" descr="http://s001.radikal.ru/i195/1105/02/d17b61a8f343.jpg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00" t="19084" r="50666" b="47836"/>
          <a:stretch>
            <a:fillRect/>
          </a:stretch>
        </p:blipFill>
        <p:spPr bwMode="auto">
          <a:xfrm>
            <a:off x="3939987" y="2050976"/>
            <a:ext cx="972631" cy="642704"/>
          </a:xfrm>
          <a:prstGeom prst="round2Diag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4" descr="http://s001.radikal.ru/i195/1105/02/d17b61a8f343.jpg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00" t="19084" r="50666" b="47836"/>
          <a:stretch>
            <a:fillRect/>
          </a:stretch>
        </p:blipFill>
        <p:spPr bwMode="auto">
          <a:xfrm>
            <a:off x="10616859" y="2050976"/>
            <a:ext cx="972631" cy="642704"/>
          </a:xfrm>
          <a:prstGeom prst="round2Diag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4" descr="http://s001.radikal.ru/i195/1105/02/d17b61a8f343.jpg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533" t="19272" r="25867" b="48399"/>
          <a:stretch>
            <a:fillRect/>
          </a:stretch>
        </p:blipFill>
        <p:spPr bwMode="auto">
          <a:xfrm>
            <a:off x="7204083" y="2050976"/>
            <a:ext cx="973746" cy="647700"/>
          </a:xfrm>
          <a:prstGeom prst="round2Diag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4" descr="http://s001.radikal.ru/i195/1105/02/d17b61a8f343.jpg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533" t="59871" r="26000" b="8364"/>
          <a:stretch>
            <a:fillRect/>
          </a:stretch>
        </p:blipFill>
        <p:spPr bwMode="auto">
          <a:xfrm>
            <a:off x="8542439" y="4865275"/>
            <a:ext cx="973746" cy="652208"/>
          </a:xfrm>
          <a:prstGeom prst="round2Diag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4" descr="http://s001.radikal.ru/i195/1105/02/d17b61a8f343.jpg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400" t="59683" r="2533" b="7988"/>
          <a:stretch>
            <a:fillRect/>
          </a:stretch>
        </p:blipFill>
        <p:spPr bwMode="auto">
          <a:xfrm>
            <a:off x="5181983" y="4878083"/>
            <a:ext cx="978695" cy="666262"/>
          </a:xfrm>
          <a:prstGeom prst="round2Diag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2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60111">
        <p:split orient="vert"/>
      </p:transition>
    </mc:Choice>
    <mc:Fallback>
      <p:transition spd="slow" advTm="60111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3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path" presetSubtype="0" accel="50000" decel="50000" fill="hold" nodeType="click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-2.29167E-6 4.81481E-6 L -0.17617 0.4081 " pathEditMode="relative" rAng="0" ptsTypes="AA">
                                      <p:cBhvr>
                                        <p:cTn id="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815" y="20394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4" presetID="64" presetClass="path" presetSubtype="0" accel="47300" decel="526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-3.33333E-6 4.81481E-6 L 0.17434 -0.40625 " pathEditMode="relative" rAng="0" ptsTypes="AA">
                                      <p:cBhvr>
                                        <p:cTn id="8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789" y="-20394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6" presetID="64" presetClass="path" presetSubtype="0" accel="50000" decel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3.75E-6 -2.22222E-6 L 0.17786 -0.41805 " pathEditMode="relative" rAng="0" ptsTypes="AA">
                                      <p:cBhvr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93" y="-20903"/>
                                    </p:animMotion>
                                  </p:childTnLst>
                                </p:cTn>
                              </p:par>
                              <p:par>
                                <p:cTn id="88" presetID="42" presetClass="path" presetSubtype="0" accel="50000" decel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-8.33333E-7 -3.33333E-6 L -0.17786 0.41389 " pathEditMode="relative" rAng="0" ptsTypes="AA">
                                      <p:cBhvr>
                                        <p:cTn id="8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880" y="207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63" presetClass="path" presetSubtype="0" accel="50000" decel="50000" fill="hold" nodeType="click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4.16667E-6 -2.59259E-6 L 0.28424 -0.00069 " pathEditMode="relative" rAng="0" ptsTypes="AA">
                                      <p:cBhvr>
                                        <p:cTn id="9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206" y="-46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4" presetID="35" presetClass="path" presetSubtype="0" accel="50000" decel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3.95833E-6 -2.59259E-6 L -0.28138 1.85185E-6 " pathEditMode="relative" rAng="0" ptsTypes="AA">
                                      <p:cBhvr>
                                        <p:cTn id="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141" y="-46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6" presetID="35" presetClass="path" presetSubtype="0" accel="50000" decel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2.91667E-6 -3.33333E-6 L -0.27826 -0.00439 " pathEditMode="relative" rAng="0" ptsTypes="AA">
                                      <p:cBhvr>
                                        <p:cTn id="9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919" y="-231"/>
                                    </p:animMotion>
                                  </p:childTnLst>
                                </p:cTn>
                              </p:par>
                              <p:par>
                                <p:cTn id="98" presetID="63" presetClass="path" presetSubtype="0" accel="50000" decel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8.33333E-7 3.7037E-6 L 0.27995 -0.00046 " pathEditMode="relative" rAng="0" ptsTypes="AA">
                                      <p:cBhvr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023" y="-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63" presetClass="path" presetSubtype="0" accel="50000" decel="50000" fill="hold" nodeType="click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-2.70833E-6 3.33333E-6 L 0.2767 -0.00047 " pathEditMode="relative" rAng="0" ptsTypes="AA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828" y="-2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4" presetID="35" presetClass="path" presetSubtype="0" accel="50000" decel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-3.54167E-6 -3.7037E-6 L -0.27552 0.00046 " pathEditMode="relative" rAng="0" ptsTypes="AA">
                                      <p:cBhvr>
                                        <p:cTn id="10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893" y="-93"/>
                                    </p:animMotion>
                                  </p:childTnLst>
                                </p:cTn>
                              </p:par>
                              <p:par>
                                <p:cTn id="106" presetID="35" presetClass="path" presetSubtype="0" accel="50000" decel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-4.79167E-6 -4.44444E-6 L -0.27408 0.00325 " pathEditMode="relative" rAng="0" ptsTypes="AA">
                                      <p:cBhvr>
                                        <p:cTn id="10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11" y="162"/>
                                    </p:animMotion>
                                  </p:childTnLst>
                                </p:cTn>
                              </p:par>
                              <p:par>
                                <p:cTn id="108" presetID="63" presetClass="path" presetSubtype="0" accel="50000" decel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-4.16667E-6 -3.7037E-6 L 0.2754 -0.00301 " pathEditMode="relative" rAng="0" ptsTypes="AA">
                                      <p:cBhvr>
                                        <p:cTn id="10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776" y="-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874" r="7917"/>
          <a:stretch>
            <a:fillRect/>
          </a:stretch>
        </p:blipFill>
        <p:spPr>
          <a:xfrm>
            <a:off x="0" y="0"/>
            <a:ext cx="12248147" cy="6858000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25316" y="1045833"/>
            <a:ext cx="4625176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>
              <a:tabLst>
                <a:tab pos="3455670" algn="ctr"/>
                <a:tab pos="3944620" algn="l"/>
              </a:tabLst>
            </a:pPr>
            <a:r>
              <a:rPr lang="ru-RU" sz="32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Calibri" panose="020F0502020204030204" pitchFamily="34" charset="0"/>
                <a:cs typeface="Times New Roman" panose="02020603050405020304" pitchFamily="18" charset="0"/>
              </a:rPr>
              <a:t>Я увидел свой портрет.</a:t>
            </a:r>
            <a:endParaRPr lang="ru-RU" sz="32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Calibri" panose="020F0502020204030204" pitchFamily="34" charset="0"/>
            </a:endParaRPr>
          </a:p>
          <a:p>
            <a:pPr algn="ctr" eaLnBrk="0" hangingPunct="0">
              <a:tabLst>
                <a:tab pos="3455670" algn="ctr"/>
                <a:tab pos="3944620" algn="l"/>
              </a:tabLst>
            </a:pPr>
            <a:r>
              <a:rPr lang="ru-RU" sz="32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Calibri" panose="020F0502020204030204" pitchFamily="34" charset="0"/>
                <a:cs typeface="Times New Roman" panose="02020603050405020304" pitchFamily="18" charset="0"/>
              </a:rPr>
              <a:t>Отошёл – портрета </a:t>
            </a:r>
            <a:r>
              <a:rPr lang="ru-RU" sz="32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Calibri" panose="020F0502020204030204" pitchFamily="34" charset="0"/>
                <a:cs typeface="Times New Roman" panose="02020603050405020304" pitchFamily="18" charset="0"/>
              </a:rPr>
              <a:t>нет</a:t>
            </a:r>
            <a:r>
              <a:rPr lang="ru-RU" sz="32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Calibri" panose="020F0502020204030204" pitchFamily="34" charset="0"/>
                <a:cs typeface="Times New Roman" panose="02020603050405020304" pitchFamily="18" charset="0"/>
              </a:rPr>
              <a:t>.   </a:t>
            </a:r>
            <a:endParaRPr lang="ru-RU" sz="32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999481" y="1885762"/>
            <a:ext cx="4587089" cy="206210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>
              <a:tabLst>
                <a:tab pos="3455670" algn="ctr"/>
                <a:tab pos="3944620" algn="l"/>
              </a:tabLst>
            </a:pPr>
            <a:r>
              <a:rPr lang="ru-RU" sz="32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alibri" panose="020F0502020204030204" pitchFamily="34" charset="0"/>
                <a:cs typeface="Times New Roman" panose="02020603050405020304" pitchFamily="18" charset="0"/>
              </a:rPr>
              <a:t>Лёг </a:t>
            </a:r>
            <a:r>
              <a:rPr lang="ru-RU" sz="32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alibri" panose="020F0502020204030204" pitchFamily="34" charset="0"/>
                <a:cs typeface="Times New Roman" panose="02020603050405020304" pitchFamily="18" charset="0"/>
              </a:rPr>
              <a:t>в карман </a:t>
            </a:r>
            <a:r>
              <a:rPr lang="ru-RU" sz="32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alibri" panose="020F0502020204030204" pitchFamily="34" charset="0"/>
                <a:cs typeface="Times New Roman" panose="02020603050405020304" pitchFamily="18" charset="0"/>
              </a:rPr>
              <a:t>и караулю</a:t>
            </a:r>
            <a:endParaRPr lang="ru-RU" sz="32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7030A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</a:endParaRPr>
          </a:p>
          <a:p>
            <a:pPr algn="ctr" eaLnBrk="0" hangingPunct="0">
              <a:tabLst>
                <a:tab pos="3455670" algn="ctr"/>
                <a:tab pos="3944620" algn="l"/>
              </a:tabLst>
            </a:pPr>
            <a:r>
              <a:rPr lang="ru-RU" sz="32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alibri" panose="020F0502020204030204" pitchFamily="34" charset="0"/>
                <a:cs typeface="Times New Roman" panose="02020603050405020304" pitchFamily="18" charset="0"/>
              </a:rPr>
              <a:t>Рёву, плаксу и грязнулю.</a:t>
            </a:r>
            <a:endParaRPr lang="ru-RU" sz="32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7030A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</a:endParaRPr>
          </a:p>
          <a:p>
            <a:pPr algn="ctr" eaLnBrk="0" hangingPunct="0">
              <a:tabLst>
                <a:tab pos="3455670" algn="ctr"/>
                <a:tab pos="3944620" algn="l"/>
              </a:tabLst>
            </a:pPr>
            <a:r>
              <a:rPr lang="ru-RU" sz="32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alibri" panose="020F0502020204030204" pitchFamily="34" charset="0"/>
                <a:cs typeface="Times New Roman" panose="02020603050405020304" pitchFamily="18" charset="0"/>
              </a:rPr>
              <a:t>Им утру потоки слёз,</a:t>
            </a:r>
            <a:endParaRPr lang="ru-RU" sz="32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7030A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eaLnBrk="0" hangingPunct="0">
              <a:tabLst>
                <a:tab pos="3455670" algn="ctr"/>
                <a:tab pos="3944620" algn="l"/>
              </a:tabLst>
            </a:pPr>
            <a:r>
              <a:rPr lang="ru-RU" sz="32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alibri" panose="020F0502020204030204" pitchFamily="34" charset="0"/>
                <a:cs typeface="Times New Roman" panose="02020603050405020304" pitchFamily="18" charset="0"/>
              </a:rPr>
              <a:t>Не забуду и про нос.</a:t>
            </a:r>
            <a:endParaRPr lang="ru-RU" sz="32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7030A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977675" y="4409449"/>
            <a:ext cx="4984954" cy="206210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>
              <a:tabLst>
                <a:tab pos="3455670" algn="ctr"/>
                <a:tab pos="3944620" algn="l"/>
              </a:tabLst>
            </a:pPr>
            <a:r>
              <a:rPr lang="ru-RU" sz="32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cs typeface="Times New Roman" panose="02020603050405020304" pitchFamily="18" charset="0"/>
              </a:rPr>
              <a:t>Целых 25 зубков</a:t>
            </a:r>
            <a:endParaRPr lang="ru-RU" sz="32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  <a:latin typeface="Calibri" panose="020F0502020204030204" pitchFamily="34" charset="0"/>
            </a:endParaRPr>
          </a:p>
          <a:p>
            <a:pPr algn="ctr" eaLnBrk="0" hangingPunct="0">
              <a:tabLst>
                <a:tab pos="3455670" algn="ctr"/>
                <a:tab pos="3944620" algn="l"/>
              </a:tabLst>
            </a:pPr>
            <a:r>
              <a:rPr lang="ru-RU" sz="32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cs typeface="Times New Roman" panose="02020603050405020304" pitchFamily="18" charset="0"/>
              </a:rPr>
              <a:t>Для кудрей и хохолков.</a:t>
            </a:r>
            <a:endParaRPr lang="ru-RU" sz="32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  <a:latin typeface="Calibri" panose="020F0502020204030204" pitchFamily="34" charset="0"/>
            </a:endParaRPr>
          </a:p>
          <a:p>
            <a:pPr algn="ctr" eaLnBrk="0" hangingPunct="0">
              <a:tabLst>
                <a:tab pos="3455670" algn="ctr"/>
                <a:tab pos="3944620" algn="l"/>
              </a:tabLst>
            </a:pPr>
            <a:r>
              <a:rPr lang="ru-RU" sz="32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cs typeface="Times New Roman" panose="02020603050405020304" pitchFamily="18" charset="0"/>
              </a:rPr>
              <a:t>И под каждым под зубком</a:t>
            </a:r>
            <a:endParaRPr lang="ru-RU" sz="32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eaLnBrk="0" hangingPunct="0">
              <a:tabLst>
                <a:tab pos="3455670" algn="ctr"/>
                <a:tab pos="3944620" algn="l"/>
              </a:tabLst>
            </a:pPr>
            <a:r>
              <a:rPr lang="ru-RU" sz="32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cs typeface="Times New Roman" panose="02020603050405020304" pitchFamily="18" charset="0"/>
              </a:rPr>
              <a:t>Лягут волосы рядком.  </a:t>
            </a:r>
            <a:endParaRPr lang="ru-RU" sz="32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7675" y="2347400"/>
            <a:ext cx="1428750" cy="1428750"/>
          </a:xfrm>
          <a:prstGeom prst="round2DiagRect">
            <a:avLst/>
          </a:prstGeom>
          <a:ln w="76200">
            <a:solidFill>
              <a:srgbClr val="FFC000"/>
            </a:solidFill>
          </a:ln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0875" y="2494899"/>
            <a:ext cx="1905000" cy="1428750"/>
          </a:xfrm>
          <a:prstGeom prst="round2DiagRect">
            <a:avLst/>
          </a:prstGeom>
          <a:ln w="76200">
            <a:solidFill>
              <a:srgbClr val="FFC000"/>
            </a:solidFill>
          </a:ln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2788" y="5341526"/>
            <a:ext cx="1905000" cy="1428750"/>
          </a:xfrm>
          <a:prstGeom prst="round2DiagRect">
            <a:avLst/>
          </a:prstGeom>
          <a:ln w="76200">
            <a:solidFill>
              <a:srgbClr val="FFC000"/>
            </a:solidFill>
          </a:ln>
        </p:spPr>
      </p:pic>
      <p:sp>
        <p:nvSpPr>
          <p:cNvPr id="15" name="TextBox 14"/>
          <p:cNvSpPr txBox="1"/>
          <p:nvPr/>
        </p:nvSpPr>
        <p:spPr>
          <a:xfrm>
            <a:off x="1406805" y="168751"/>
            <a:ext cx="9723648" cy="95410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rgbClr val="00B0F0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7030A0"/>
                </a:solidFill>
              </a:rPr>
              <a:t>Отгадайте загадки и узнайте, что ещё необходимо, чтобы быть опрятными и красивыми:</a:t>
            </a:r>
            <a:endParaRPr lang="ru-RU" sz="2800" b="1" dirty="0">
              <a:solidFill>
                <a:srgbClr val="7030A0"/>
              </a:solidFill>
            </a:endParaRPr>
          </a:p>
        </p:txBody>
      </p:sp>
    </p:spTree>
    <p:custDataLst>
      <p:tags r:id="rId5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39090">
        <p:split orient="vert"/>
      </p:transition>
    </mc:Choice>
    <mc:Fallback>
      <p:transition spd="slow" advTm="3909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874" r="7917"/>
          <a:stretch>
            <a:fillRect/>
          </a:stretch>
        </p:blipFill>
        <p:spPr>
          <a:xfrm>
            <a:off x="-24063" y="0"/>
            <a:ext cx="12248147" cy="68580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820489" y="2730500"/>
            <a:ext cx="3772101" cy="2794000"/>
          </a:xfrm>
          <a:prstGeom prst="wedgeRoundRectCallout">
            <a:avLst/>
          </a:prstGeom>
          <a:ln w="57150">
            <a:solidFill>
              <a:srgbClr val="FFFF0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00" y="449636"/>
            <a:ext cx="3035300" cy="2455420"/>
          </a:xfrm>
          <a:prstGeom prst="wedgeRoundRectCallout">
            <a:avLst/>
          </a:prstGeom>
          <a:ln w="57150">
            <a:solidFill>
              <a:srgbClr val="C0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10" name="Рисунок 4" descr="Чистый типа.bmp"/>
          <p:cNvPicPr>
            <a:picLocks noChangeAspect="1"/>
          </p:cNvPicPr>
          <p:nvPr/>
        </p:nvPicPr>
        <p:blipFill rotWithShape="1">
          <a:blip r:embed="rId4" cstate="print">
            <a:lum contrast="2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449"/>
          <a:stretch>
            <a:fillRect/>
          </a:stretch>
        </p:blipFill>
        <p:spPr bwMode="auto">
          <a:xfrm>
            <a:off x="8294801" y="449636"/>
            <a:ext cx="3754301" cy="5893001"/>
          </a:xfrm>
          <a:prstGeom prst="round2DiagRect">
            <a:avLst/>
          </a:prstGeom>
          <a:noFill/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Выноска-облако 3"/>
          <p:cNvSpPr/>
          <p:nvPr/>
        </p:nvSpPr>
        <p:spPr>
          <a:xfrm rot="20414588" flipH="1">
            <a:off x="4783924" y="291708"/>
            <a:ext cx="4394006" cy="2044098"/>
          </a:xfrm>
          <a:prstGeom prst="cloudCallout">
            <a:avLst/>
          </a:prstGeom>
          <a:ln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i="1" dirty="0">
                <a:solidFill>
                  <a:srgbClr val="FFFF00"/>
                </a:solidFill>
                <a:latin typeface="Franklin Gothic Medium" panose="020B0603020102020204" pitchFamily="34" charset="0"/>
              </a:rPr>
              <a:t>"Вот теперь тебя люблю я,</a:t>
            </a:r>
            <a:br>
              <a:rPr lang="ru-RU" i="1" dirty="0">
                <a:solidFill>
                  <a:srgbClr val="FFFF00"/>
                </a:solidFill>
                <a:latin typeface="Franklin Gothic Medium" panose="020B0603020102020204" pitchFamily="34" charset="0"/>
              </a:rPr>
            </a:br>
            <a:r>
              <a:rPr lang="ru-RU" i="1" dirty="0">
                <a:solidFill>
                  <a:srgbClr val="FFFF00"/>
                </a:solidFill>
                <a:latin typeface="Franklin Gothic Medium" panose="020B0603020102020204" pitchFamily="34" charset="0"/>
              </a:rPr>
              <a:t>Вот теперь тебя хвалю я!</a:t>
            </a:r>
            <a:br>
              <a:rPr lang="ru-RU" i="1" dirty="0">
                <a:solidFill>
                  <a:srgbClr val="FFFF00"/>
                </a:solidFill>
                <a:latin typeface="Franklin Gothic Medium" panose="020B0603020102020204" pitchFamily="34" charset="0"/>
              </a:rPr>
            </a:br>
            <a:r>
              <a:rPr lang="ru-RU" i="1" dirty="0">
                <a:solidFill>
                  <a:srgbClr val="FFFF00"/>
                </a:solidFill>
                <a:latin typeface="Franklin Gothic Medium" panose="020B0603020102020204" pitchFamily="34" charset="0"/>
              </a:rPr>
              <a:t>Наконец-то ты, грязнуля,</a:t>
            </a:r>
            <a:br>
              <a:rPr lang="ru-RU" i="1" dirty="0">
                <a:solidFill>
                  <a:srgbClr val="FFFF00"/>
                </a:solidFill>
                <a:latin typeface="Franklin Gothic Medium" panose="020B0603020102020204" pitchFamily="34" charset="0"/>
              </a:rPr>
            </a:br>
            <a:r>
              <a:rPr lang="ru-RU" i="1" dirty="0" err="1">
                <a:solidFill>
                  <a:srgbClr val="FFFF00"/>
                </a:solidFill>
                <a:latin typeface="Franklin Gothic Medium" panose="020B0603020102020204" pitchFamily="34" charset="0"/>
              </a:rPr>
              <a:t>Мойдодыру</a:t>
            </a:r>
            <a:r>
              <a:rPr lang="ru-RU" i="1" dirty="0">
                <a:solidFill>
                  <a:srgbClr val="FFFF00"/>
                </a:solidFill>
                <a:latin typeface="Franklin Gothic Medium" panose="020B0603020102020204" pitchFamily="34" charset="0"/>
              </a:rPr>
              <a:t> угодил!"</a:t>
            </a:r>
            <a:br>
              <a:rPr lang="ru-RU" i="1" dirty="0">
                <a:solidFill>
                  <a:srgbClr val="FFFF00"/>
                </a:solidFill>
                <a:latin typeface="Franklin Gothic Medium" panose="020B0603020102020204" pitchFamily="34" charset="0"/>
              </a:rPr>
            </a:br>
            <a:endParaRPr lang="ru-RU" i="1" dirty="0">
              <a:solidFill>
                <a:srgbClr val="FFFF00"/>
              </a:solidFill>
              <a:latin typeface="Franklin Gothic Medium" panose="020B0603020102020204" pitchFamily="34" charset="0"/>
            </a:endParaRPr>
          </a:p>
        </p:txBody>
      </p:sp>
    </p:spTree>
    <p:custDataLst>
      <p:tags r:id="rId5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9697">
        <p:split orient="vert"/>
      </p:transition>
    </mc:Choice>
    <mc:Fallback>
      <p:transition spd="slow" advTm="19697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thevoloshins.ru/wp-content/uploads/2011/09/%D0%B7%D0%B8%D0%BC%D0%B0.jpg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9748"/>
            <a:ext cx="12178145" cy="6891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7103" y="1863517"/>
            <a:ext cx="3613515" cy="4818020"/>
          </a:xfrm>
          <a:prstGeom prst="ellipse">
            <a:avLst/>
          </a:prstGeom>
          <a:ln w="76200">
            <a:solidFill>
              <a:srgbClr val="FFFF00"/>
            </a:solidFill>
          </a:ln>
        </p:spPr>
      </p:pic>
      <p:sp>
        <p:nvSpPr>
          <p:cNvPr id="4" name="TextBox 3"/>
          <p:cNvSpPr txBox="1"/>
          <p:nvPr/>
        </p:nvSpPr>
        <p:spPr>
          <a:xfrm>
            <a:off x="1423857" y="815453"/>
            <a:ext cx="9344285" cy="859809"/>
          </a:xfrm>
          <a:prstGeom prst="rect">
            <a:avLst/>
          </a:prstGeom>
          <a:noFill/>
        </p:spPr>
        <p:txBody>
          <a:bodyPr wrap="none" rtlCol="0">
            <a:prstTxWarp prst="textStop">
              <a:avLst>
                <a:gd name="adj" fmla="val 25000"/>
              </a:avLst>
            </a:prstTxWarp>
            <a:spAutoFit/>
          </a:bodyPr>
          <a:lstStyle/>
          <a:p>
            <a:r>
              <a:rPr lang="ru-RU" sz="4400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Научим Машу одеваться</a:t>
            </a:r>
            <a:endParaRPr lang="ru-RU" sz="4400" dirty="0">
              <a:ln>
                <a:solidFill>
                  <a:srgbClr val="C0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45305"/>
            <a:ext cx="2495564" cy="3312695"/>
          </a:xfrm>
          <a:prstGeom prst="snip1Rect">
            <a:avLst>
              <a:gd name="adj" fmla="val 36612"/>
            </a:avLst>
          </a:prstGeom>
        </p:spPr>
      </p:pic>
    </p:spTree>
    <p:custDataLst>
      <p:tags r:id="rId4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4506">
        <p:split orient="vert"/>
      </p:transition>
    </mc:Choice>
    <mc:Fallback>
      <p:transition spd="slow" advTm="14506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79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50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13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913" tmFilter="0, 0; 0.125,0.2665; 0.25,0.4; 0.375,0.465; 0.5,0.5;  0.625,0.535; 0.75,0.6; 0.875,0.7335; 1,1">
                                          <p:stCondLst>
                                            <p:cond delay="913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6" tmFilter="0, 0; 0.125,0.2665; 0.25,0.4; 0.375,0.465; 0.5,0.5;  0.625,0.535; 0.75,0.6; 0.875,0.7335; 1,1">
                                          <p:stCondLst>
                                            <p:cond delay="1821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26" tmFilter="0, 0; 0.125,0.2665; 0.25,0.4; 0.375,0.465; 0.5,0.5;  0.625,0.535; 0.75,0.6; 0.875,0.7335; 1,1">
                                          <p:stCondLst>
                                            <p:cond delay="2277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36">
                                          <p:stCondLst>
                                            <p:cond delay="89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228" decel="50000">
                                          <p:stCondLst>
                                            <p:cond delay="93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36">
                                          <p:stCondLst>
                                            <p:cond delay="180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228" decel="50000">
                                          <p:stCondLst>
                                            <p:cond delay="184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36">
                                          <p:stCondLst>
                                            <p:cond delay="225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228" decel="50000">
                                          <p:stCondLst>
                                            <p:cond delay="2293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36">
                                          <p:stCondLst>
                                            <p:cond delay="248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228" decel="50000">
                                          <p:stCondLst>
                                            <p:cond delay="252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7" presetClass="entr" presetSubtype="0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img0.liveinternet.ru/images/attach/c/8/104/805/104805110_5111852_Gigiena10.png"/>
          <p:cNvPicPr>
            <a:picLocks noChangeAspect="1" noChangeArrowheads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3" t="1392" r="34006" b="182"/>
          <a:stretch>
            <a:fillRect/>
          </a:stretch>
        </p:blipFill>
        <p:spPr bwMode="auto">
          <a:xfrm>
            <a:off x="-81887" y="0"/>
            <a:ext cx="12273887" cy="6919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5085" y="4397351"/>
            <a:ext cx="1615021" cy="2143833"/>
          </a:xfrm>
          <a:prstGeom prst="roundRect">
            <a:avLst/>
          </a:prstGeom>
          <a:ln w="38100">
            <a:solidFill>
              <a:srgbClr val="7030A0"/>
            </a:solidFill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87" r="12755"/>
          <a:stretch>
            <a:fillRect/>
          </a:stretch>
        </p:blipFill>
        <p:spPr>
          <a:xfrm>
            <a:off x="5045084" y="4381815"/>
            <a:ext cx="1615021" cy="2174903"/>
          </a:xfrm>
          <a:prstGeom prst="roundRect">
            <a:avLst/>
          </a:prstGeom>
          <a:ln w="38100">
            <a:solidFill>
              <a:srgbClr val="7030A0"/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9550" y="409432"/>
            <a:ext cx="2381250" cy="273367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249058" y="253549"/>
            <a:ext cx="3335260" cy="333526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86202" y="409432"/>
            <a:ext cx="596349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Поможем Маше правильно одеться </a:t>
            </a:r>
            <a:endParaRPr lang="ru-RU" sz="2400" b="1" dirty="0" smtClean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ru-RU" sz="24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          летом  и  зимой </a:t>
            </a:r>
            <a:endParaRPr lang="ru-RU" sz="24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7977" y="4397351"/>
            <a:ext cx="1698702" cy="2159367"/>
          </a:xfrm>
          <a:prstGeom prst="roundRect">
            <a:avLst/>
          </a:prstGeom>
          <a:ln w="38100">
            <a:solidFill>
              <a:srgbClr val="7030A0"/>
            </a:solidFill>
          </a:ln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3243" y="4417358"/>
            <a:ext cx="1698702" cy="2190439"/>
          </a:xfrm>
          <a:prstGeom prst="roundRect">
            <a:avLst/>
          </a:prstGeom>
          <a:ln w="57150">
            <a:solidFill>
              <a:srgbClr val="7030A0"/>
            </a:solidFill>
          </a:ln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4864" y="4449562"/>
            <a:ext cx="1810508" cy="2230370"/>
          </a:xfrm>
          <a:prstGeom prst="roundRect">
            <a:avLst/>
          </a:prstGeom>
          <a:ln w="57150">
            <a:solidFill>
              <a:srgbClr val="7030A0"/>
            </a:solidFill>
          </a:ln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7618" y="4425336"/>
            <a:ext cx="1905000" cy="2245909"/>
          </a:xfrm>
          <a:prstGeom prst="roundRect">
            <a:avLst/>
          </a:prstGeom>
          <a:ln w="57150">
            <a:solidFill>
              <a:srgbClr val="7030A0"/>
            </a:solidFill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4567" y="4366712"/>
            <a:ext cx="2000255" cy="2291730"/>
          </a:xfrm>
          <a:prstGeom prst="roundRect">
            <a:avLst/>
          </a:prstGeom>
          <a:ln w="57150">
            <a:solidFill>
              <a:srgbClr val="7030A0"/>
            </a:solidFill>
          </a:ln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8119" y="4370201"/>
            <a:ext cx="1998417" cy="2315199"/>
          </a:xfrm>
          <a:prstGeom prst="roundRect">
            <a:avLst/>
          </a:prstGeom>
          <a:ln w="57150">
            <a:solidFill>
              <a:srgbClr val="7030A0"/>
            </a:solidFill>
          </a:ln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5079" y="4320544"/>
            <a:ext cx="2335030" cy="2350701"/>
          </a:xfrm>
          <a:prstGeom prst="roundRect">
            <a:avLst/>
          </a:prstGeom>
          <a:ln w="57150">
            <a:solidFill>
              <a:srgbClr val="7030A0"/>
            </a:solidFill>
          </a:ln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5416" y="4337089"/>
            <a:ext cx="2274356" cy="2338499"/>
          </a:xfrm>
          <a:prstGeom prst="roundRect">
            <a:avLst/>
          </a:prstGeom>
          <a:ln w="57150">
            <a:solidFill>
              <a:srgbClr val="7030A0"/>
            </a:solidFill>
          </a:ln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1912" y="4324719"/>
            <a:ext cx="2330830" cy="2363238"/>
          </a:xfrm>
          <a:prstGeom prst="roundRect">
            <a:avLst/>
          </a:prstGeom>
          <a:ln w="57150">
            <a:solidFill>
              <a:srgbClr val="7030A0"/>
            </a:solidFill>
          </a:ln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3408" y="4303837"/>
            <a:ext cx="2373419" cy="2425897"/>
          </a:xfrm>
          <a:prstGeom prst="roundRect">
            <a:avLst/>
          </a:prstGeom>
          <a:ln w="57150">
            <a:solidFill>
              <a:srgbClr val="7030A0"/>
            </a:solidFill>
          </a:ln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4636" y="4337089"/>
            <a:ext cx="2270961" cy="2367950"/>
          </a:xfrm>
          <a:prstGeom prst="roundRect">
            <a:avLst/>
          </a:prstGeom>
          <a:ln w="57150">
            <a:solidFill>
              <a:srgbClr val="7030A0"/>
            </a:solidFill>
          </a:ln>
        </p:spPr>
      </p:pic>
    </p:spTree>
    <p:custDataLst>
      <p:tags r:id="rId17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14798">
        <p:split orient="vert"/>
      </p:transition>
    </mc:Choice>
    <mc:Fallback>
      <p:transition spd="slow" advTm="114798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 override="childStyle">
                                        <p:cTn id="6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32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8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32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8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3" presetClass="path" presetSubtype="0" accel="50000" decel="50000" fill="hold" nodeType="click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2.08333E-6 -0.00208 L 0.44896 0.04468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448" y="2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32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5" presetClass="path" presetSubtype="0" accel="50000" decel="50000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2.08333E-6 -3.7037E-6 L -0.41172 0.03241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586" y="16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6" presetClass="entr" presetSubtype="32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3" presetClass="path" presetSubtype="0" accel="50000" decel="50000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0.00313 -1.11111E-6 L 0.41471 0.00602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885" y="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32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3" presetClass="path" presetSubtype="0" accel="50000" decel="50000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0039 0.01181 L 0.38294 -0.02245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945" y="-17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6" presetClass="entr" presetSubtype="32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91667E-6 -2.59259E-6 L -0.35977 -0.03171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995" y="-15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6" presetClass="entr" presetSubtype="32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63" presetClass="path" presetSubtype="0" accel="50000" decel="50000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2.70833E-6 2.22222E-6 L 0.3582 -0.05232 " pathEditMode="relative" rAng="0" ptsTypes="AA">
                                      <p:cBhvr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904" y="-26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6 0.01111 L 0.32617 -0.075 " pathEditMode="relative" rAng="0" ptsTypes="AA">
                                      <p:cBhvr>
                                        <p:cTn id="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029" y="-43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6" presetClass="entr" presetSubtype="32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8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63" presetClass="path" presetSubtype="0" accel="50000" decel="50000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3.95833E-6 1.48148E-6 L 0.29127 -0.10926 " pathEditMode="relative" rAng="0" ptsTypes="AA">
                                      <p:cBhvr>
                                        <p:cTn id="8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57" y="-5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6" presetClass="entr" presetSubtype="32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5" presetClass="path" presetSubtype="0" accel="50000" decel="50000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2.08333E-6 1.11111E-6 L -0.31042 -0.09607 " pathEditMode="relative" rAng="0" ptsTypes="AA">
                                      <p:cBhvr>
                                        <p:cTn id="9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521" y="-48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6" presetClass="entr" presetSubtype="32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63" presetClass="path" presetSubtype="0" accel="50000" decel="50000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2.08333E-6 2.22222E-6 L 0.25989 -0.14144 " pathEditMode="relative" rAng="0" ptsTypes="AA">
                                      <p:cBhvr>
                                        <p:cTn id="1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995" y="-70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6" presetClass="entr" presetSubtype="32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63" presetClass="path" presetSubtype="0" accel="50000" decel="50000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3.95833E-6 2.22222E-6 L 0.23007 -0.17037 " pathEditMode="relative" rAng="0" ptsTypes="AA">
                                      <p:cBhvr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497" y="-85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6" presetClass="entr" presetSubtype="32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63" presetClass="path" presetSubtype="0" accel="50000" decel="50000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03906 -0.06759 L 0.20182 -0.19699 " pathEditMode="relative" rAng="0" ptsTypes="AA">
                                      <p:cBhvr>
                                        <p:cTn id="12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138" y="-64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6" presetClass="entr" presetSubtype="32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35" presetClass="path" presetSubtype="0" accel="44500" decel="55500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2.91667E-6 -2.59259E-6 L -0.25065 -0.14745 " pathEditMode="relative" rAng="0" ptsTypes="AA">
                                      <p:cBhvr>
                                        <p:cTn id="13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39" y="-7384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8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g0.liveinternet.ru/images/attach/c/8/104/805/104805110_5111852_Gigiena10.png"/>
          <p:cNvPicPr>
            <a:picLocks noChangeAspect="1" noChangeArrowheads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3" t="1392" r="34006" b="182"/>
          <a:stretch>
            <a:fillRect/>
          </a:stretch>
        </p:blipFill>
        <p:spPr bwMode="auto">
          <a:xfrm>
            <a:off x="-81887" y="0"/>
            <a:ext cx="12273887" cy="6919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85185" y="3001369"/>
            <a:ext cx="3368777" cy="3558567"/>
          </a:xfrm>
          <a:prstGeom prst="round2DiagRect">
            <a:avLst/>
          </a:prstGeom>
          <a:ln>
            <a:solidFill>
              <a:srgbClr val="7030A0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0913" y="3846103"/>
            <a:ext cx="1619250" cy="1428750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0913" y="5436948"/>
            <a:ext cx="1619250" cy="1428750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1800" y="682977"/>
            <a:ext cx="1619250" cy="1428750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1800" y="2286994"/>
            <a:ext cx="1619250" cy="1428750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28" t="-234" r="18460" b="234"/>
          <a:stretch>
            <a:fillRect/>
          </a:stretch>
        </p:blipFill>
        <p:spPr>
          <a:xfrm>
            <a:off x="5932292" y="196929"/>
            <a:ext cx="6240379" cy="6525556"/>
          </a:xfrm>
          <a:prstGeom prst="verticalScroll">
            <a:avLst>
              <a:gd name="adj" fmla="val 12776"/>
            </a:avLst>
          </a:prstGeom>
          <a:ln w="28575">
            <a:solidFill>
              <a:schemeClr val="accent5">
                <a:lumMod val="50000"/>
              </a:schemeClr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57327" y="-270278"/>
            <a:ext cx="3335260" cy="3335260"/>
          </a:xfrm>
          <a:prstGeom prst="rect">
            <a:avLst/>
          </a:prstGeom>
        </p:spPr>
      </p:pic>
    </p:spTree>
    <p:custDataLst>
      <p:tags r:id="rId9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33424">
        <p:split orient="vert"/>
      </p:transition>
    </mc:Choice>
    <mc:Fallback>
      <p:transition spd="slow" advTm="33424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0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1" presetClass="entr" presetSubtype="0" fill="hold" nodeType="click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g0.liveinternet.ru/images/attach/c/8/104/805/104805110_5111852_Gigiena10.png"/>
          <p:cNvPicPr>
            <a:picLocks noChangeAspect="1" noChangeArrowheads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3" t="1392" r="34006" b="182"/>
          <a:stretch>
            <a:fillRect/>
          </a:stretch>
        </p:blipFill>
        <p:spPr bwMode="auto">
          <a:xfrm>
            <a:off x="-81887" y="0"/>
            <a:ext cx="12273887" cy="6919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35856" y="2213811"/>
            <a:ext cx="4367964" cy="436796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5248" y="4874699"/>
            <a:ext cx="1428750" cy="1428750"/>
          </a:xfrm>
          <a:prstGeom prst="rect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1754" y="3077872"/>
            <a:ext cx="1424826" cy="1319283"/>
          </a:xfrm>
          <a:prstGeom prst="rect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573" y="88818"/>
            <a:ext cx="1394280" cy="1850814"/>
          </a:xfrm>
          <a:prstGeom prst="rect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6350" y="4857555"/>
            <a:ext cx="1162050" cy="1428750"/>
          </a:xfrm>
          <a:prstGeom prst="rect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1010" y="4874699"/>
            <a:ext cx="1866900" cy="1428750"/>
          </a:xfrm>
          <a:prstGeom prst="rect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6355" y="2529610"/>
            <a:ext cx="1774574" cy="1330931"/>
          </a:xfrm>
          <a:prstGeom prst="rect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4869" y="929340"/>
            <a:ext cx="1482032" cy="1883939"/>
          </a:xfrm>
          <a:prstGeom prst="rect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9070" y="616037"/>
            <a:ext cx="1773617" cy="1323595"/>
          </a:xfrm>
          <a:prstGeom prst="rect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6393" y="1871309"/>
            <a:ext cx="1729137" cy="1316602"/>
          </a:xfrm>
          <a:prstGeom prst="rect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2748" y="18998"/>
            <a:ext cx="2381250" cy="2733675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565158" y="2206919"/>
            <a:ext cx="6096000" cy="480131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dirty="0">
                <a:solidFill>
                  <a:srgbClr val="7030A0"/>
                </a:solidFill>
                <a:latin typeface="Comic Sans MS" panose="030F0702030302020204" pitchFamily="66" charset="0"/>
              </a:rPr>
              <a:t>Одеваем </a:t>
            </a:r>
            <a:r>
              <a:rPr lang="ru-RU" sz="2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Машеньку</a:t>
            </a:r>
            <a:r>
              <a:rPr lang="ru-RU" sz="2400" dirty="0">
                <a:solidFill>
                  <a:srgbClr val="7030A0"/>
                </a:solidFill>
                <a:latin typeface="Comic Sans MS" panose="030F0702030302020204" pitchFamily="66" charset="0"/>
              </a:rPr>
              <a:t>.</a:t>
            </a:r>
            <a:br>
              <a:rPr lang="ru-RU" sz="2400" dirty="0">
                <a:solidFill>
                  <a:srgbClr val="7030A0"/>
                </a:solidFill>
                <a:latin typeface="Comic Sans MS" panose="030F0702030302020204" pitchFamily="66" charset="0"/>
              </a:rPr>
            </a:br>
            <a:r>
              <a:rPr lang="ru-RU" sz="2400" dirty="0">
                <a:solidFill>
                  <a:srgbClr val="7030A0"/>
                </a:solidFill>
                <a:latin typeface="Comic Sans MS" panose="030F0702030302020204" pitchFamily="66" charset="0"/>
              </a:rPr>
              <a:t>Шапку — на головушку</a:t>
            </a:r>
            <a:br>
              <a:rPr lang="ru-RU" sz="2400" dirty="0">
                <a:solidFill>
                  <a:srgbClr val="7030A0"/>
                </a:solidFill>
                <a:latin typeface="Comic Sans MS" panose="030F0702030302020204" pitchFamily="66" charset="0"/>
              </a:rPr>
            </a:br>
            <a:r>
              <a:rPr lang="ru-RU" sz="2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Штанишки </a:t>
            </a:r>
            <a:r>
              <a:rPr lang="ru-RU" sz="2400" dirty="0">
                <a:solidFill>
                  <a:srgbClr val="7030A0"/>
                </a:solidFill>
                <a:latin typeface="Comic Sans MS" panose="030F0702030302020204" pitchFamily="66" charset="0"/>
              </a:rPr>
              <a:t>— на ножки,</a:t>
            </a:r>
            <a:br>
              <a:rPr lang="ru-RU" sz="2400" dirty="0">
                <a:solidFill>
                  <a:srgbClr val="7030A0"/>
                </a:solidFill>
                <a:latin typeface="Comic Sans MS" panose="030F0702030302020204" pitchFamily="66" charset="0"/>
              </a:rPr>
            </a:br>
            <a:r>
              <a:rPr lang="ru-RU" sz="2400" dirty="0">
                <a:solidFill>
                  <a:srgbClr val="7030A0"/>
                </a:solidFill>
                <a:latin typeface="Comic Sans MS" panose="030F0702030302020204" pitchFamily="66" charset="0"/>
              </a:rPr>
              <a:t>А теперь </a:t>
            </a:r>
            <a:r>
              <a:rPr lang="ru-RU" sz="2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сапожки.</a:t>
            </a:r>
            <a:br>
              <a:rPr lang="ru-RU" sz="2400" dirty="0">
                <a:solidFill>
                  <a:srgbClr val="7030A0"/>
                </a:solidFill>
                <a:latin typeface="Comic Sans MS" panose="030F0702030302020204" pitchFamily="66" charset="0"/>
              </a:rPr>
            </a:br>
            <a:r>
              <a:rPr lang="ru-RU" sz="2400" dirty="0">
                <a:solidFill>
                  <a:srgbClr val="7030A0"/>
                </a:solidFill>
                <a:latin typeface="Comic Sans MS" panose="030F0702030302020204" pitchFamily="66" charset="0"/>
              </a:rPr>
              <a:t>Ты постой, не </a:t>
            </a:r>
            <a:r>
              <a:rPr lang="ru-RU" sz="2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спеши,</a:t>
            </a:r>
            <a:br>
              <a:rPr lang="ru-RU" sz="2400" dirty="0">
                <a:solidFill>
                  <a:srgbClr val="7030A0"/>
                </a:solidFill>
                <a:latin typeface="Comic Sans MS" panose="030F0702030302020204" pitchFamily="66" charset="0"/>
              </a:rPr>
            </a:br>
            <a:r>
              <a:rPr lang="ru-RU" sz="2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И пальтишко натяни</a:t>
            </a:r>
            <a:r>
              <a:rPr lang="ru-RU" sz="2400" dirty="0">
                <a:solidFill>
                  <a:srgbClr val="7030A0"/>
                </a:solidFill>
                <a:latin typeface="Comic Sans MS" panose="030F0702030302020204" pitchFamily="66" charset="0"/>
              </a:rPr>
              <a:t>!</a:t>
            </a:r>
            <a:br>
              <a:rPr lang="ru-RU" sz="2400" dirty="0">
                <a:solidFill>
                  <a:srgbClr val="7030A0"/>
                </a:solidFill>
                <a:latin typeface="Comic Sans MS" panose="030F0702030302020204" pitchFamily="66" charset="0"/>
              </a:rPr>
            </a:br>
            <a:r>
              <a:rPr lang="ru-RU" sz="2400" dirty="0">
                <a:solidFill>
                  <a:srgbClr val="7030A0"/>
                </a:solidFill>
                <a:latin typeface="Comic Sans MS" panose="030F0702030302020204" pitchFamily="66" charset="0"/>
              </a:rPr>
              <a:t>Рукавички — невелички</a:t>
            </a:r>
            <a:br>
              <a:rPr lang="ru-RU" sz="2400" dirty="0">
                <a:solidFill>
                  <a:srgbClr val="7030A0"/>
                </a:solidFill>
                <a:latin typeface="Comic Sans MS" panose="030F0702030302020204" pitchFamily="66" charset="0"/>
              </a:rPr>
            </a:br>
            <a:r>
              <a:rPr lang="ru-RU" sz="2400" dirty="0">
                <a:solidFill>
                  <a:srgbClr val="7030A0"/>
                </a:solidFill>
                <a:latin typeface="Comic Sans MS" panose="030F0702030302020204" pitchFamily="66" charset="0"/>
              </a:rPr>
              <a:t>Прилетели словно птички,</a:t>
            </a:r>
            <a:br>
              <a:rPr lang="ru-RU" sz="2400" dirty="0">
                <a:solidFill>
                  <a:srgbClr val="7030A0"/>
                </a:solidFill>
                <a:latin typeface="Comic Sans MS" panose="030F0702030302020204" pitchFamily="66" charset="0"/>
              </a:rPr>
            </a:br>
            <a:r>
              <a:rPr lang="ru-RU" sz="2400" dirty="0">
                <a:solidFill>
                  <a:srgbClr val="7030A0"/>
                </a:solidFill>
                <a:latin typeface="Comic Sans MS" panose="030F0702030302020204" pitchFamily="66" charset="0"/>
              </a:rPr>
              <a:t>На правую ручку скок -</a:t>
            </a:r>
            <a:br>
              <a:rPr lang="ru-RU" sz="2400" dirty="0">
                <a:solidFill>
                  <a:srgbClr val="7030A0"/>
                </a:solidFill>
                <a:latin typeface="Comic Sans MS" panose="030F0702030302020204" pitchFamily="66" charset="0"/>
              </a:rPr>
            </a:br>
            <a:r>
              <a:rPr lang="ru-RU" sz="2400" dirty="0">
                <a:solidFill>
                  <a:srgbClr val="7030A0"/>
                </a:solidFill>
                <a:latin typeface="Comic Sans MS" panose="030F0702030302020204" pitchFamily="66" charset="0"/>
              </a:rPr>
              <a:t>На левую ручку скок</a:t>
            </a:r>
            <a:br>
              <a:rPr lang="ru-RU" sz="2400" dirty="0">
                <a:solidFill>
                  <a:srgbClr val="7030A0"/>
                </a:solidFill>
                <a:latin typeface="Comic Sans MS" panose="030F0702030302020204" pitchFamily="66" charset="0"/>
              </a:rPr>
            </a:br>
            <a:r>
              <a:rPr lang="ru-RU" sz="2400" dirty="0">
                <a:solidFill>
                  <a:srgbClr val="7030A0"/>
                </a:solidFill>
                <a:latin typeface="Comic Sans MS" panose="030F0702030302020204" pitchFamily="66" charset="0"/>
              </a:rPr>
              <a:t>Мы гулять пойдем,</a:t>
            </a:r>
            <a:br>
              <a:rPr lang="ru-RU" sz="2400" dirty="0">
                <a:solidFill>
                  <a:srgbClr val="7030A0"/>
                </a:solidFill>
                <a:latin typeface="Comic Sans MS" panose="030F0702030302020204" pitchFamily="66" charset="0"/>
              </a:rPr>
            </a:br>
            <a:r>
              <a:rPr lang="ru-RU" sz="2400" dirty="0">
                <a:solidFill>
                  <a:srgbClr val="7030A0"/>
                </a:solidFill>
                <a:latin typeface="Comic Sans MS" panose="030F0702030302020204" pitchFamily="66" charset="0"/>
              </a:rPr>
              <a:t>Мы </a:t>
            </a:r>
            <a:r>
              <a:rPr lang="ru-RU" sz="2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друзей </a:t>
            </a:r>
            <a:r>
              <a:rPr lang="ru-RU" sz="2400" dirty="0">
                <a:solidFill>
                  <a:srgbClr val="7030A0"/>
                </a:solidFill>
                <a:latin typeface="Comic Sans MS" panose="030F0702030302020204" pitchFamily="66" charset="0"/>
              </a:rPr>
              <a:t>найдем!</a:t>
            </a:r>
            <a:endParaRPr lang="ru-RU" sz="24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endParaRPr lang="ru-RU" dirty="0"/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7950" y="1867903"/>
            <a:ext cx="1764833" cy="1340699"/>
          </a:xfrm>
          <a:prstGeom prst="rect">
            <a:avLst/>
          </a:prstGeom>
        </p:spPr>
      </p:pic>
    </p:spTree>
    <p:custDataLst>
      <p:tags r:id="rId14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55903">
        <p:split orient="vert"/>
      </p:transition>
    </mc:Choice>
    <mc:Fallback>
      <p:transition spd="slow" advTm="55903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nodeType="click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ntr" presetSubtype="0" fill="hold" nodeType="click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1" presetClass="entr" presetSubtype="0" fill="hold" nodeType="click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1" presetClass="entr" presetSubtype="0" fill="hold" nodeType="click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1" presetClass="entr" presetSubtype="0" fill="hold" nodeType="click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1" presetClass="entr" presetSubtype="0" fill="hold" nodeType="click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31" presetClass="entr" presetSubtype="0" fill="hold" nodeType="click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1" presetClass="entr" presetSubtype="0" fill="hold" nodeType="click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31" presetClass="entr" presetSubtype="0" fill="hold" nodeType="click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31" presetClass="exit" presetSubtype="0" fill="hold" grpId="1" nodeType="click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2" presetClass="entr" presetSubtype="4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6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36" r="38271"/>
          <a:stretch>
            <a:fillRect/>
          </a:stretch>
        </p:blipFill>
        <p:spPr>
          <a:xfrm rot="16200000" flipH="1">
            <a:off x="2654970" y="-2654969"/>
            <a:ext cx="6882063" cy="1219200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558" y="359749"/>
            <a:ext cx="4859798" cy="5928755"/>
          </a:xfrm>
          <a:prstGeom prst="rect">
            <a:avLst/>
          </a:prstGeom>
          <a:ln w="57150">
            <a:solidFill>
              <a:srgbClr val="00B0F0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6" name="Выноска-облако 5"/>
          <p:cNvSpPr/>
          <p:nvPr/>
        </p:nvSpPr>
        <p:spPr>
          <a:xfrm>
            <a:off x="5325822" y="112295"/>
            <a:ext cx="6432885" cy="4491505"/>
          </a:xfrm>
          <a:prstGeom prst="cloudCallout">
            <a:avLst>
              <a:gd name="adj1" fmla="val -63726"/>
              <a:gd name="adj2" fmla="val 9301"/>
            </a:avLst>
          </a:prstGeom>
          <a:solidFill>
            <a:srgbClr val="EFB3E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6123831" y="641827"/>
            <a:ext cx="5634876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Чтобы кашу съесть –</a:t>
            </a:r>
            <a:endParaRPr lang="ru-RU" sz="40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r>
              <a:rPr lang="ru-RU" sz="40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Нужно за стол сесть.</a:t>
            </a:r>
            <a:endParaRPr lang="ru-RU" sz="40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r>
              <a:rPr lang="ru-RU" sz="40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Помогу я вам, ребята,</a:t>
            </a:r>
            <a:endParaRPr lang="ru-RU" sz="40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r>
              <a:rPr lang="ru-RU" sz="40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Стол накрыть</a:t>
            </a:r>
            <a:endParaRPr lang="ru-RU" sz="40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r>
              <a:rPr lang="ru-RU" sz="40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На радость всем!</a:t>
            </a:r>
            <a:endParaRPr lang="ru-RU" sz="40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endParaRPr lang="ru-RU" sz="40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3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5158">
        <p:split orient="vert"/>
      </p:transition>
    </mc:Choice>
    <mc:Fallback>
      <p:transition spd="slow" advTm="15158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36" r="38271"/>
          <a:stretch>
            <a:fillRect/>
          </a:stretch>
        </p:blipFill>
        <p:spPr>
          <a:xfrm rot="16200000" flipH="1">
            <a:off x="2654969" y="-2654969"/>
            <a:ext cx="6882063" cy="12192001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667453" y="188248"/>
            <a:ext cx="82525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70C0"/>
                </a:solidFill>
                <a:effectLst/>
              </a:rPr>
              <a:t>Правила сервировки стола</a:t>
            </a:r>
            <a:endParaRPr lang="ru-RU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0070C0"/>
              </a:solidFill>
              <a:effectLst/>
            </a:endParaRPr>
          </a:p>
        </p:txBody>
      </p:sp>
      <p:sp>
        <p:nvSpPr>
          <p:cNvPr id="7" name="Трапеция 6"/>
          <p:cNvSpPr/>
          <p:nvPr/>
        </p:nvSpPr>
        <p:spPr>
          <a:xfrm>
            <a:off x="4885898" y="2811439"/>
            <a:ext cx="6619165" cy="3316406"/>
          </a:xfrm>
          <a:prstGeom prst="trapezoid">
            <a:avLst>
              <a:gd name="adj" fmla="val 41310"/>
            </a:avLst>
          </a:prstGeom>
          <a:ln w="5715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897" r="50178" b="10751"/>
          <a:stretch>
            <a:fillRect/>
          </a:stretch>
        </p:blipFill>
        <p:spPr>
          <a:xfrm>
            <a:off x="5076663" y="4133735"/>
            <a:ext cx="3118817" cy="1803426"/>
          </a:xfrm>
          <a:prstGeom prst="triangle">
            <a:avLst>
              <a:gd name="adj" fmla="val 50826"/>
            </a:avLst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897" r="50178" b="10751"/>
          <a:stretch>
            <a:fillRect/>
          </a:stretch>
        </p:blipFill>
        <p:spPr>
          <a:xfrm flipH="1">
            <a:off x="8195480" y="4133735"/>
            <a:ext cx="3118817" cy="1803426"/>
          </a:xfrm>
          <a:prstGeom prst="triangle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32" r="3318" b="23451"/>
          <a:stretch>
            <a:fillRect/>
          </a:stretch>
        </p:blipFill>
        <p:spPr>
          <a:xfrm>
            <a:off x="7348805" y="2766592"/>
            <a:ext cx="1693349" cy="836988"/>
          </a:xfrm>
          <a:prstGeom prst="trapezoid">
            <a:avLst>
              <a:gd name="adj" fmla="val 36111"/>
            </a:avLst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107" t="51906" r="14167" b="13794"/>
          <a:stretch>
            <a:fillRect/>
          </a:stretch>
        </p:blipFill>
        <p:spPr>
          <a:xfrm>
            <a:off x="5496464" y="4303682"/>
            <a:ext cx="1587082" cy="1587080"/>
          </a:xfrm>
          <a:prstGeom prst="ellipse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107" t="51906" r="14167" b="13794"/>
          <a:stretch>
            <a:fillRect/>
          </a:stretch>
        </p:blipFill>
        <p:spPr>
          <a:xfrm>
            <a:off x="8551636" y="4322351"/>
            <a:ext cx="1630790" cy="1630788"/>
          </a:xfrm>
          <a:prstGeom prst="ellipse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88" t="31269" r="14714" b="6875"/>
          <a:stretch>
            <a:fillRect/>
          </a:stretch>
        </p:blipFill>
        <p:spPr>
          <a:xfrm flipH="1">
            <a:off x="9027395" y="3216400"/>
            <a:ext cx="1155031" cy="774359"/>
          </a:xfrm>
          <a:prstGeom prst="flowChartManualOperation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32" t="24040" r="7646" b="39262"/>
          <a:stretch>
            <a:fillRect/>
          </a:stretch>
        </p:blipFill>
        <p:spPr>
          <a:xfrm rot="5400000">
            <a:off x="6641953" y="4887894"/>
            <a:ext cx="1489342" cy="505778"/>
          </a:xfrm>
          <a:prstGeom prst="ellipse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32" t="24040" r="7646" b="39262"/>
          <a:stretch>
            <a:fillRect/>
          </a:stretch>
        </p:blipFill>
        <p:spPr>
          <a:xfrm rot="5400000">
            <a:off x="9764229" y="4884856"/>
            <a:ext cx="1489342" cy="505778"/>
          </a:xfrm>
          <a:prstGeom prst="ellipse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88" t="31269" r="14714" b="6875"/>
          <a:stretch>
            <a:fillRect/>
          </a:stretch>
        </p:blipFill>
        <p:spPr>
          <a:xfrm flipH="1">
            <a:off x="6193774" y="3212150"/>
            <a:ext cx="1155031" cy="774359"/>
          </a:xfrm>
          <a:prstGeom prst="flowChartManualOperation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464090" y="188248"/>
            <a:ext cx="6096000" cy="618630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>
                <a:solidFill>
                  <a:srgbClr val="002060"/>
                </a:solidFill>
                <a:latin typeface="Comic Sans MS" panose="030F0702030302020204" pitchFamily="66" charset="0"/>
              </a:rPr>
              <a:t>Мы дежурные сегодня.</a:t>
            </a:r>
            <a:endParaRPr lang="ru-RU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ru-RU" dirty="0">
                <a:solidFill>
                  <a:srgbClr val="002060"/>
                </a:solidFill>
                <a:latin typeface="Comic Sans MS" panose="030F0702030302020204" pitchFamily="66" charset="0"/>
              </a:rPr>
              <a:t>Станем няне помогать,</a:t>
            </a:r>
            <a:endParaRPr lang="ru-RU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ru-RU" dirty="0">
                <a:solidFill>
                  <a:srgbClr val="002060"/>
                </a:solidFill>
                <a:latin typeface="Comic Sans MS" panose="030F0702030302020204" pitchFamily="66" charset="0"/>
              </a:rPr>
              <a:t>Аккуратно и красиво</a:t>
            </a:r>
            <a:endParaRPr lang="ru-RU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ru-RU" dirty="0">
                <a:solidFill>
                  <a:srgbClr val="002060"/>
                </a:solidFill>
                <a:latin typeface="Comic Sans MS" panose="030F0702030302020204" pitchFamily="66" charset="0"/>
              </a:rPr>
              <a:t>Все столы сервировать.</a:t>
            </a:r>
            <a:endParaRPr lang="ru-RU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ru-RU" dirty="0">
                <a:solidFill>
                  <a:srgbClr val="002060"/>
                </a:solidFill>
                <a:latin typeface="Comic Sans MS" panose="030F0702030302020204" pitchFamily="66" charset="0"/>
              </a:rPr>
              <a:t>Что сначала нужно сделать?</a:t>
            </a:r>
            <a:endParaRPr lang="ru-RU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endParaRPr lang="ru-RU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ru-RU" dirty="0">
                <a:solidFill>
                  <a:srgbClr val="002060"/>
                </a:solidFill>
                <a:latin typeface="Comic Sans MS" panose="030F0702030302020204" pitchFamily="66" charset="0"/>
              </a:rPr>
              <a:t>Будем руки чисто мыть.</a:t>
            </a:r>
            <a:endParaRPr lang="ru-RU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ru-RU" dirty="0">
                <a:solidFill>
                  <a:srgbClr val="002060"/>
                </a:solidFill>
                <a:latin typeface="Comic Sans MS" panose="030F0702030302020204" pitchFamily="66" charset="0"/>
              </a:rPr>
              <a:t>Потом фартуки наденем,</a:t>
            </a:r>
            <a:endParaRPr lang="ru-RU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ru-RU" dirty="0">
                <a:solidFill>
                  <a:srgbClr val="002060"/>
                </a:solidFill>
                <a:latin typeface="Comic Sans MS" panose="030F0702030302020204" pitchFamily="66" charset="0"/>
              </a:rPr>
              <a:t>Начнем скатерти стелить.</a:t>
            </a:r>
            <a:endParaRPr lang="ru-RU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endParaRPr lang="ru-RU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ru-RU" dirty="0">
                <a:solidFill>
                  <a:srgbClr val="002060"/>
                </a:solidFill>
                <a:latin typeface="Comic Sans MS" panose="030F0702030302020204" pitchFamily="66" charset="0"/>
              </a:rPr>
              <a:t>Мы </a:t>
            </a:r>
            <a:r>
              <a:rPr lang="ru-RU" dirty="0" err="1">
                <a:solidFill>
                  <a:srgbClr val="002060"/>
                </a:solidFill>
                <a:latin typeface="Comic Sans MS" panose="030F0702030302020204" pitchFamily="66" charset="0"/>
              </a:rPr>
              <a:t>салфетницы</a:t>
            </a:r>
            <a:r>
              <a:rPr lang="ru-RU" dirty="0">
                <a:solidFill>
                  <a:srgbClr val="002060"/>
                </a:solidFill>
                <a:latin typeface="Comic Sans MS" panose="030F0702030302020204" pitchFamily="66" charset="0"/>
              </a:rPr>
              <a:t> поставим,</a:t>
            </a:r>
            <a:endParaRPr lang="ru-RU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ru-RU" dirty="0">
                <a:solidFill>
                  <a:srgbClr val="002060"/>
                </a:solidFill>
                <a:latin typeface="Comic Sans MS" panose="030F0702030302020204" pitchFamily="66" charset="0"/>
              </a:rPr>
              <a:t>Чашки рядышком стоят. </a:t>
            </a:r>
            <a:endParaRPr lang="ru-RU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ru-RU" dirty="0">
                <a:solidFill>
                  <a:srgbClr val="002060"/>
                </a:solidFill>
                <a:latin typeface="Comic Sans MS" panose="030F0702030302020204" pitchFamily="66" charset="0"/>
              </a:rPr>
              <a:t>Ручки чашек смотрят вправо,</a:t>
            </a:r>
            <a:endParaRPr lang="ru-RU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ru-RU" dirty="0">
                <a:solidFill>
                  <a:srgbClr val="002060"/>
                </a:solidFill>
                <a:latin typeface="Comic Sans MS" panose="030F0702030302020204" pitchFamily="66" charset="0"/>
              </a:rPr>
              <a:t>И на нас они глядят.</a:t>
            </a:r>
            <a:endParaRPr lang="ru-RU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ru-RU" dirty="0">
                <a:solidFill>
                  <a:srgbClr val="002060"/>
                </a:solidFill>
                <a:latin typeface="Comic Sans MS" panose="030F0702030302020204" pitchFamily="66" charset="0"/>
              </a:rPr>
              <a:t>Мы тарелки всем поставим, </a:t>
            </a:r>
            <a:endParaRPr lang="ru-RU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ru-RU" dirty="0">
                <a:solidFill>
                  <a:srgbClr val="002060"/>
                </a:solidFill>
                <a:latin typeface="Comic Sans MS" panose="030F0702030302020204" pitchFamily="66" charset="0"/>
              </a:rPr>
              <a:t>Ложку каждому дадим. </a:t>
            </a:r>
            <a:endParaRPr lang="ru-RU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ru-RU" dirty="0">
                <a:solidFill>
                  <a:srgbClr val="002060"/>
                </a:solidFill>
                <a:latin typeface="Comic Sans MS" panose="030F0702030302020204" pitchFamily="66" charset="0"/>
              </a:rPr>
              <a:t>Не спеши, как класть, подумай, </a:t>
            </a:r>
            <a:endParaRPr lang="ru-RU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ru-RU" dirty="0">
                <a:solidFill>
                  <a:srgbClr val="002060"/>
                </a:solidFill>
                <a:latin typeface="Comic Sans MS" panose="030F0702030302020204" pitchFamily="66" charset="0"/>
              </a:rPr>
              <a:t>А потом уж разложи.</a:t>
            </a:r>
            <a:endParaRPr lang="ru-RU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ru-RU" dirty="0">
                <a:solidFill>
                  <a:srgbClr val="002060"/>
                </a:solidFill>
                <a:latin typeface="Comic Sans MS" panose="030F0702030302020204" pitchFamily="66" charset="0"/>
              </a:rPr>
              <a:t>От тарелки справа ложка,  </a:t>
            </a:r>
            <a:endParaRPr lang="ru-RU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ru-RU" dirty="0">
                <a:solidFill>
                  <a:srgbClr val="002060"/>
                </a:solidFill>
                <a:latin typeface="Comic Sans MS" panose="030F0702030302020204" pitchFamily="66" charset="0"/>
              </a:rPr>
              <a:t>На тарелочку глядит.</a:t>
            </a:r>
            <a:endParaRPr lang="ru-RU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ru-RU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«Всем, приятного аппетита!»</a:t>
            </a:r>
            <a:endParaRPr lang="ru-RU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ru-RU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Нам посуда говорит.</a:t>
            </a:r>
            <a:endParaRPr lang="ru-RU" dirty="0"/>
          </a:p>
        </p:txBody>
      </p:sp>
    </p:spTree>
    <p:custDataLst>
      <p:tags r:id="rId7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65676">
        <p:split orient="vert"/>
      </p:transition>
    </mc:Choice>
    <mc:Fallback>
      <p:transition spd="slow" advTm="65676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32" fill="hold" nodeType="click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32" fill="hold" nodeType="click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4" fill="hold" nodeType="click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nodeType="click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animBg="1"/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36" r="38271"/>
          <a:stretch>
            <a:fillRect/>
          </a:stretch>
        </p:blipFill>
        <p:spPr>
          <a:xfrm rot="16200000" flipH="1">
            <a:off x="2654970" y="-2654969"/>
            <a:ext cx="6882063" cy="1219200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21895" y="272716"/>
            <a:ext cx="1075005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</a:rPr>
              <a:t>Какая посуда нам пригодится для сервировки стола?</a:t>
            </a:r>
            <a:endParaRPr lang="ru-RU" sz="3200" dirty="0">
              <a:solidFill>
                <a:schemeClr val="accent1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-11244" y="3975879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dirty="0">
                <a:solidFill>
                  <a:srgbClr val="7030A0"/>
                </a:solidFill>
                <a:latin typeface="Comic Sans MS" panose="030F0702030302020204" pitchFamily="66" charset="0"/>
              </a:rPr>
              <a:t>Н</a:t>
            </a:r>
            <a:r>
              <a:rPr lang="ru-RU" sz="20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а </a:t>
            </a:r>
            <a:r>
              <a:rPr lang="ru-RU" sz="2000" dirty="0">
                <a:solidFill>
                  <a:srgbClr val="7030A0"/>
                </a:solidFill>
                <a:latin typeface="Comic Sans MS" panose="030F0702030302020204" pitchFamily="66" charset="0"/>
              </a:rPr>
              <a:t>чай и </a:t>
            </a:r>
            <a:r>
              <a:rPr lang="ru-RU" sz="2000" dirty="0" err="1">
                <a:solidFill>
                  <a:srgbClr val="7030A0"/>
                </a:solidFill>
                <a:latin typeface="Comic Sans MS" panose="030F0702030302020204" pitchFamily="66" charset="0"/>
              </a:rPr>
              <a:t>простоквашку</a:t>
            </a:r>
            <a:r>
              <a:rPr lang="ru-RU" sz="2000" dirty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endParaRPr lang="ru-RU" sz="20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r>
              <a:rPr lang="ru-RU" sz="2000" dirty="0">
                <a:solidFill>
                  <a:srgbClr val="7030A0"/>
                </a:solidFill>
                <a:latin typeface="Comic Sans MS" panose="030F0702030302020204" pitchFamily="66" charset="0"/>
              </a:rPr>
              <a:t>Подставляй, дружочек, …</a:t>
            </a:r>
            <a:endParaRPr lang="ru-RU" sz="20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423954" y="3975878"/>
            <a:ext cx="6096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dirty="0">
                <a:solidFill>
                  <a:srgbClr val="00B0F0"/>
                </a:solidFill>
                <a:latin typeface="Comic Sans MS" panose="030F0702030302020204" pitchFamily="66" charset="0"/>
              </a:rPr>
              <a:t>Хочешь щей из овощей,</a:t>
            </a:r>
            <a:endParaRPr lang="ru-RU" sz="2000" dirty="0">
              <a:solidFill>
                <a:srgbClr val="00B0F0"/>
              </a:solidFill>
              <a:latin typeface="Comic Sans MS" panose="030F0702030302020204" pitchFamily="66" charset="0"/>
            </a:endParaRPr>
          </a:p>
          <a:p>
            <a:r>
              <a:rPr lang="ru-RU" sz="2000" dirty="0">
                <a:solidFill>
                  <a:srgbClr val="00B0F0"/>
                </a:solidFill>
                <a:latin typeface="Comic Sans MS" panose="030F0702030302020204" pitchFamily="66" charset="0"/>
              </a:rPr>
              <a:t>Суп или окрошку,</a:t>
            </a:r>
            <a:endParaRPr lang="ru-RU" sz="2000" dirty="0">
              <a:solidFill>
                <a:srgbClr val="00B0F0"/>
              </a:solidFill>
              <a:latin typeface="Comic Sans MS" panose="030F0702030302020204" pitchFamily="66" charset="0"/>
            </a:endParaRPr>
          </a:p>
          <a:p>
            <a:r>
              <a:rPr lang="ru-RU" sz="2000" dirty="0">
                <a:solidFill>
                  <a:srgbClr val="00B0F0"/>
                </a:solidFill>
                <a:latin typeface="Comic Sans MS" panose="030F0702030302020204" pitchFamily="66" charset="0"/>
              </a:rPr>
              <a:t>Что тогда ты должен взять?</a:t>
            </a:r>
            <a:endParaRPr lang="ru-RU" sz="2000" dirty="0">
              <a:solidFill>
                <a:srgbClr val="00B0F0"/>
              </a:solidFill>
              <a:latin typeface="Comic Sans MS" panose="030F0702030302020204" pitchFamily="66" charset="0"/>
            </a:endParaRPr>
          </a:p>
          <a:p>
            <a:r>
              <a:rPr lang="ru-RU" sz="2000" dirty="0">
                <a:solidFill>
                  <a:srgbClr val="00B0F0"/>
                </a:solidFill>
                <a:latin typeface="Comic Sans MS" panose="030F0702030302020204" pitchFamily="66" charset="0"/>
              </a:rPr>
              <a:t>Нужно взять лишь... </a:t>
            </a:r>
            <a:endParaRPr lang="ru-RU" sz="20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399185" y="3975879"/>
            <a:ext cx="6096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dirty="0">
                <a:solidFill>
                  <a:srgbClr val="C00000"/>
                </a:solidFill>
                <a:latin typeface="Comic Sans MS" panose="030F0702030302020204" pitchFamily="66" charset="0"/>
              </a:rPr>
              <a:t>Чтоб поужинать всем дружно,</a:t>
            </a:r>
            <a:endParaRPr lang="ru-RU" sz="2000" dirty="0">
              <a:solidFill>
                <a:srgbClr val="C00000"/>
              </a:solidFill>
              <a:latin typeface="Comic Sans MS" panose="030F0702030302020204" pitchFamily="66" charset="0"/>
            </a:endParaRPr>
          </a:p>
          <a:p>
            <a:r>
              <a:rPr lang="ru-RU" sz="2000" dirty="0">
                <a:solidFill>
                  <a:srgbClr val="C00000"/>
                </a:solidFill>
                <a:latin typeface="Comic Sans MS" panose="030F0702030302020204" pitchFamily="66" charset="0"/>
              </a:rPr>
              <a:t>Что на стол поставить нужно?</a:t>
            </a:r>
            <a:endParaRPr lang="ru-RU" sz="2000" dirty="0">
              <a:solidFill>
                <a:srgbClr val="C00000"/>
              </a:solidFill>
              <a:latin typeface="Comic Sans MS" panose="030F0702030302020204" pitchFamily="66" charset="0"/>
            </a:endParaRPr>
          </a:p>
          <a:p>
            <a:r>
              <a:rPr lang="ru-RU" sz="2000" dirty="0">
                <a:solidFill>
                  <a:srgbClr val="C00000"/>
                </a:solidFill>
                <a:latin typeface="Comic Sans MS" panose="030F0702030302020204" pitchFamily="66" charset="0"/>
              </a:rPr>
              <a:t>Глубокую иль мелкую</a:t>
            </a:r>
            <a:endParaRPr lang="ru-RU" sz="2000" dirty="0">
              <a:solidFill>
                <a:srgbClr val="C00000"/>
              </a:solidFill>
              <a:latin typeface="Comic Sans MS" panose="030F0702030302020204" pitchFamily="66" charset="0"/>
            </a:endParaRPr>
          </a:p>
          <a:p>
            <a:r>
              <a:rPr lang="ru-RU" sz="2000" dirty="0">
                <a:solidFill>
                  <a:srgbClr val="C00000"/>
                </a:solidFill>
                <a:latin typeface="Comic Sans MS" panose="030F0702030302020204" pitchFamily="66" charset="0"/>
              </a:rPr>
              <a:t>Для еды... </a:t>
            </a:r>
            <a:endParaRPr lang="ru-RU" sz="2000" dirty="0">
              <a:solidFill>
                <a:srgbClr val="C0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4595" y="3978442"/>
            <a:ext cx="2951747" cy="2491038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9708" y="3978442"/>
            <a:ext cx="2948122" cy="247850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9708" y="3978442"/>
            <a:ext cx="3019926" cy="2478505"/>
          </a:xfrm>
          <a:prstGeom prst="rect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4595" y="3978442"/>
            <a:ext cx="2951747" cy="2478505"/>
          </a:xfrm>
          <a:prstGeom prst="rect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6" cstate="print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64" t="19382" r="10210" b="19438"/>
          <a:stretch>
            <a:fillRect/>
          </a:stretch>
        </p:blipFill>
        <p:spPr>
          <a:xfrm rot="16200000">
            <a:off x="7090419" y="4394414"/>
            <a:ext cx="2478505" cy="1646560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4595" y="3978442"/>
            <a:ext cx="2901805" cy="2406316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</p:spTree>
    <p:custDataLst>
      <p:tags r:id="rId8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56374">
        <p:split orient="vert"/>
      </p:transition>
    </mc:Choice>
    <mc:Fallback>
      <p:transition spd="slow" advTm="56374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4" presetClass="path" presetSubtype="0" accel="50000" decel="50000" fill="hold" nodeType="click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-2.70833E-6 -4.07407E-6 L -0.19479 -0.4037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740" y="-20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xit" presetSubtype="0" fill="hold" nodeType="click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4" presetClass="path" presetSubtype="0" accel="50000" decel="50000" fill="hold" nodeType="click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-3.125E-6 1.85185E-6 L -0.17682 -0.41181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841" y="-20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1" presetClass="exit" presetSubtype="0" fill="hold" nodeType="clickEffect">
                                  <p:stCondLst>
                                    <p:cond delay="2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64" presetClass="path" presetSubtype="0" accel="50000" decel="50000" fill="hold" nodeType="click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-3.125E-6 1.85185E-6 L 0.16289 -0.41181 " pathEditMode="relative" rAng="0" ptsTypes="AA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138" y="-20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1" presetClass="exit" presetSubtype="0" fill="hold" nodeType="click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1" presetClass="entr" presetSubtype="0" fill="hold" grpId="0" nodeType="click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31" presetClass="entr" presetSubtype="0" fill="hold" grpId="0" nodeType="click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31" presetClass="entr" presetSubtype="0" fill="hold" grpId="0" nodeType="click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36" r="38271"/>
          <a:stretch>
            <a:fillRect/>
          </a:stretch>
        </p:blipFill>
        <p:spPr>
          <a:xfrm rot="16200000" flipH="1">
            <a:off x="2654970" y="-2654969"/>
            <a:ext cx="6882063" cy="1219200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200" y="813751"/>
            <a:ext cx="3060700" cy="2748346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6813" y="813751"/>
            <a:ext cx="3732223" cy="2489843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6814" y="3529648"/>
            <a:ext cx="3384105" cy="2958793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5872" y="3913119"/>
            <a:ext cx="2051171" cy="2734895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12" name="Выноска-облако 11"/>
          <p:cNvSpPr/>
          <p:nvPr/>
        </p:nvSpPr>
        <p:spPr>
          <a:xfrm rot="20960188" flipH="1">
            <a:off x="7451107" y="3541225"/>
            <a:ext cx="2703095" cy="1443223"/>
          </a:xfrm>
          <a:prstGeom prst="cloudCallout">
            <a:avLst>
              <a:gd name="adj1" fmla="val -25690"/>
              <a:gd name="adj2" fmla="val 86269"/>
            </a:avLst>
          </a:prstGeom>
          <a:solidFill>
            <a:srgbClr val="FFFF00"/>
          </a:solid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806835" y="228976"/>
            <a:ext cx="1061220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Посмотрите – мы дежурим, стол к обеду сервируем!</a:t>
            </a:r>
            <a:endParaRPr lang="ru-RU" sz="32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987366" y="3801171"/>
            <a:ext cx="213231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   </a:t>
            </a:r>
            <a:r>
              <a:rPr lang="ru-RU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 Ух ты!!!</a:t>
            </a:r>
            <a:endParaRPr lang="ru-RU" b="1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r>
              <a:rPr lang="ru-RU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Ай - да, ребята,</a:t>
            </a:r>
            <a:endParaRPr lang="ru-RU" b="1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r>
              <a:rPr lang="ru-RU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   молодцы!</a:t>
            </a:r>
            <a:endParaRPr lang="ru-RU" b="1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6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5602">
        <p:split orient="vert"/>
      </p:transition>
    </mc:Choice>
    <mc:Fallback>
      <p:transition spd="slow" advTm="25602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3" grpId="0"/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36" r="38271"/>
          <a:stretch>
            <a:fillRect/>
          </a:stretch>
        </p:blipFill>
        <p:spPr>
          <a:xfrm rot="16200000" flipH="1">
            <a:off x="2654969" y="-2654969"/>
            <a:ext cx="6882063" cy="1219200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2200" y="3976350"/>
            <a:ext cx="3490964" cy="2807126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902" y="2616201"/>
            <a:ext cx="3934324" cy="2720298"/>
          </a:xfrm>
          <a:prstGeom prst="round2Diag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6" name="TextBox 5"/>
          <p:cNvSpPr txBox="1"/>
          <p:nvPr/>
        </p:nvSpPr>
        <p:spPr>
          <a:xfrm>
            <a:off x="2215898" y="184916"/>
            <a:ext cx="776020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dirty="0" smtClean="0">
                <a:solidFill>
                  <a:srgbClr val="FF0000"/>
                </a:solidFill>
              </a:rPr>
              <a:t>        </a:t>
            </a:r>
            <a:r>
              <a:rPr lang="ru-RU" sz="4800" dirty="0" smtClean="0">
                <a:solidFill>
                  <a:srgbClr val="0070C0"/>
                </a:solidFill>
              </a:rPr>
              <a:t>Приятного аппетита!</a:t>
            </a:r>
            <a:endParaRPr lang="ru-RU" sz="4800" dirty="0">
              <a:solidFill>
                <a:srgbClr val="0070C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255466" y="-437159"/>
            <a:ext cx="6589322" cy="3416320"/>
          </a:xfrm>
          <a:prstGeom prst="rect">
            <a:avLst/>
          </a:prstGeom>
          <a:scene3d>
            <a:camera prst="isometricRightUp"/>
            <a:lightRig rig="threePt" dir="t"/>
          </a:scene3d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FF6347"/>
                </a:solidFill>
              </a:rPr>
              <a:t>Варись, варись, кашка</a:t>
            </a:r>
            <a:br>
              <a:rPr lang="ru-RU" sz="2400" b="1" dirty="0">
                <a:solidFill>
                  <a:srgbClr val="FF6347"/>
                </a:solidFill>
              </a:rPr>
            </a:br>
            <a:r>
              <a:rPr lang="ru-RU" sz="2400" b="1" dirty="0">
                <a:solidFill>
                  <a:srgbClr val="FF6347"/>
                </a:solidFill>
              </a:rPr>
              <a:t>В голубенькой чашке.</a:t>
            </a:r>
            <a:br>
              <a:rPr lang="ru-RU" sz="2400" b="1" dirty="0">
                <a:solidFill>
                  <a:srgbClr val="FF6347"/>
                </a:solidFill>
              </a:rPr>
            </a:br>
            <a:r>
              <a:rPr lang="ru-RU" sz="2400" b="1" dirty="0">
                <a:solidFill>
                  <a:srgbClr val="FF6347"/>
                </a:solidFill>
              </a:rPr>
              <a:t>Варись поскорее</a:t>
            </a:r>
            <a:r>
              <a:rPr lang="ru-RU" sz="2400" b="1" dirty="0" smtClean="0">
                <a:solidFill>
                  <a:srgbClr val="FF6347"/>
                </a:solidFill>
              </a:rPr>
              <a:t>,</a:t>
            </a:r>
            <a:endParaRPr lang="ru-RU" sz="2400" b="1" dirty="0" smtClean="0">
              <a:solidFill>
                <a:srgbClr val="FF6347"/>
              </a:solidFill>
            </a:endParaRPr>
          </a:p>
          <a:p>
            <a:r>
              <a:rPr lang="ru-RU" sz="2400" b="1" dirty="0" smtClean="0">
                <a:solidFill>
                  <a:srgbClr val="FF6347"/>
                </a:solidFill>
              </a:rPr>
              <a:t> </a:t>
            </a:r>
            <a:r>
              <a:rPr lang="ru-RU" sz="2400" b="1" dirty="0">
                <a:solidFill>
                  <a:srgbClr val="FF6347"/>
                </a:solidFill>
              </a:rPr>
              <a:t>булькай веселее.</a:t>
            </a:r>
            <a:br>
              <a:rPr lang="ru-RU" sz="2400" b="1" dirty="0">
                <a:solidFill>
                  <a:srgbClr val="FF6347"/>
                </a:solidFill>
              </a:rPr>
            </a:br>
            <a:r>
              <a:rPr lang="ru-RU" sz="2400" b="1" dirty="0">
                <a:solidFill>
                  <a:srgbClr val="FF6347"/>
                </a:solidFill>
              </a:rPr>
              <a:t>Варись, кашка, сладка</a:t>
            </a:r>
            <a:br>
              <a:rPr lang="ru-RU" sz="2400" b="1" dirty="0">
                <a:solidFill>
                  <a:srgbClr val="FF6347"/>
                </a:solidFill>
              </a:rPr>
            </a:br>
            <a:r>
              <a:rPr lang="ru-RU" sz="2400" b="1" dirty="0">
                <a:solidFill>
                  <a:srgbClr val="FF6347"/>
                </a:solidFill>
              </a:rPr>
              <a:t>Из густого молока,</a:t>
            </a:r>
            <a:br>
              <a:rPr lang="ru-RU" sz="2400" b="1" dirty="0">
                <a:solidFill>
                  <a:srgbClr val="FF6347"/>
                </a:solidFill>
              </a:rPr>
            </a:br>
            <a:r>
              <a:rPr lang="ru-RU" sz="2400" b="1" dirty="0">
                <a:solidFill>
                  <a:srgbClr val="FF6347"/>
                </a:solidFill>
              </a:rPr>
              <a:t>Да из манной крупки.</a:t>
            </a:r>
            <a:br>
              <a:rPr lang="ru-RU" sz="2400" b="1" dirty="0">
                <a:solidFill>
                  <a:srgbClr val="FF6347"/>
                </a:solidFill>
              </a:rPr>
            </a:br>
            <a:r>
              <a:rPr lang="ru-RU" sz="2400" b="1" dirty="0">
                <a:solidFill>
                  <a:srgbClr val="FF6347"/>
                </a:solidFill>
              </a:rPr>
              <a:t>У того, кто кашку съест,</a:t>
            </a:r>
            <a:br>
              <a:rPr lang="ru-RU" sz="2400" b="1" dirty="0">
                <a:solidFill>
                  <a:srgbClr val="FF6347"/>
                </a:solidFill>
              </a:rPr>
            </a:br>
            <a:r>
              <a:rPr lang="ru-RU" sz="2400" b="1" dirty="0">
                <a:solidFill>
                  <a:srgbClr val="FF6347"/>
                </a:solidFill>
              </a:rPr>
              <a:t>Вырастут все зубки</a:t>
            </a:r>
            <a:endParaRPr lang="ru-RU" sz="24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410206" y="2862764"/>
            <a:ext cx="6096000" cy="3785652"/>
          </a:xfrm>
          <a:prstGeom prst="rect">
            <a:avLst/>
          </a:prstGeom>
          <a:scene3d>
            <a:camera prst="isometricRightUp"/>
            <a:lightRig rig="threePt" dir="t"/>
          </a:scene3d>
        </p:spPr>
        <p:txBody>
          <a:bodyPr>
            <a:spAutoFit/>
          </a:bodyPr>
          <a:lstStyle/>
          <a:p>
            <a:r>
              <a:rPr lang="ru-RU" sz="2400" b="1" dirty="0">
                <a:solidFill>
                  <a:srgbClr val="FF6347"/>
                </a:solidFill>
              </a:rPr>
              <a:t>Глубоко - не мелко</a:t>
            </a:r>
            <a:br>
              <a:rPr lang="ru-RU" sz="2400" b="1" dirty="0">
                <a:solidFill>
                  <a:srgbClr val="FF6347"/>
                </a:solidFill>
              </a:rPr>
            </a:br>
            <a:r>
              <a:rPr lang="ru-RU" sz="2400" b="1" dirty="0">
                <a:solidFill>
                  <a:srgbClr val="FF6347"/>
                </a:solidFill>
              </a:rPr>
              <a:t>Кораблики в тарелках:</a:t>
            </a:r>
            <a:br>
              <a:rPr lang="ru-RU" sz="2400" b="1" dirty="0">
                <a:solidFill>
                  <a:srgbClr val="FF6347"/>
                </a:solidFill>
              </a:rPr>
            </a:br>
            <a:r>
              <a:rPr lang="ru-RU" sz="2400" b="1" dirty="0">
                <a:solidFill>
                  <a:srgbClr val="FF6347"/>
                </a:solidFill>
              </a:rPr>
              <a:t>Луку головка,</a:t>
            </a:r>
            <a:br>
              <a:rPr lang="ru-RU" sz="2400" b="1" dirty="0">
                <a:solidFill>
                  <a:srgbClr val="FF6347"/>
                </a:solidFill>
              </a:rPr>
            </a:br>
            <a:r>
              <a:rPr lang="ru-RU" sz="2400" b="1" dirty="0">
                <a:solidFill>
                  <a:srgbClr val="FF6347"/>
                </a:solidFill>
              </a:rPr>
              <a:t>Красная морковка,</a:t>
            </a:r>
            <a:br>
              <a:rPr lang="ru-RU" sz="2400" b="1" dirty="0">
                <a:solidFill>
                  <a:srgbClr val="FF6347"/>
                </a:solidFill>
              </a:rPr>
            </a:br>
            <a:r>
              <a:rPr lang="ru-RU" sz="2400" b="1" dirty="0">
                <a:solidFill>
                  <a:srgbClr val="FF6347"/>
                </a:solidFill>
              </a:rPr>
              <a:t>Петрушка, картошка</a:t>
            </a:r>
            <a:br>
              <a:rPr lang="ru-RU" sz="2400" b="1" dirty="0">
                <a:solidFill>
                  <a:srgbClr val="FF6347"/>
                </a:solidFill>
              </a:rPr>
            </a:br>
            <a:r>
              <a:rPr lang="ru-RU" sz="2400" b="1" dirty="0">
                <a:solidFill>
                  <a:srgbClr val="FF6347"/>
                </a:solidFill>
              </a:rPr>
              <a:t>И крупки немножко.</a:t>
            </a:r>
            <a:br>
              <a:rPr lang="ru-RU" sz="2400" b="1" dirty="0">
                <a:solidFill>
                  <a:srgbClr val="FF6347"/>
                </a:solidFill>
              </a:rPr>
            </a:br>
            <a:r>
              <a:rPr lang="ru-RU" sz="2400" b="1" dirty="0">
                <a:solidFill>
                  <a:srgbClr val="FF6347"/>
                </a:solidFill>
              </a:rPr>
              <a:t>Вот кораблик плывет,</a:t>
            </a:r>
            <a:br>
              <a:rPr lang="ru-RU" sz="2400" b="1" dirty="0">
                <a:solidFill>
                  <a:srgbClr val="FF6347"/>
                </a:solidFill>
              </a:rPr>
            </a:br>
            <a:r>
              <a:rPr lang="ru-RU" sz="2400" b="1" dirty="0">
                <a:solidFill>
                  <a:srgbClr val="FF6347"/>
                </a:solidFill>
              </a:rPr>
              <a:t>Заплывает прямо в рот.</a:t>
            </a:r>
            <a:br>
              <a:rPr lang="ru-RU" sz="2400" b="1" dirty="0">
                <a:solidFill>
                  <a:srgbClr val="FF6347"/>
                </a:solidFill>
              </a:rPr>
            </a:br>
            <a:br>
              <a:rPr lang="ru-RU" sz="2400" b="1" dirty="0">
                <a:solidFill>
                  <a:srgbClr val="FF6347"/>
                </a:solidFill>
              </a:rPr>
            </a:br>
            <a:endParaRPr lang="ru-RU" sz="24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-192429" y="-91008"/>
            <a:ext cx="6096000" cy="1938992"/>
          </a:xfrm>
          <a:prstGeom prst="rect">
            <a:avLst/>
          </a:prstGeom>
          <a:scene3d>
            <a:camera prst="isometricRightUp"/>
            <a:lightRig rig="threePt" dir="t"/>
          </a:scene3d>
        </p:spPr>
        <p:txBody>
          <a:bodyPr>
            <a:spAutoFit/>
          </a:bodyPr>
          <a:lstStyle/>
          <a:p>
            <a:r>
              <a:rPr lang="ru-RU" sz="2400" dirty="0">
                <a:solidFill>
                  <a:srgbClr val="FF0000"/>
                </a:solidFill>
              </a:rPr>
              <a:t>Ложку сам уже держу,</a:t>
            </a:r>
            <a:br>
              <a:rPr lang="ru-RU" sz="2400" dirty="0">
                <a:solidFill>
                  <a:srgbClr val="FF0000"/>
                </a:solidFill>
              </a:rPr>
            </a:br>
            <a:r>
              <a:rPr lang="ru-RU" sz="2400" dirty="0">
                <a:solidFill>
                  <a:srgbClr val="FF0000"/>
                </a:solidFill>
              </a:rPr>
              <a:t>Я сейчас вам покажу.</a:t>
            </a:r>
            <a:br>
              <a:rPr lang="ru-RU" sz="2400" dirty="0">
                <a:solidFill>
                  <a:srgbClr val="FF0000"/>
                </a:solidFill>
              </a:rPr>
            </a:br>
            <a:r>
              <a:rPr lang="ru-RU" sz="2400" dirty="0">
                <a:solidFill>
                  <a:srgbClr val="FF0000"/>
                </a:solidFill>
              </a:rPr>
              <a:t>Скажете: "Вот деловой",</a:t>
            </a:r>
            <a:br>
              <a:rPr lang="ru-RU" sz="2400" dirty="0">
                <a:solidFill>
                  <a:srgbClr val="FF0000"/>
                </a:solidFill>
              </a:rPr>
            </a:br>
            <a:r>
              <a:rPr lang="ru-RU" sz="2400" dirty="0">
                <a:solidFill>
                  <a:srgbClr val="FF0000"/>
                </a:solidFill>
              </a:rPr>
              <a:t>Просто я уже большой.</a:t>
            </a:r>
            <a:br>
              <a:rPr lang="ru-RU" sz="2400" dirty="0">
                <a:solidFill>
                  <a:srgbClr val="FF0000"/>
                </a:solidFill>
              </a:rPr>
            </a:br>
            <a:endParaRPr lang="ru-RU" sz="2400" dirty="0">
              <a:solidFill>
                <a:srgbClr val="FF0000"/>
              </a:solidFill>
            </a:endParaRPr>
          </a:p>
        </p:txBody>
      </p:sp>
    </p:spTree>
    <p:custDataLst>
      <p:tags r:id="rId4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37448">
        <p:split orient="vert"/>
      </p:transition>
    </mc:Choice>
    <mc:Fallback>
      <p:transition spd="slow" advTm="37448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nodeType="click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1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www.grafamania.net/uploads/posts/2009-06/1243946051_05b2a27a4f2e.jpg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465"/>
            <a:ext cx="12192000" cy="68664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936957" y="1596129"/>
            <a:ext cx="5884944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72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  <a:latin typeface="Comic Sans MS" panose="030F0702030302020204" pitchFamily="66" charset="0"/>
              </a:rPr>
              <a:t>Спасибо </a:t>
            </a:r>
            <a:endParaRPr lang="ru-RU" sz="7200" b="1" cap="none" spc="0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  <a:latin typeface="Comic Sans MS" panose="030F0702030302020204" pitchFamily="66" charset="0"/>
            </a:endParaRPr>
          </a:p>
          <a:p>
            <a:pPr algn="ctr"/>
            <a:r>
              <a:rPr lang="ru-RU" sz="72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  <a:latin typeface="Comic Sans MS" panose="030F0702030302020204" pitchFamily="66" charset="0"/>
              </a:rPr>
              <a:t>за внимание</a:t>
            </a:r>
            <a:endParaRPr lang="ru-RU" sz="72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  <a:latin typeface="Comic Sans MS" panose="030F0702030302020204" pitchFamily="66" charset="0"/>
            </a:endParaRPr>
          </a:p>
        </p:txBody>
      </p:sp>
    </p:spTree>
    <p:custDataLst>
      <p:tags r:id="rId2"/>
    </p:custDataLst>
  </p:cSld>
  <p:clrMapOvr>
    <a:masterClrMapping/>
  </p:clrMapOvr>
  <p:transition spd="slow" advTm="559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ags/tag1.xml><?xml version="1.0" encoding="utf-8"?>
<p:tagLst xmlns:p="http://schemas.openxmlformats.org/presentationml/2006/main">
  <p:tag name="TIMING" val="|2.2|3.9|4.4|2.1|1.7"/>
</p:tagLst>
</file>

<file path=ppt/tags/tag2.xml><?xml version="1.0" encoding="utf-8"?>
<p:tagLst xmlns:p="http://schemas.openxmlformats.org/presentationml/2006/main">
  <p:tag name="TIMING" val="|1.7|1.4|4.3"/>
</p:tagLst>
</file>

<file path=ppt/tags/tag3.xml><?xml version="1.0" encoding="utf-8"?>
<p:tagLst xmlns:p="http://schemas.openxmlformats.org/presentationml/2006/main">
  <p:tag name="TIMING" val="|0.7"/>
</p:tagLst>
</file>

<file path=ppt/tags/tag4.xml><?xml version="1.0" encoding="utf-8"?>
<p:tagLst xmlns:p="http://schemas.openxmlformats.org/presentationml/2006/main">
  <p:tag name="TIMING" val="|0.7|2|3.4|2.7|2.5|2.1"/>
</p:tagLst>
</file>

<file path=ppt/tags/tag5.xml><?xml version="1.0" encoding="utf-8"?>
<p:tagLst xmlns:p="http://schemas.openxmlformats.org/presentationml/2006/main">
  <p:tag name="TIMING" val="|1.2|2.4"/>
</p:tagLst>
</file>

<file path=ppt/tags/tag6.xml><?xml version="1.0" encoding="utf-8"?>
<p:tagLst xmlns:p="http://schemas.openxmlformats.org/presentationml/2006/main">
  <p:tag name="TIMING" val="|0.9|3.8|8.6|7.1|6.4|7.1"/>
</p:tagLst>
</file>

<file path=ppt/tags/tag7.xml><?xml version="1.0" encoding="utf-8"?>
<p:tagLst xmlns:p="http://schemas.openxmlformats.org/presentationml/2006/main">
  <p:tag name="TIMING" val="|0.7|2.1|1.4|4|1.2|3.7|1.1|3.7|1.4|4.4|1.3|3.9"/>
</p:tagLst>
</file>

<file path=ppt/tags/tag8.xml><?xml version="1.0" encoding="utf-8"?>
<p:tagLst xmlns:p="http://schemas.openxmlformats.org/presentationml/2006/main">
  <p:tag name="TIMING" val="|1.2|2.9|2.8|2.8|2.8|2.9|3.6|6.2|8.6|8.4|8.6"/>
</p:tagLst>
</file>

<file path=ppt/tags/tag9.xml><?xml version="1.0" encoding="utf-8"?>
<p:tagLst xmlns:p="http://schemas.openxmlformats.org/presentationml/2006/main">
  <p:tag name="TIMING" val="|1.5|3|6.2|2.7|9.2|3.7|7.9"/>
</p:tagLst>
</file>

<file path=ppt/tags/tag10.xml><?xml version="1.0" encoding="utf-8"?>
<p:tagLst xmlns:p="http://schemas.openxmlformats.org/presentationml/2006/main">
  <p:tag name="TIMING" val="|0.4|3|3|4"/>
</p:tagLst>
</file>

<file path=ppt/tags/tag11.xml><?xml version="1.0" encoding="utf-8"?>
<p:tagLst xmlns:p="http://schemas.openxmlformats.org/presentationml/2006/main">
  <p:tag name="TIMING" val="|1.9|3.9|4.3"/>
</p:tagLst>
</file>

<file path=ppt/tags/tag12.xml><?xml version="1.0" encoding="utf-8"?>
<p:tagLst xmlns:p="http://schemas.openxmlformats.org/presentationml/2006/main">
  <p:tag name="TIMING" val="|1.6|1.7|3.4|3.7|2.2|6.3|3.6|4.2|3.5|4.4|3.5|4.7|3.6|2.4|3.4|4.4|3.5|4.4|3.5|4.6|3.5|4.6|3.7|4.4|3.7|4.5|3.5|4.6|3.6"/>
</p:tagLst>
</file>

<file path=ppt/tags/tag13.xml><?xml version="1.0" encoding="utf-8"?>
<p:tagLst xmlns:p="http://schemas.openxmlformats.org/presentationml/2006/main">
  <p:tag name="TIMING" val="|1.1|2.9|4.1|3.7"/>
</p:tagLst>
</file>

<file path=ppt/tags/tag14.xml><?xml version="1.0" encoding="utf-8"?>
<p:tagLst xmlns:p="http://schemas.openxmlformats.org/presentationml/2006/main">
  <p:tag name="TIMING" val="|0.8|3.3|8.4|9.2|3.4|3.1|2.9|3|3|3|3.1|3|3.9"/>
</p:tagLst>
</file>

<file path=ppt/tags/tag15.xml><?xml version="1.0" encoding="utf-8"?>
<p:tagLst xmlns:p="http://schemas.openxmlformats.org/presentationml/2006/main">
  <p:tag name="TIMING" val="|1.1|6.7"/>
</p:tagLst>
</file>

<file path=ppt/tags/tag16.xml><?xml version="1.0" encoding="utf-8"?>
<p:tagLst xmlns:p="http://schemas.openxmlformats.org/presentationml/2006/main">
  <p:tag name="TIMING" val="|0.9|1.8|3.2|3.1|3.6|3.4|2.8|2.7|2.6|2.6|3|2.9"/>
</p:tagLst>
</file>

<file path=ppt/tags/tag17.xml><?xml version="1.0" encoding="utf-8"?>
<p:tagLst xmlns:p="http://schemas.openxmlformats.org/presentationml/2006/main">
  <p:tag name="TIMING" val="|1.3|4.4|3.2|4.6|4.1|3.3|4.7|3.8|3.3|4.7|4.1|4.9|4.6"/>
</p:tagLst>
</file>

<file path=ppt/tags/tag18.xml><?xml version="1.0" encoding="utf-8"?>
<p:tagLst xmlns:p="http://schemas.openxmlformats.org/presentationml/2006/main">
  <p:tag name="TIMING" val="|1.6|2.2|3.2|2.9|2.9|3.1|2.9|3.8"/>
</p:tagLst>
</file>

<file path=ppt/tags/tag19.xml><?xml version="1.0" encoding="utf-8"?>
<p:tagLst xmlns:p="http://schemas.openxmlformats.org/presentationml/2006/main">
  <p:tag name="TIMING" val="|0.7|1.8|3.2|4.3|5.2|7|7.7"/>
</p:tagLst>
</file>

<file path=ppt/tags/tag20.xml><?xml version="1.0" encoding="utf-8"?>
<p:tagLst xmlns:p="http://schemas.openxmlformats.org/presentationml/2006/main">
  <p:tag name="TIMING" val="|1.3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4031</Words>
  <Application>WPS Presentation</Application>
  <PresentationFormat>Произвольный</PresentationFormat>
  <Paragraphs>140</Paragraphs>
  <Slides>20</Slides>
  <Notes>0</Notes>
  <HiddenSlides>0</HiddenSlides>
  <MMClips>1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33" baseType="lpstr">
      <vt:lpstr>Arial</vt:lpstr>
      <vt:lpstr>SimSun</vt:lpstr>
      <vt:lpstr>Wingdings</vt:lpstr>
      <vt:lpstr>Calibri</vt:lpstr>
      <vt:lpstr>Sitka Small</vt:lpstr>
      <vt:lpstr>Times New Roman</vt:lpstr>
      <vt:lpstr>Comic Sans MS</vt:lpstr>
      <vt:lpstr>Franklin Gothic Medium</vt:lpstr>
      <vt:lpstr>Microsoft YaHei</vt:lpstr>
      <vt:lpstr>Arial Unicode MS</vt:lpstr>
      <vt:lpstr>Calibri Light</vt:lpstr>
      <vt:lpstr>Arial Black</vt:lpstr>
      <vt:lpstr>Тема Office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наталья</cp:lastModifiedBy>
  <cp:revision>165</cp:revision>
  <dcterms:created xsi:type="dcterms:W3CDTF">2015-01-25T08:15:00Z</dcterms:created>
  <dcterms:modified xsi:type="dcterms:W3CDTF">2026-04-01T16:41:50Z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14F9D1E9C8954D7485346AD0FDAB0154_12</vt:lpwstr>
  </property>
  <property fmtid="{D5CDD505-2E9C-101B-9397-08002B2CF9AE}" pid="3" name="KSOProductBuildVer">
    <vt:lpwstr>1049-12.2.0.23196</vt:lpwstr>
  </property>
</Properties>
</file>