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A6DF8-88E3-4559-9662-950A200AACE0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9225B-B58B-4E62-9E03-5A59339293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0674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A6DF8-88E3-4559-9662-950A200AACE0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9225B-B58B-4E62-9E03-5A59339293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7834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A6DF8-88E3-4559-9662-950A200AACE0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9225B-B58B-4E62-9E03-5A59339293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8602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A6DF8-88E3-4559-9662-950A200AACE0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9225B-B58B-4E62-9E03-5A59339293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9023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A6DF8-88E3-4559-9662-950A200AACE0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9225B-B58B-4E62-9E03-5A59339293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38405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A6DF8-88E3-4559-9662-950A200AACE0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9225B-B58B-4E62-9E03-5A59339293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2248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A6DF8-88E3-4559-9662-950A200AACE0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9225B-B58B-4E62-9E03-5A59339293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0248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A6DF8-88E3-4559-9662-950A200AACE0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9225B-B58B-4E62-9E03-5A59339293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8678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A6DF8-88E3-4559-9662-950A200AACE0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9225B-B58B-4E62-9E03-5A59339293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40618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A6DF8-88E3-4559-9662-950A200AACE0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9225B-B58B-4E62-9E03-5A59339293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2422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A6DF8-88E3-4559-9662-950A200AACE0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9225B-B58B-4E62-9E03-5A59339293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6415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9A6DF8-88E3-4559-9662-950A200AACE0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39225B-B58B-4E62-9E03-5A59339293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8872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hyperlink" Target="&#1087;&#1088;&#1080;&#1083;&#1086;&#1078;&#1077;&#1085;&#1080;&#1103;.docx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Творческий проект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внеклассного мероприятия по ОБЖ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на тему: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«Военно-патриотическая игра «Зарница»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48064" y="4149080"/>
            <a:ext cx="3808512" cy="1752600"/>
          </a:xfrm>
        </p:spPr>
        <p:txBody>
          <a:bodyPr>
            <a:normAutofit/>
          </a:bodyPr>
          <a:lstStyle/>
          <a:p>
            <a:pPr algn="l"/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Мехонова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Эмилия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Фазыловна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Мясникова Надежда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Евгеньевна. преподаватели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физической культуры.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99592" y="404664"/>
            <a:ext cx="770485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Государственное автономное профессиональное образовательное учреждение «Мензелинский педагогический колледж имени Мусы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Джалиля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52728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004048" y="224644"/>
            <a:ext cx="3312368" cy="792088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Проблема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4585320" y="1285892"/>
            <a:ext cx="4352528" cy="3816424"/>
          </a:xfrm>
        </p:spPr>
        <p:txBody>
          <a:bodyPr>
            <a:noAutofit/>
          </a:bodyPr>
          <a:lstStyle/>
          <a:p>
            <a:pPr algn="just">
              <a:spcBef>
                <a:spcPts val="0"/>
              </a:spcBef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современной  России все более заметна постепенная утрата традиционного российского патриотического сознания. Ухудшение морально – психологического климата в обществе и его микросоциумах (семья, школа и т.п.) резонансом отзывается в подростковой среде. Процветают равнодушие, эгоизм, цинизм, немотивированная агрессивность, неуважительное отношение к государству и социальным институтам</a:t>
            </a:r>
            <a:r>
              <a:rPr lang="ru-RU" sz="2000" dirty="0"/>
              <a:t>. </a:t>
            </a:r>
          </a:p>
        </p:txBody>
      </p:sp>
      <p:sp>
        <p:nvSpPr>
          <p:cNvPr id="8" name="Заголовок 3"/>
          <p:cNvSpPr txBox="1">
            <a:spLocks/>
          </p:cNvSpPr>
          <p:nvPr/>
        </p:nvSpPr>
        <p:spPr>
          <a:xfrm>
            <a:off x="814977" y="235732"/>
            <a:ext cx="3312368" cy="79208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Актуальность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9240" y="1268760"/>
            <a:ext cx="403244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Патриотическое воспитание подрастающего поколения всегда являлось одним из важнейших показателей современной школы, ведь детство и юность самая благодатная пора для привития священного чувства любви к Родине.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59059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91854" y="903676"/>
            <a:ext cx="84286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Гражданское и патриотическое воспитание детей и подростков посредством вовлечения их в военизированную игру «Зарница».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215516" y="2276872"/>
            <a:ext cx="8712968" cy="1752600"/>
          </a:xfrm>
        </p:spPr>
        <p:txBody>
          <a:bodyPr>
            <a:noAutofit/>
          </a:bodyPr>
          <a:lstStyle/>
          <a:p>
            <a:pPr algn="just">
              <a:spcBef>
                <a:spcPts val="0"/>
              </a:spcBef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-уметь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применять теоретические и практические знания учащихся, полученные на уроках по предмету «Основы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безопасности жизнедеятельности»; </a:t>
            </a:r>
          </a:p>
          <a:p>
            <a:pPr algn="just">
              <a:spcBef>
                <a:spcPts val="0"/>
              </a:spcBef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-формировать культуру безопасности жизнедеятельности;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-формировать готовность, к действиям в экстремальных ситуациях; 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-развивать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чувство коллективизма, взаимопомощи;</a:t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-воспитывать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активную гражданскую позицию;</a:t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-пропагандировать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популяризировать среди учащихся здоровый и безопасный образ жизни.</a:t>
            </a:r>
          </a:p>
          <a:p>
            <a:pPr algn="just">
              <a:spcBef>
                <a:spcPts val="0"/>
              </a:spcBef>
            </a:pP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95836" y="359078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Цель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1978987" y="1611562"/>
            <a:ext cx="5254352" cy="819522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Задачи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75179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91854" y="903676"/>
            <a:ext cx="84286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Пропаганда педагогического опыта организации воспитательного процесса, направленного на решение задач патриотического воспитания.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107504" y="3068960"/>
            <a:ext cx="8712968" cy="1752600"/>
          </a:xfrm>
        </p:spPr>
        <p:txBody>
          <a:bodyPr>
            <a:noAutofit/>
          </a:bodyPr>
          <a:lstStyle/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Методическая разработка по организации с детьми школьного возраста военно-патриотической  игры «Зарница».</a:t>
            </a:r>
          </a:p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95836" y="359078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Объект 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1978987" y="2132856"/>
            <a:ext cx="5254352" cy="819522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Предмет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78795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384"/>
            <a:ext cx="9144000" cy="6858000"/>
          </a:xfrm>
          <a:prstGeom prst="rect">
            <a:avLst/>
          </a:prstGeom>
        </p:spPr>
      </p:pic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215516" y="1268760"/>
            <a:ext cx="8712968" cy="4896544"/>
          </a:xfrm>
        </p:spPr>
        <p:txBody>
          <a:bodyPr>
            <a:noAutofit/>
          </a:bodyPr>
          <a:lstStyle/>
          <a:p>
            <a:pPr algn="just"/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ремя проведения: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:00 часов.</a:t>
            </a: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Форма проведения: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игровая.</a:t>
            </a:r>
          </a:p>
          <a:p>
            <a:pPr algn="just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Место проведения: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спортивный зал ГАПОУ «МПК им. М.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Джалиля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just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Контингент участников: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учащиеся 6-8 классов</a:t>
            </a:r>
          </a:p>
          <a:p>
            <a:pPr algn="just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Ответственные за проведение :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преподаватели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физвоспитания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Мехонова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Э.Ф., Мясникова Н.Е., преподаватель ОБЖ -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Шайхутденов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А.И.</a:t>
            </a:r>
          </a:p>
          <a:p>
            <a:pPr algn="just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Оборудование: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магнитофон,  флаги, маршрутные листы, аптечка, корзины, маты, противогазы</a:t>
            </a:r>
          </a:p>
          <a:p>
            <a:pPr algn="just"/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80407" y="429493"/>
            <a:ext cx="770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Подготовка воспитательного мероприятия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1051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179512" y="620688"/>
            <a:ext cx="4536504" cy="4896544"/>
          </a:xfrm>
        </p:spPr>
        <p:txBody>
          <a:bodyPr>
            <a:noAutofit/>
          </a:bodyPr>
          <a:lstStyle/>
          <a:p>
            <a:pPr algn="just">
              <a:lnSpc>
                <a:spcPct val="80000"/>
              </a:lnSpc>
              <a:spcBef>
                <a:spcPts val="0"/>
              </a:spcBef>
            </a:pP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Подготовительный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этап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проекта:</a:t>
            </a: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457200" algn="just">
              <a:lnSpc>
                <a:spcPct val="8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Просветительская работа;</a:t>
            </a:r>
          </a:p>
          <a:p>
            <a:pPr marL="457200" lvl="0" indent="457200" algn="just">
              <a:lnSpc>
                <a:spcPct val="8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Агитация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создание инициативной группы;</a:t>
            </a:r>
          </a:p>
          <a:p>
            <a:pPr marL="457200" lvl="0" indent="457200" algn="just">
              <a:lnSpc>
                <a:spcPct val="8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Разработка положения,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рекомендаций; изготовление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грамот;</a:t>
            </a:r>
          </a:p>
          <a:p>
            <a:pPr marL="457200" lvl="0" indent="457200" algn="just">
              <a:lnSpc>
                <a:spcPct val="8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Анкетирование;</a:t>
            </a:r>
          </a:p>
          <a:p>
            <a:pPr marL="457200" lvl="0" indent="457200" algn="just">
              <a:lnSpc>
                <a:spcPct val="8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Формирование команд;</a:t>
            </a:r>
          </a:p>
          <a:p>
            <a:pPr marL="457200" lvl="0" indent="457200" algn="just">
              <a:lnSpc>
                <a:spcPct val="8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Выбор командира;</a:t>
            </a:r>
          </a:p>
          <a:p>
            <a:pPr marL="457200" lvl="0" indent="457200" algn="just">
              <a:lnSpc>
                <a:spcPct val="8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Выбор и разучивание строевой песни;</a:t>
            </a:r>
          </a:p>
          <a:p>
            <a:pPr marL="457200" lvl="0" indent="457200" algn="just">
              <a:lnSpc>
                <a:spcPct val="8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Научиться правильно выполнять команды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indent="457200" algn="just">
              <a:lnSpc>
                <a:spcPct val="80000"/>
              </a:lnSpc>
              <a:spcBef>
                <a:spcPts val="0"/>
              </a:spcBef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Равняйсь!</a:t>
            </a:r>
          </a:p>
          <a:p>
            <a:pPr indent="457200" algn="just">
              <a:lnSpc>
                <a:spcPct val="80000"/>
              </a:lnSpc>
              <a:spcBef>
                <a:spcPts val="0"/>
              </a:spcBef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Смирно!</a:t>
            </a:r>
          </a:p>
          <a:p>
            <a:pPr indent="457200" algn="just">
              <a:lnSpc>
                <a:spcPct val="80000"/>
              </a:lnSpc>
              <a:spcBef>
                <a:spcPts val="0"/>
              </a:spcBef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На месте шагом марш!</a:t>
            </a:r>
          </a:p>
          <a:p>
            <a:pPr indent="457200" algn="just">
              <a:lnSpc>
                <a:spcPct val="80000"/>
              </a:lnSpc>
              <a:spcBef>
                <a:spcPts val="0"/>
              </a:spcBef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Вперед шагом марш!</a:t>
            </a:r>
          </a:p>
          <a:p>
            <a:pPr indent="457200" algn="just">
              <a:lnSpc>
                <a:spcPct val="80000"/>
              </a:lnSpc>
              <a:spcBef>
                <a:spcPts val="0"/>
              </a:spcBef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Песню запевай!</a:t>
            </a:r>
          </a:p>
          <a:p>
            <a:pPr indent="457200" algn="just">
              <a:lnSpc>
                <a:spcPct val="80000"/>
              </a:lnSpc>
              <a:spcBef>
                <a:spcPts val="0"/>
              </a:spcBef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На месте стой!</a:t>
            </a:r>
          </a:p>
          <a:p>
            <a:pPr marL="457200" lvl="0" indent="457200" algn="just">
              <a:lnSpc>
                <a:spcPct val="8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54252" y="875453"/>
            <a:ext cx="442798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457200" algn="just">
              <a:lnSpc>
                <a:spcPct val="8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Знакомство со званиями военнослужащих;</a:t>
            </a:r>
          </a:p>
          <a:p>
            <a:pPr marL="457200" lvl="0" indent="457200" algn="just">
              <a:lnSpc>
                <a:spcPct val="8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Научиться правильно накладывать жгут и различные виды повязок;</a:t>
            </a:r>
          </a:p>
          <a:p>
            <a:pPr marL="457200" lvl="0" indent="457200" algn="just">
              <a:lnSpc>
                <a:spcPct val="8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Познакомиться с вопросами военной истории;</a:t>
            </a:r>
          </a:p>
          <a:p>
            <a:pPr marL="457200" lvl="0" indent="457200" algn="just">
              <a:lnSpc>
                <a:spcPct val="8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Научиться правильно надевать противогаз, ватно- марлевую повязку;</a:t>
            </a:r>
            <a:endParaRPr lang="ru-RU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971600" y="117099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Этапы реализации проекта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37022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84764" y="1124744"/>
            <a:ext cx="8352928" cy="3600400"/>
          </a:xfrm>
        </p:spPr>
        <p:txBody>
          <a:bodyPr>
            <a:noAutofit/>
          </a:bodyPr>
          <a:lstStyle/>
          <a:p>
            <a:pPr marL="457200" lvl="0" algn="just">
              <a:lnSpc>
                <a:spcPct val="80000"/>
              </a:lnSpc>
              <a:spcBef>
                <a:spcPts val="0"/>
              </a:spcBef>
            </a:pP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Основной этап проекта:</a:t>
            </a:r>
          </a:p>
          <a:p>
            <a:pPr marL="457200" lvl="0" indent="457200" algn="just">
              <a:lnSpc>
                <a:spcPct val="8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Вступительная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часть</a:t>
            </a:r>
          </a:p>
          <a:p>
            <a:pPr marL="457200" lvl="0" indent="457200" algn="just">
              <a:lnSpc>
                <a:spcPct val="8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Смотр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строя и песни</a:t>
            </a:r>
          </a:p>
          <a:p>
            <a:pPr marL="457200" lvl="0" indent="457200" algn="just">
              <a:lnSpc>
                <a:spcPct val="8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Игра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станциям</a:t>
            </a:r>
          </a:p>
          <a:p>
            <a:pPr marL="457200" lvl="0" indent="457200" algn="just">
              <a:lnSpc>
                <a:spcPct val="8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Эстафета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lvl="0" indent="457200" algn="just">
              <a:lnSpc>
                <a:spcPct val="8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Заключительная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часть.</a:t>
            </a:r>
          </a:p>
          <a:p>
            <a:pPr marL="457200" lvl="0" indent="457200" algn="just">
              <a:lnSpc>
                <a:spcPct val="80000"/>
              </a:lnSpc>
              <a:spcBef>
                <a:spcPts val="0"/>
              </a:spcBef>
              <a:buFont typeface="Arial" pitchFamily="34" charset="0"/>
              <a:buChar char="•"/>
            </a:pP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algn="just">
              <a:lnSpc>
                <a:spcPct val="80000"/>
              </a:lnSpc>
              <a:spcBef>
                <a:spcPts val="0"/>
              </a:spcBef>
            </a:pP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Заключительный этап проекта:</a:t>
            </a:r>
          </a:p>
          <a:p>
            <a:pPr marL="457200" lvl="0" indent="457200" algn="just">
              <a:lnSpc>
                <a:spcPct val="8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Построение и подведение итогов. Награждение победителей и призеров военно-спортивной игры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«Зарница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6827" y="476672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Этапы реализации проекта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25776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179512" y="757557"/>
            <a:ext cx="8591692" cy="1224136"/>
          </a:xfrm>
        </p:spPr>
        <p:txBody>
          <a:bodyPr>
            <a:noAutofit/>
          </a:bodyPr>
          <a:lstStyle/>
          <a:p>
            <a:pPr lvl="0" algn="just"/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Вступительная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часть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Фанфары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b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Ведущий: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Внимание! Команды! Равняйсь! Смирно! </a:t>
            </a:r>
          </a:p>
          <a:p>
            <a:pPr algn="just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Право поднять флаг РФ предоставляется капитану команды победителей прошлых соревнований 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Митюшкину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Артему. 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Гимн РФ.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algn="just">
              <a:lnSpc>
                <a:spcPct val="80000"/>
              </a:lnSpc>
              <a:spcBef>
                <a:spcPts val="0"/>
              </a:spcBef>
            </a:pP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6827" y="215062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Сценарий мероприятия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5737" y="2715583"/>
            <a:ext cx="31861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Чтецы: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Планета вертится быстрее,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Меняет моду, нравы жизни.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Но никогда мы не изменим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Любви к семье, друзьям, Отчизне!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71543" y="2996952"/>
            <a:ext cx="328739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Они как вечные основы,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На них планеты мир стоит,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И испокон мужчина – воин,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Он – защитит, она –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хранит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были ведь всегда в почёте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Те, кто судьбу свою связал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 мужскою трудною работой,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Кто охранял и защищал!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84168" y="3012583"/>
            <a:ext cx="295232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От русской Игоря дружины,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От славной армии Петра,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России воины служили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Во имя чести и добра!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России воин! Право слово,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О многом это говорит.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И верим, племя молодое,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Честь воина всегда хранит!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9714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179512" y="757557"/>
            <a:ext cx="8591692" cy="1224136"/>
          </a:xfrm>
        </p:spPr>
        <p:txBody>
          <a:bodyPr>
            <a:noAutofit/>
          </a:bodyPr>
          <a:lstStyle/>
          <a:p>
            <a:pPr algn="just"/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Выступление учащихся 6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класса, песня « Служить России»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Ведущая: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Добрый день, дорогие друзья ! Мы приветствуем вас на самой захватывающей, самой спортивной игре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«Зарница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», посвящённой 76 – годовщине Великой Победы</a:t>
            </a:r>
          </a:p>
          <a:p>
            <a:pPr algn="just"/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Ведущий: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Сегодня в нашем празднике принимают участие команды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6-8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классов. Им предстоит, показать свою ловкость, эрудицию и смекалку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Ведущая: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 вижу, что все команды волнуются. И прошу поддержать  и поприветствовать всех участников состязаний наших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гостей: родители учащихся, преподавательский состав, ветераны колледжа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Ведущий: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напутственным словом к вам обращается директор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колледжа Ибрагимов Р.М..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Ведущая: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 этапы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военно-патриотической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игры « Зарница» будет оценивать компетентное жюри, в его составе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директор колледжа, руководитель физ. Воспитания, зам по воспитательной работе.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6827" y="215062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Сценарий мероприятия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18516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179512" y="757557"/>
            <a:ext cx="8591692" cy="1224136"/>
          </a:xfrm>
        </p:spPr>
        <p:txBody>
          <a:bodyPr>
            <a:noAutofit/>
          </a:bodyPr>
          <a:lstStyle/>
          <a:p>
            <a:pPr algn="just"/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Ведущая: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Пришло время познакомиться с правилами нашей игры. О правилах сегодняшних соревнований расскажет главный судья, преподаватель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физ. воспитания нашего колледжа Семенова Л.А.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объявляются условия соревнований, согласно Положению о проведении военно- спортивной игры « Зарница».</a:t>
            </a:r>
          </a:p>
          <a:p>
            <a:pPr algn="just"/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Смотр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строя и песни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Условия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проведения конкурса: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 команды – командир + весь списочный  класс. </a:t>
            </a:r>
          </a:p>
          <a:p>
            <a:pPr algn="just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Система оценивания – Первенство командное. Техника выполнения каждого строевого приёма оценивается в баллах: </a:t>
            </a:r>
          </a:p>
          <a:p>
            <a:pPr algn="just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«5»- если приём выполнен в строгом соответствии с требованиями Строевого Устава ВС РФ, чётко, уверенно, красиво. </a:t>
            </a:r>
          </a:p>
          <a:p>
            <a:pPr algn="just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«4,5»- если приём выполнен в строгом соответствии с требованиями Строевого Устава ВС РФ, чётко, уверенно, с незначительной погрешностью. </a:t>
            </a:r>
          </a:p>
          <a:p>
            <a:pPr algn="just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«4»- если приём выполнен в строгом соответствии с требованиями Строевого Устава ВС РФ, но недостаточно чётко, с напряжением.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06827" y="215062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Сценарий мероприятия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75151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179512" y="757557"/>
            <a:ext cx="8591692" cy="1224136"/>
          </a:xfrm>
        </p:spPr>
        <p:txBody>
          <a:bodyPr>
            <a:noAutofit/>
          </a:bodyPr>
          <a:lstStyle/>
          <a:p>
            <a:pPr algn="just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«3,5»- если приём выполнен в строгом соответствии с требованиями Строевого Устава ВС РФ, но не чётко, с большим напряжением. </a:t>
            </a:r>
          </a:p>
          <a:p>
            <a:pPr algn="just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«3»- если приём выполнен в строгом соответствии с требованиями Строевого Устава ВС РФ, но при этом была допущена хотя бы одна ошибка. </a:t>
            </a:r>
          </a:p>
          <a:p>
            <a:pPr algn="just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«2»-если приём не выполнен или при его выполнении были допущены две ошибки и более </a:t>
            </a:r>
          </a:p>
          <a:p>
            <a:pPr algn="just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«0»-если какой-либо из приёмов или элементов конкурса не выполнялся вообще. </a:t>
            </a:r>
          </a:p>
          <a:p>
            <a:pPr algn="just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Победитель определяется по наибольшему количеству баллов всех строевых приёмов и элементов конкурса. </a:t>
            </a:r>
          </a:p>
          <a:p>
            <a:pPr algn="just"/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6827" y="215062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Сценарий мероприятия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966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179512" y="757557"/>
            <a:ext cx="8591692" cy="1224136"/>
          </a:xfrm>
        </p:spPr>
        <p:txBody>
          <a:bodyPr>
            <a:noAutofit/>
          </a:bodyPr>
          <a:lstStyle/>
          <a:p>
            <a:pPr lvl="0" algn="just"/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Игра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станциям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Условия прохождения станций: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Команды проходят станции по маршрутным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листам. Время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нахождения на станции 5 минут.</a:t>
            </a:r>
          </a:p>
          <a:p>
            <a:pPr algn="just"/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станция « Ранение ».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Показать умения и навыки в наложении давящей повязки, шины, жгута, транспортировки пострадавшего .</a:t>
            </a:r>
          </a:p>
          <a:p>
            <a:pPr algn="just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Команда оказывает первую доврачебную помощь пострадавшему (одному из членов команды). Характер травмы определяется жребием. Оценивается последовательность выполнения мероприятий по оказанию помощи, правильность наложения повязки, транспортировки, а так же гуманное отношение к пострадавшему.</a:t>
            </a:r>
          </a:p>
          <a:p>
            <a:pPr algn="just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Общее количество баллов-5, неправильное наложение повязки, жгута- 1 балл, неправильная последовательность действий- 1 балл, неправильная транспортировка пострадавшего- 1 балл, негуманное отношение к пострадавшему- 1 балл.</a:t>
            </a:r>
          </a:p>
          <a:p>
            <a:pPr algn="just"/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6827" y="215062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Сценарий мероприятия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57756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179512" y="523220"/>
            <a:ext cx="8591692" cy="1224136"/>
          </a:xfrm>
        </p:spPr>
        <p:txBody>
          <a:bodyPr>
            <a:noAutofit/>
          </a:bodyPr>
          <a:lstStyle/>
          <a:p>
            <a:pPr algn="just"/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станция «Привал».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Вспомнить и исполнить песни военной тематики, продемонстрировать умение плясать в присядку.</a:t>
            </a:r>
          </a:p>
          <a:p>
            <a:pPr algn="just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Общее количество баллов-5, оценивается слаженность исполнения и количество песен. Штрафные баллы начисляются за: 1 балл- некорректное поведение, 1 балл- одиночное исполнение песни, 1 балл-  неумение исполнить « присядку». </a:t>
            </a:r>
          </a:p>
          <a:p>
            <a:pPr algn="just"/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станция «Допрос».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Викторина «Военные термины», основные даты Великой Отечественной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войны.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Участники команды отвечают на вопросы викторины.</a:t>
            </a:r>
          </a:p>
          <a:p>
            <a:pPr algn="just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Общее количество баллов-5. Штрафные баллы начисляются за: 1 балл- незнание ответов более чем на 3 вопроса.</a:t>
            </a:r>
          </a:p>
          <a:p>
            <a:pPr algn="just"/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станция «Меткий стрелок».</a:t>
            </a:r>
          </a:p>
          <a:p>
            <a:pPr algn="just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Попасть наибольшее количество раз мячиком в корзину.</a:t>
            </a:r>
          </a:p>
          <a:p>
            <a:pPr algn="just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С линии старта все участники совершают по 3 броска в корзину. Команда сама определяет очередность и участников игры в своей команде. В маршрутный лист записывается наибольшее количество попаданий мячей в цель. </a:t>
            </a:r>
          </a:p>
          <a:p>
            <a:pPr algn="just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Общее количество баллов-5. Штрафные баллы начисляются за нарушение дисциплины.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06827" y="116632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Сценарий мероприятия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83934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179512" y="523220"/>
            <a:ext cx="8591692" cy="1224136"/>
          </a:xfrm>
        </p:spPr>
        <p:txBody>
          <a:bodyPr>
            <a:noAutofit/>
          </a:bodyPr>
          <a:lstStyle/>
          <a:p>
            <a:pPr algn="just"/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станция « Силовая».</a:t>
            </a:r>
          </a:p>
          <a:p>
            <a:pPr algn="just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Выполнить упражнения: юноши – подтягивание, девушки – отжимание от перекладины.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Команда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сама определяет очередность и участников игры в своей команде. В маршрутный лист записывается наибольшее количество подтягиваний у юношей и отжиманий от перекладины у девушек.</a:t>
            </a:r>
          </a:p>
          <a:p>
            <a:pPr algn="just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Общее количество баллов-5. Штрафные баллы начисляются за нарушение дисциплины.</a:t>
            </a:r>
          </a:p>
          <a:p>
            <a:pPr algn="just"/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станция « Газы».</a:t>
            </a:r>
          </a:p>
          <a:p>
            <a:pPr algn="just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Продемонстрировать умение правильно надевать противогаз, ватно- марлевую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повязку. Команда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построена в шеренгу, у каждого участника противогаз находиться  в походном положении. Даётся команда «Внимание!» и «Газы». По команде «Газы» игроки команд  приводят противогаз в боевое положение, правой рукой открывают клапан сумки, надевают на лицо и делает выдох. Фиксируется время надевания противогаза первым и последним игроками каждой команды. </a:t>
            </a:r>
          </a:p>
          <a:p>
            <a:pPr algn="just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Общее количество баллов-5. Штрафные баллы начисляются за: 1 балл- не закрыты глаза, 1 балл- не выполнен выдох, 1 балл- не правильно завязана ватно- марлевая повязка.</a:t>
            </a:r>
          </a:p>
          <a:p>
            <a:pPr algn="just"/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6827" y="116632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Сценарий мероприятия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70101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179512" y="639852"/>
            <a:ext cx="8591692" cy="1224136"/>
          </a:xfrm>
        </p:spPr>
        <p:txBody>
          <a:bodyPr>
            <a:noAutofit/>
          </a:bodyPr>
          <a:lstStyle/>
          <a:p>
            <a:pPr algn="just"/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станция « Звания»</a:t>
            </a:r>
          </a:p>
          <a:p>
            <a:pPr algn="just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Построиться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карточками , на которых написаны звания военнослужащих, в порядке возрастания, определить какому званию соответствует погон (приложение 3).</a:t>
            </a:r>
          </a:p>
          <a:p>
            <a:pPr algn="just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Команда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должна за определённое время вспомнить и построится , держа в руках карточки со званиями от «рядового» до «генерал армии», затем найти соответствующий званию погон.  </a:t>
            </a:r>
          </a:p>
          <a:p>
            <a:pPr algn="just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Общее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количество баллов-5. Штрафные баллы начисляются за: 1 балл- не правильное построение в порядке возрастания званий, 1 балл- за несоответствие погон званию.</a:t>
            </a:r>
          </a:p>
          <a:p>
            <a:pPr algn="just"/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4.Эстафета.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эстафете принимают участие 2 юноши и 1 девушка от каждой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команды. Побеждает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команда, показавшая лучшее время на каждом этапе эстафеты.</a:t>
            </a:r>
          </a:p>
          <a:p>
            <a:pPr algn="just"/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6827" y="116632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Сценарий мероприятия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15725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179512" y="639852"/>
            <a:ext cx="4680520" cy="5525452"/>
          </a:xfrm>
        </p:spPr>
        <p:txBody>
          <a:bodyPr>
            <a:noAutofit/>
          </a:bodyPr>
          <a:lstStyle/>
          <a:p>
            <a:pPr algn="just"/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5.Заключительная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часть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Ведущая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Время героев, обычно ты кажешься прошлым:</a:t>
            </a:r>
          </a:p>
          <a:p>
            <a:pPr algn="just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Главные битвы приходят из книг и кино,</a:t>
            </a:r>
          </a:p>
          <a:p>
            <a:pPr algn="just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Главные даты отлиты в газетные строки,</a:t>
            </a:r>
          </a:p>
          <a:p>
            <a:pPr algn="just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Главные судьбы историей стали давно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6827" y="116632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Сценарий мероприятия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088738" y="4176536"/>
            <a:ext cx="48981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Ведущая: 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Ты нам оставило ясное небо Отчизны,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Дом, и дорогу, и ласковый хлеб на столе,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Ты нам оставило самое главное в жизни —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Радость работы на мирной, счастливой земле.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70111" y="2852936"/>
            <a:ext cx="500377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Ведущий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Время героев, по самому высшему праву,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Ты подарило далеким и близким годам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Доблесть, и славу, и долгую добрую память.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Время героев, а что ты оставило нам?</a:t>
            </a:r>
          </a:p>
        </p:txBody>
      </p:sp>
    </p:spTree>
    <p:extLst>
      <p:ext uri="{BB962C8B-B14F-4D97-AF65-F5344CB8AC3E}">
        <p14:creationId xmlns:p14="http://schemas.microsoft.com/office/powerpoint/2010/main" val="29589310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179512" y="639852"/>
            <a:ext cx="8568952" cy="5525452"/>
          </a:xfrm>
        </p:spPr>
        <p:txBody>
          <a:bodyPr>
            <a:noAutofit/>
          </a:bodyPr>
          <a:lstStyle/>
          <a:p>
            <a:pPr algn="l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Жюри подводит итоги.</a:t>
            </a:r>
          </a:p>
          <a:p>
            <a:pPr algn="just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 время работы жюри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проходит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выступление гостей праздника. Классы победители награждаются по отдельным видам соревнований по параллелям. Команда победитель, в каждой параллели, награждается грамотой и сладким призом. </a:t>
            </a:r>
          </a:p>
          <a:p>
            <a:pPr algn="just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2" action="ppaction://hlinkfile"/>
              </a:rPr>
              <a:t>приложения.</a:t>
            </a:r>
            <a:r>
              <a:rPr lang="en-US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2" action="ppaction://hlinkfile"/>
              </a:rPr>
              <a:t>docx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6827" y="116632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Сценарий мероприятия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016" y="2348880"/>
            <a:ext cx="4283968" cy="32129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751713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179512" y="639852"/>
            <a:ext cx="8568952" cy="5525452"/>
          </a:xfrm>
        </p:spPr>
        <p:txBody>
          <a:bodyPr>
            <a:noAutofit/>
          </a:bodyPr>
          <a:lstStyle/>
          <a:p>
            <a:pPr algn="just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По результатом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проведения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военно-патриотической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игры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можно сделать следующие выводы:</a:t>
            </a:r>
          </a:p>
          <a:p>
            <a:pPr marL="285750" indent="-285750" algn="just">
              <a:buFontTx/>
              <a:buChar char="-"/>
            </a:pP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учащихся открылась активная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гражданская позиция и патриотическое сознание учащихся, как основа личности будущего гражданина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России;</a:t>
            </a:r>
          </a:p>
          <a:p>
            <a:pPr marL="285750" indent="-285750" algn="just">
              <a:buFontTx/>
              <a:buChar char="-"/>
            </a:pP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сформировалась коммуникативная компетентность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общении и сотрудничестве со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сверстниками;</a:t>
            </a:r>
          </a:p>
          <a:p>
            <a:pPr marL="285750" indent="-285750" algn="just">
              <a:buFontTx/>
              <a:buChar char="-"/>
            </a:pP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приобрели умение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воспринимать и перерабатывать информацию, моделировать индивидуальные подходы к обеспечению личной безопасности в повседневной жизни, опасных и чрезвычайных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ситуациях;</a:t>
            </a:r>
          </a:p>
          <a:p>
            <a:pPr marL="285750" indent="-285750" algn="just">
              <a:buFontTx/>
              <a:buChar char="-"/>
            </a:pP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сформировалось убеждение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необходимости безопасного здорового и разумного образа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жизни.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6827" y="116632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Итоги мероприятия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37667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1539</Words>
  <Application>Microsoft Office PowerPoint</Application>
  <PresentationFormat>Экран (4:3)</PresentationFormat>
  <Paragraphs>177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  Творческий проект внеклассного мероприятия по ОБЖ на тему: «Военно-патриотическая игра «Зарница» </vt:lpstr>
      <vt:lpstr>Проблема </vt:lpstr>
      <vt:lpstr>Задачи</vt:lpstr>
      <vt:lpstr>Предмет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Творческий проект внеклассного мероприятия по ОБЖ на тему: «Военно-спортивная игра «Зарница»</dc:title>
  <dc:creator>Эмилия</dc:creator>
  <cp:lastModifiedBy>МПК 36</cp:lastModifiedBy>
  <cp:revision>22</cp:revision>
  <dcterms:created xsi:type="dcterms:W3CDTF">2022-02-02T10:15:23Z</dcterms:created>
  <dcterms:modified xsi:type="dcterms:W3CDTF">2022-09-08T10:03:54Z</dcterms:modified>
</cp:coreProperties>
</file>