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Caveat"/>
      <p:regular r:id="rId13"/>
      <p:bold r:id="rId14"/>
    </p:embeddedFont>
    <p:embeddedFont>
      <p:font typeface="Nunito ExtraBold"/>
      <p:bold r:id="rId15"/>
      <p:boldItalic r:id="rId16"/>
    </p:embeddedFont>
    <p:embeddedFont>
      <p:font typeface="Caveat Medium"/>
      <p:regular r:id="rId17"/>
      <p:bold r:id="rId18"/>
    </p:embeddedFont>
    <p:embeddedFont>
      <p:font typeface="Nunito Black"/>
      <p:bold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Black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Caveat-regular.fnt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NunitoExtraBold-bold.fntdata"/><Relationship Id="rId14" Type="http://schemas.openxmlformats.org/officeDocument/2006/relationships/font" Target="fonts/Caveat-bold.fntdata"/><Relationship Id="rId17" Type="http://schemas.openxmlformats.org/officeDocument/2006/relationships/font" Target="fonts/CaveatMedium-regular.fntdata"/><Relationship Id="rId16" Type="http://schemas.openxmlformats.org/officeDocument/2006/relationships/font" Target="fonts/NunitoExtraBold-bold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NunitoBlack-bold.fntdata"/><Relationship Id="rId6" Type="http://schemas.openxmlformats.org/officeDocument/2006/relationships/slide" Target="slides/slide1.xml"/><Relationship Id="rId18" Type="http://schemas.openxmlformats.org/officeDocument/2006/relationships/font" Target="fonts/CaveatMedium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ccb87798dc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ccb87798dc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ccb87798dc_1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ccb87798dc_1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ccb87798dc_1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ccb87798dc_1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ccb87798dc_1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ccb87798dc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ccb87798dc_1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2ccb87798dc_1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ccb87798dc_1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ccb87798dc_1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3.png"/><Relationship Id="rId6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image" Target="../media/image15.png"/><Relationship Id="rId5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11021" l="0" r="921" t="12759"/>
          <a:stretch/>
        </p:blipFill>
        <p:spPr>
          <a:xfrm>
            <a:off x="-183550" y="0"/>
            <a:ext cx="9242050" cy="5283774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/>
          <p:nvPr/>
        </p:nvSpPr>
        <p:spPr>
          <a:xfrm>
            <a:off x="831300" y="499500"/>
            <a:ext cx="7481400" cy="4144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3"/>
          <p:cNvSpPr txBox="1"/>
          <p:nvPr/>
        </p:nvSpPr>
        <p:spPr>
          <a:xfrm>
            <a:off x="1470775" y="1117975"/>
            <a:ext cx="6333900" cy="69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4300">
                <a:solidFill>
                  <a:schemeClr val="dk2"/>
                </a:solidFill>
                <a:latin typeface="Nunito Black"/>
                <a:ea typeface="Nunito Black"/>
                <a:cs typeface="Nunito Black"/>
                <a:sym typeface="Nunito Black"/>
              </a:rPr>
              <a:t>    </a:t>
            </a:r>
            <a:r>
              <a:rPr b="1" lang="ru" sz="4300">
                <a:solidFill>
                  <a:schemeClr val="dk2"/>
                </a:solidFill>
              </a:rPr>
              <a:t>ТЕОРИЯ ГРАФОВ</a:t>
            </a:r>
            <a:endParaRPr b="1" sz="43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300">
                <a:solidFill>
                  <a:schemeClr val="dk2"/>
                </a:solidFill>
              </a:rPr>
              <a:t>        </a:t>
            </a:r>
            <a:endParaRPr b="1" sz="2300">
              <a:solidFill>
                <a:schemeClr val="dk2"/>
              </a:solidFill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257200" y="1815175"/>
            <a:ext cx="4761000" cy="69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2"/>
                </a:solidFill>
              </a:rPr>
              <a:t>               </a:t>
            </a:r>
            <a:r>
              <a:rPr lang="ru" sz="2100">
                <a:solidFill>
                  <a:schemeClr val="dk2"/>
                </a:solidFill>
              </a:rPr>
              <a:t>Основные понятия</a:t>
            </a:r>
            <a:endParaRPr sz="2100">
              <a:solidFill>
                <a:schemeClr val="dk2"/>
              </a:solidFill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2550" y="2294100"/>
            <a:ext cx="3078912" cy="205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/>
          <p:nvPr/>
        </p:nvSpPr>
        <p:spPr>
          <a:xfrm>
            <a:off x="424700" y="490775"/>
            <a:ext cx="2936400" cy="5727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4"/>
          <p:cNvSpPr/>
          <p:nvPr/>
        </p:nvSpPr>
        <p:spPr>
          <a:xfrm>
            <a:off x="5146825" y="724575"/>
            <a:ext cx="3679200" cy="3842400"/>
          </a:xfrm>
          <a:prstGeom prst="roundRect">
            <a:avLst>
              <a:gd fmla="val 16667" name="adj"/>
            </a:avLst>
          </a:prstGeom>
          <a:solidFill>
            <a:srgbClr val="B6D7A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67" name="Google Shape;67;p14"/>
          <p:cNvCxnSpPr/>
          <p:nvPr/>
        </p:nvCxnSpPr>
        <p:spPr>
          <a:xfrm>
            <a:off x="5439199" y="2571367"/>
            <a:ext cx="900" cy="273300"/>
          </a:xfrm>
          <a:prstGeom prst="straightConnector1">
            <a:avLst/>
          </a:prstGeom>
          <a:noFill/>
          <a:ln cap="flat" cmpd="sng" w="76200">
            <a:solidFill>
              <a:srgbClr val="B45F06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8" name="Google Shape;68;p14"/>
          <p:cNvSpPr/>
          <p:nvPr/>
        </p:nvSpPr>
        <p:spPr>
          <a:xfrm>
            <a:off x="313250" y="1447450"/>
            <a:ext cx="4351200" cy="28791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4"/>
          <p:cNvSpPr txBox="1"/>
          <p:nvPr>
            <p:ph type="title"/>
          </p:nvPr>
        </p:nvSpPr>
        <p:spPr>
          <a:xfrm>
            <a:off x="545525" y="490775"/>
            <a:ext cx="4351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ru" sz="2870">
                <a:solidFill>
                  <a:schemeClr val="dk2"/>
                </a:solidFill>
              </a:rPr>
              <a:t> Введение</a:t>
            </a:r>
            <a:endParaRPr sz="1520"/>
          </a:p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>
            <a:off x="545525" y="1569250"/>
            <a:ext cx="3918300" cy="35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6365"/>
              <a:buFont typeface="Arial"/>
              <a:buNone/>
            </a:pPr>
            <a:r>
              <a:rPr lang="ru" sz="2372"/>
              <a:t>Многое из нашей повседневной жизни можно смоделировать при помощи графов. Например, нарисовать для маршрута автобуса схему: отметить точками остановки, а линиями — куда едет автобус. Сейчас расскажем все про теорию графов. </a:t>
            </a:r>
            <a:endParaRPr sz="2372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cxnSp>
        <p:nvCxnSpPr>
          <p:cNvPr id="71" name="Google Shape;71;p14"/>
          <p:cNvCxnSpPr/>
          <p:nvPr/>
        </p:nvCxnSpPr>
        <p:spPr>
          <a:xfrm rot="10800000">
            <a:off x="5860175" y="1569250"/>
            <a:ext cx="904200" cy="855600"/>
          </a:xfrm>
          <a:prstGeom prst="straightConnector1">
            <a:avLst/>
          </a:prstGeom>
          <a:noFill/>
          <a:ln cap="flat" cmpd="sng" w="76200">
            <a:solidFill>
              <a:srgbClr val="EA9999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2" name="Google Shape;72;p14"/>
          <p:cNvCxnSpPr/>
          <p:nvPr/>
        </p:nvCxnSpPr>
        <p:spPr>
          <a:xfrm flipH="1" rot="10800000">
            <a:off x="5844150" y="2410800"/>
            <a:ext cx="902400" cy="1467000"/>
          </a:xfrm>
          <a:prstGeom prst="straightConnector1">
            <a:avLst/>
          </a:prstGeom>
          <a:noFill/>
          <a:ln cap="flat" cmpd="sng" w="76200">
            <a:solidFill>
              <a:srgbClr val="EA9999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3" name="Google Shape;73;p14"/>
          <p:cNvCxnSpPr>
            <a:endCxn id="74" idx="1"/>
          </p:cNvCxnSpPr>
          <p:nvPr/>
        </p:nvCxnSpPr>
        <p:spPr>
          <a:xfrm>
            <a:off x="6746715" y="2410890"/>
            <a:ext cx="1522800" cy="1283400"/>
          </a:xfrm>
          <a:prstGeom prst="straightConnector1">
            <a:avLst/>
          </a:prstGeom>
          <a:noFill/>
          <a:ln cap="flat" cmpd="sng" w="76200">
            <a:solidFill>
              <a:srgbClr val="EA9999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5" name="Google Shape;75;p14"/>
          <p:cNvCxnSpPr>
            <a:endCxn id="76" idx="3"/>
          </p:cNvCxnSpPr>
          <p:nvPr/>
        </p:nvCxnSpPr>
        <p:spPr>
          <a:xfrm flipH="1" rot="10800000">
            <a:off x="6764315" y="1643935"/>
            <a:ext cx="1450800" cy="793800"/>
          </a:xfrm>
          <a:prstGeom prst="straightConnector1">
            <a:avLst/>
          </a:prstGeom>
          <a:noFill/>
          <a:ln cap="flat" cmpd="sng" w="76200">
            <a:solidFill>
              <a:srgbClr val="EA9999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7" name="Google Shape;77;p14"/>
          <p:cNvCxnSpPr>
            <a:endCxn id="76" idx="6"/>
          </p:cNvCxnSpPr>
          <p:nvPr/>
        </p:nvCxnSpPr>
        <p:spPr>
          <a:xfrm flipH="1" rot="10800000">
            <a:off x="5941025" y="1512625"/>
            <a:ext cx="2591100" cy="28200"/>
          </a:xfrm>
          <a:prstGeom prst="straightConnector1">
            <a:avLst/>
          </a:prstGeom>
          <a:noFill/>
          <a:ln cap="flat" cmpd="sng" w="76200">
            <a:solidFill>
              <a:srgbClr val="EA999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6" name="Google Shape;76;p14"/>
          <p:cNvSpPr/>
          <p:nvPr/>
        </p:nvSpPr>
        <p:spPr>
          <a:xfrm>
            <a:off x="8160725" y="1326925"/>
            <a:ext cx="371400" cy="371400"/>
          </a:xfrm>
          <a:prstGeom prst="ellipse">
            <a:avLst/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4"/>
          <p:cNvSpPr/>
          <p:nvPr/>
        </p:nvSpPr>
        <p:spPr>
          <a:xfrm>
            <a:off x="5673675" y="1326925"/>
            <a:ext cx="371400" cy="371400"/>
          </a:xfrm>
          <a:prstGeom prst="ellipse">
            <a:avLst/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4"/>
          <p:cNvSpPr/>
          <p:nvPr/>
        </p:nvSpPr>
        <p:spPr>
          <a:xfrm>
            <a:off x="5673675" y="3639900"/>
            <a:ext cx="371400" cy="371400"/>
          </a:xfrm>
          <a:prstGeom prst="ellipse">
            <a:avLst/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4"/>
          <p:cNvSpPr/>
          <p:nvPr/>
        </p:nvSpPr>
        <p:spPr>
          <a:xfrm>
            <a:off x="8215125" y="3639900"/>
            <a:ext cx="371400" cy="371400"/>
          </a:xfrm>
          <a:prstGeom prst="ellipse">
            <a:avLst/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4"/>
          <p:cNvSpPr/>
          <p:nvPr/>
        </p:nvSpPr>
        <p:spPr>
          <a:xfrm>
            <a:off x="5205613" y="2289950"/>
            <a:ext cx="468072" cy="371412"/>
          </a:xfrm>
          <a:prstGeom prst="cloud">
            <a:avLst/>
          </a:prstGeom>
          <a:solidFill>
            <a:srgbClr val="D9EAD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1" name="Google Shape;81;p14"/>
          <p:cNvCxnSpPr/>
          <p:nvPr/>
        </p:nvCxnSpPr>
        <p:spPr>
          <a:xfrm>
            <a:off x="7926249" y="2580242"/>
            <a:ext cx="900" cy="273300"/>
          </a:xfrm>
          <a:prstGeom prst="straightConnector1">
            <a:avLst/>
          </a:prstGeom>
          <a:noFill/>
          <a:ln cap="flat" cmpd="sng" w="76200">
            <a:solidFill>
              <a:srgbClr val="B45F06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2" name="Google Shape;82;p14"/>
          <p:cNvSpPr/>
          <p:nvPr/>
        </p:nvSpPr>
        <p:spPr>
          <a:xfrm>
            <a:off x="7692663" y="2289950"/>
            <a:ext cx="468072" cy="371412"/>
          </a:xfrm>
          <a:prstGeom prst="cloud">
            <a:avLst/>
          </a:prstGeom>
          <a:solidFill>
            <a:srgbClr val="D9EAD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3" name="Google Shape;83;p14"/>
          <p:cNvCxnSpPr/>
          <p:nvPr/>
        </p:nvCxnSpPr>
        <p:spPr>
          <a:xfrm>
            <a:off x="5858924" y="2750354"/>
            <a:ext cx="900" cy="273300"/>
          </a:xfrm>
          <a:prstGeom prst="straightConnector1">
            <a:avLst/>
          </a:prstGeom>
          <a:noFill/>
          <a:ln cap="flat" cmpd="sng" w="76200">
            <a:solidFill>
              <a:srgbClr val="B45F06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4" name="Google Shape;84;p14"/>
          <p:cNvSpPr/>
          <p:nvPr/>
        </p:nvSpPr>
        <p:spPr>
          <a:xfrm>
            <a:off x="5625338" y="2460063"/>
            <a:ext cx="468072" cy="371412"/>
          </a:xfrm>
          <a:prstGeom prst="cloud">
            <a:avLst/>
          </a:prstGeom>
          <a:solidFill>
            <a:srgbClr val="D9EAD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5" name="Google Shape;85;p14"/>
          <p:cNvCxnSpPr/>
          <p:nvPr/>
        </p:nvCxnSpPr>
        <p:spPr>
          <a:xfrm>
            <a:off x="6799511" y="3041179"/>
            <a:ext cx="900" cy="273300"/>
          </a:xfrm>
          <a:prstGeom prst="straightConnector1">
            <a:avLst/>
          </a:prstGeom>
          <a:noFill/>
          <a:ln cap="flat" cmpd="sng" w="76200">
            <a:solidFill>
              <a:srgbClr val="B45F06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6" name="Google Shape;86;p14"/>
          <p:cNvSpPr/>
          <p:nvPr/>
        </p:nvSpPr>
        <p:spPr>
          <a:xfrm>
            <a:off x="6565913" y="2716463"/>
            <a:ext cx="468072" cy="371412"/>
          </a:xfrm>
          <a:prstGeom prst="cloud">
            <a:avLst/>
          </a:prstGeom>
          <a:solidFill>
            <a:srgbClr val="D9EAD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7" name="Google Shape;87;p14"/>
          <p:cNvPicPr preferRelativeResize="0"/>
          <p:nvPr/>
        </p:nvPicPr>
        <p:blipFill rotWithShape="1">
          <a:blip r:embed="rId3">
            <a:alphaModFix/>
          </a:blip>
          <a:srcRect b="45349" l="54956" r="0" t="29424"/>
          <a:stretch/>
        </p:blipFill>
        <p:spPr>
          <a:xfrm>
            <a:off x="6596849" y="1063475"/>
            <a:ext cx="1083976" cy="572698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4"/>
          <p:cNvSpPr/>
          <p:nvPr/>
        </p:nvSpPr>
        <p:spPr>
          <a:xfrm>
            <a:off x="6614250" y="2289938"/>
            <a:ext cx="371400" cy="371400"/>
          </a:xfrm>
          <a:prstGeom prst="ellipse">
            <a:avLst/>
          </a:prstGeom>
          <a:solidFill>
            <a:srgbClr val="C9DA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9" name="Google Shape;89;p14"/>
          <p:cNvCxnSpPr>
            <a:endCxn id="74" idx="2"/>
          </p:cNvCxnSpPr>
          <p:nvPr/>
        </p:nvCxnSpPr>
        <p:spPr>
          <a:xfrm>
            <a:off x="6044925" y="3825600"/>
            <a:ext cx="2170200" cy="0"/>
          </a:xfrm>
          <a:prstGeom prst="straightConnector1">
            <a:avLst/>
          </a:prstGeom>
          <a:noFill/>
          <a:ln cap="flat" cmpd="sng" w="76200">
            <a:solidFill>
              <a:srgbClr val="EA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90" name="Google Shape;90;p14"/>
          <p:cNvPicPr preferRelativeResize="0"/>
          <p:nvPr/>
        </p:nvPicPr>
        <p:blipFill rotWithShape="1">
          <a:blip r:embed="rId3">
            <a:alphaModFix/>
          </a:blip>
          <a:srcRect b="68863" l="51040" r="0" t="-169"/>
          <a:stretch/>
        </p:blipFill>
        <p:spPr>
          <a:xfrm>
            <a:off x="6563860" y="3314476"/>
            <a:ext cx="1132498" cy="683126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4"/>
          <p:cNvSpPr/>
          <p:nvPr/>
        </p:nvSpPr>
        <p:spPr>
          <a:xfrm>
            <a:off x="5380150" y="3089188"/>
            <a:ext cx="468000" cy="466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4"/>
          <p:cNvSpPr/>
          <p:nvPr/>
        </p:nvSpPr>
        <p:spPr>
          <a:xfrm>
            <a:off x="5270775" y="2846675"/>
            <a:ext cx="688800" cy="371400"/>
          </a:xfrm>
          <a:prstGeom prst="triangle">
            <a:avLst>
              <a:gd fmla="val 50000" name="adj"/>
            </a:avLst>
          </a:prstGeom>
          <a:solidFill>
            <a:srgbClr val="EA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4"/>
          <p:cNvSpPr/>
          <p:nvPr/>
        </p:nvSpPr>
        <p:spPr>
          <a:xfrm>
            <a:off x="5563375" y="3351250"/>
            <a:ext cx="110400" cy="2046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4"/>
          <p:cNvSpPr/>
          <p:nvPr/>
        </p:nvSpPr>
        <p:spPr>
          <a:xfrm>
            <a:off x="7926250" y="2750350"/>
            <a:ext cx="574800" cy="273300"/>
          </a:xfrm>
          <a:prstGeom prst="ellipse">
            <a:avLst/>
          </a:prstGeom>
          <a:solidFill>
            <a:srgbClr val="CFE2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/>
          <p:nvPr/>
        </p:nvSpPr>
        <p:spPr>
          <a:xfrm>
            <a:off x="5649" y="2749801"/>
            <a:ext cx="2719656" cy="2348460"/>
          </a:xfrm>
          <a:prstGeom prst="cloud">
            <a:avLst/>
          </a:prstGeom>
          <a:solidFill>
            <a:srgbClr val="CFE2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5"/>
          <p:cNvSpPr/>
          <p:nvPr/>
        </p:nvSpPr>
        <p:spPr>
          <a:xfrm>
            <a:off x="5392199" y="0"/>
            <a:ext cx="3751812" cy="2787588"/>
          </a:xfrm>
          <a:prstGeom prst="cloud">
            <a:avLst/>
          </a:prstGeom>
          <a:solidFill>
            <a:srgbClr val="F4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5"/>
          <p:cNvSpPr/>
          <p:nvPr/>
        </p:nvSpPr>
        <p:spPr>
          <a:xfrm>
            <a:off x="2725325" y="2118825"/>
            <a:ext cx="3751800" cy="2760300"/>
          </a:xfrm>
          <a:prstGeom prst="flowChartMagneticTap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5"/>
          <p:cNvSpPr/>
          <p:nvPr/>
        </p:nvSpPr>
        <p:spPr>
          <a:xfrm flipH="1">
            <a:off x="1348175" y="211775"/>
            <a:ext cx="2582400" cy="2168700"/>
          </a:xfrm>
          <a:prstGeom prst="flowChartMagneticTap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15"/>
          <p:cNvPicPr preferRelativeResize="0"/>
          <p:nvPr/>
        </p:nvPicPr>
        <p:blipFill rotWithShape="1">
          <a:blip r:embed="rId3">
            <a:alphaModFix/>
          </a:blip>
          <a:srcRect b="48503" l="54476" r="12957" t="4817"/>
          <a:stretch/>
        </p:blipFill>
        <p:spPr>
          <a:xfrm>
            <a:off x="185550" y="1398575"/>
            <a:ext cx="1007100" cy="9819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</p:pic>
      <p:sp>
        <p:nvSpPr>
          <p:cNvPr id="104" name="Google Shape;104;p15"/>
          <p:cNvSpPr txBox="1"/>
          <p:nvPr/>
        </p:nvSpPr>
        <p:spPr>
          <a:xfrm>
            <a:off x="1541075" y="835200"/>
            <a:ext cx="2196600" cy="19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chemeClr val="dk2"/>
                </a:solidFill>
              </a:rPr>
              <a:t>Что же такое теория графов?</a:t>
            </a:r>
            <a:endParaRPr sz="2100">
              <a:solidFill>
                <a:schemeClr val="dk2"/>
              </a:solidFill>
            </a:endParaRPr>
          </a:p>
        </p:txBody>
      </p:sp>
      <p:sp>
        <p:nvSpPr>
          <p:cNvPr id="105" name="Google Shape;105;p15"/>
          <p:cNvSpPr txBox="1"/>
          <p:nvPr/>
        </p:nvSpPr>
        <p:spPr>
          <a:xfrm>
            <a:off x="3366800" y="2468725"/>
            <a:ext cx="2954700" cy="22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900">
                <a:solidFill>
                  <a:schemeClr val="dk1"/>
                </a:solidFill>
                <a:latin typeface="Nunito ExtraBold"/>
                <a:ea typeface="Nunito ExtraBold"/>
                <a:cs typeface="Nunito ExtraBold"/>
                <a:sym typeface="Nunito ExtraBold"/>
              </a:rPr>
              <a:t>Теория графов</a:t>
            </a:r>
            <a:r>
              <a:rPr lang="ru" sz="1900">
                <a:solidFill>
                  <a:schemeClr val="dk1"/>
                </a:solidFill>
              </a:rPr>
              <a:t> — обширный раздел дискретной математики, в котором системно изучают свойства графов.</a:t>
            </a:r>
            <a:r>
              <a:rPr lang="ru" sz="1800">
                <a:solidFill>
                  <a:schemeClr val="dk1"/>
                </a:solidFill>
              </a:rPr>
              <a:t> 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106" name="Google Shape;10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250" y="2826024"/>
            <a:ext cx="2002491" cy="1914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5"/>
          <p:cNvPicPr preferRelativeResize="0"/>
          <p:nvPr/>
        </p:nvPicPr>
        <p:blipFill rotWithShape="1">
          <a:blip r:embed="rId5">
            <a:alphaModFix/>
          </a:blip>
          <a:srcRect b="42916" l="42379" r="0" t="665"/>
          <a:stretch/>
        </p:blipFill>
        <p:spPr>
          <a:xfrm>
            <a:off x="6570372" y="4021500"/>
            <a:ext cx="1035900" cy="981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8" name="Google Shape;10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42300" y="389113"/>
            <a:ext cx="2719708" cy="1814024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 txBox="1"/>
          <p:nvPr/>
        </p:nvSpPr>
        <p:spPr>
          <a:xfrm>
            <a:off x="5019100" y="1753375"/>
            <a:ext cx="4155900" cy="107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Что такое </a:t>
            </a:r>
            <a:r>
              <a:rPr b="1" lang="ru"/>
              <a:t>ГРАФ</a:t>
            </a:r>
            <a:r>
              <a:rPr lang="ru"/>
              <a:t>?</a:t>
            </a:r>
            <a:endParaRPr/>
          </a:p>
        </p:txBody>
      </p:sp>
      <p:sp>
        <p:nvSpPr>
          <p:cNvPr id="115" name="Google Shape;115;p16"/>
          <p:cNvSpPr txBox="1"/>
          <p:nvPr>
            <p:ph idx="1" type="body"/>
          </p:nvPr>
        </p:nvSpPr>
        <p:spPr>
          <a:xfrm>
            <a:off x="4941325" y="0"/>
            <a:ext cx="4202700" cy="514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6"/>
          <p:cNvSpPr/>
          <p:nvPr/>
        </p:nvSpPr>
        <p:spPr>
          <a:xfrm>
            <a:off x="4883025" y="0"/>
            <a:ext cx="4260900" cy="51708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6"/>
          <p:cNvSpPr/>
          <p:nvPr/>
        </p:nvSpPr>
        <p:spPr>
          <a:xfrm>
            <a:off x="5543950" y="590950"/>
            <a:ext cx="3071400" cy="3946200"/>
          </a:xfrm>
          <a:prstGeom prst="foldedCorner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6"/>
          <p:cNvSpPr txBox="1"/>
          <p:nvPr/>
        </p:nvSpPr>
        <p:spPr>
          <a:xfrm>
            <a:off x="5854950" y="921400"/>
            <a:ext cx="2468700" cy="289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100">
                <a:solidFill>
                  <a:schemeClr val="dk2"/>
                </a:solidFill>
              </a:rPr>
              <a:t>Граф</a:t>
            </a:r>
            <a:r>
              <a:rPr lang="ru" sz="2100">
                <a:solidFill>
                  <a:schemeClr val="dk2"/>
                </a:solidFill>
              </a:rPr>
              <a:t> — это геометрическая фигура, которая состоит из точек и линий, которые их соединяют. Точки называют вершинами графа, а линии — ребрами.</a:t>
            </a:r>
            <a:endParaRPr sz="2100">
              <a:solidFill>
                <a:schemeClr val="dk2"/>
              </a:solidFill>
            </a:endParaRPr>
          </a:p>
        </p:txBody>
      </p:sp>
      <p:pic>
        <p:nvPicPr>
          <p:cNvPr id="119" name="Google Shape;1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075" y="1017725"/>
            <a:ext cx="4578227" cy="1976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6"/>
          <p:cNvPicPr preferRelativeResize="0"/>
          <p:nvPr/>
        </p:nvPicPr>
        <p:blipFill rotWithShape="1">
          <a:blip r:embed="rId4">
            <a:alphaModFix/>
          </a:blip>
          <a:srcRect b="17287" l="0" r="0" t="0"/>
          <a:stretch/>
        </p:blipFill>
        <p:spPr>
          <a:xfrm>
            <a:off x="94075" y="2993875"/>
            <a:ext cx="2467608" cy="1569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70713" y="3123349"/>
            <a:ext cx="2023159" cy="1844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902" y="1057502"/>
            <a:ext cx="3507475" cy="3507475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7"/>
          <p:cNvSpPr/>
          <p:nvPr/>
        </p:nvSpPr>
        <p:spPr>
          <a:xfrm>
            <a:off x="353775" y="474300"/>
            <a:ext cx="4121100" cy="583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7"/>
          <p:cNvSpPr txBox="1"/>
          <p:nvPr>
            <p:ph type="title"/>
          </p:nvPr>
        </p:nvSpPr>
        <p:spPr>
          <a:xfrm>
            <a:off x="311700" y="4809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Граф состоит из:</a:t>
            </a:r>
            <a:endParaRPr/>
          </a:p>
        </p:txBody>
      </p:sp>
      <p:sp>
        <p:nvSpPr>
          <p:cNvPr id="129" name="Google Shape;129;p17"/>
          <p:cNvSpPr txBox="1"/>
          <p:nvPr>
            <p:ph idx="1" type="body"/>
          </p:nvPr>
        </p:nvSpPr>
        <p:spPr>
          <a:xfrm>
            <a:off x="509300" y="1933575"/>
            <a:ext cx="3028200" cy="307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200">
                <a:highlight>
                  <a:srgbClr val="F4CCCC"/>
                </a:highlight>
                <a:latin typeface="Caveat"/>
                <a:ea typeface="Caveat"/>
                <a:cs typeface="Caveat"/>
                <a:sym typeface="Caveat"/>
              </a:rPr>
              <a:t>Вершины: </a:t>
            </a:r>
            <a:r>
              <a:rPr lang="ru" sz="2200">
                <a:latin typeface="Caveat Medium"/>
                <a:ea typeface="Caveat Medium"/>
                <a:cs typeface="Caveat Medium"/>
                <a:sym typeface="Caveat Medium"/>
              </a:rPr>
              <a:t>a1, a2, a3, a4, a5,a6</a:t>
            </a:r>
            <a:endParaRPr sz="2200">
              <a:latin typeface="Caveat Medium"/>
              <a:ea typeface="Caveat Medium"/>
              <a:cs typeface="Caveat Medium"/>
              <a:sym typeface="Caveat Medium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ru" sz="2200">
                <a:highlight>
                  <a:srgbClr val="F4CCCC"/>
                </a:highlight>
                <a:latin typeface="Caveat"/>
                <a:ea typeface="Caveat"/>
                <a:cs typeface="Caveat"/>
                <a:sym typeface="Caveat"/>
              </a:rPr>
              <a:t>Рёбра: </a:t>
            </a:r>
            <a:r>
              <a:rPr lang="ru" sz="2200">
                <a:latin typeface="Caveat Medium"/>
                <a:ea typeface="Caveat Medium"/>
                <a:cs typeface="Caveat Medium"/>
                <a:sym typeface="Caveat Medium"/>
              </a:rPr>
              <a:t>b1, b2, b3, b4, b5, b6, b7, b8, b9.</a:t>
            </a:r>
            <a:endParaRPr sz="2200">
              <a:latin typeface="Caveat Medium"/>
              <a:ea typeface="Caveat Medium"/>
              <a:cs typeface="Caveat Medium"/>
              <a:sym typeface="Caveat Medium"/>
            </a:endParaRPr>
          </a:p>
        </p:txBody>
      </p:sp>
      <p:pic>
        <p:nvPicPr>
          <p:cNvPr id="130" name="Google Shape;13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58655" y="1210775"/>
            <a:ext cx="3225976" cy="3071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" name="Google Shape;131;p17"/>
          <p:cNvGrpSpPr/>
          <p:nvPr/>
        </p:nvGrpSpPr>
        <p:grpSpPr>
          <a:xfrm>
            <a:off x="3872200" y="1988600"/>
            <a:ext cx="2293775" cy="583150"/>
            <a:chOff x="3872200" y="1988600"/>
            <a:chExt cx="2293775" cy="583150"/>
          </a:xfrm>
        </p:grpSpPr>
        <p:sp>
          <p:nvSpPr>
            <p:cNvPr id="132" name="Google Shape;132;p17"/>
            <p:cNvSpPr/>
            <p:nvPr/>
          </p:nvSpPr>
          <p:spPr>
            <a:xfrm>
              <a:off x="4124900" y="1988600"/>
              <a:ext cx="2041075" cy="583150"/>
            </a:xfrm>
            <a:custGeom>
              <a:rect b="b" l="l" r="r" t="t"/>
              <a:pathLst>
                <a:path extrusionOk="0" h="23326" w="81643">
                  <a:moveTo>
                    <a:pt x="81643" y="0"/>
                  </a:moveTo>
                  <a:lnTo>
                    <a:pt x="47431" y="23326"/>
                  </a:lnTo>
                  <a:lnTo>
                    <a:pt x="0" y="23326"/>
                  </a:lnTo>
                </a:path>
              </a:pathLst>
            </a:custGeom>
            <a:noFill/>
            <a:ln cap="flat" cmpd="sng" w="38100">
              <a:solidFill>
                <a:srgbClr val="EA9999"/>
              </a:solidFill>
              <a:prstDash val="solid"/>
              <a:round/>
              <a:headEnd len="med" w="med" type="triangle"/>
              <a:tailEnd len="med" w="med" type="none"/>
            </a:ln>
          </p:spPr>
        </p:sp>
        <p:sp>
          <p:nvSpPr>
            <p:cNvPr id="133" name="Google Shape;133;p17"/>
            <p:cNvSpPr txBox="1"/>
            <p:nvPr/>
          </p:nvSpPr>
          <p:spPr>
            <a:xfrm>
              <a:off x="3872200" y="2146050"/>
              <a:ext cx="1886400" cy="311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" sz="1800">
                  <a:solidFill>
                    <a:schemeClr val="dk2"/>
                  </a:solidFill>
                </a:rPr>
                <a:t>вершины (a)</a:t>
              </a:r>
              <a:endParaRPr sz="1800">
                <a:solidFill>
                  <a:schemeClr val="dk2"/>
                </a:solidFill>
              </a:endParaRPr>
            </a:p>
          </p:txBody>
        </p:sp>
      </p:grpSp>
      <p:grpSp>
        <p:nvGrpSpPr>
          <p:cNvPr id="134" name="Google Shape;134;p17"/>
          <p:cNvGrpSpPr/>
          <p:nvPr/>
        </p:nvGrpSpPr>
        <p:grpSpPr>
          <a:xfrm>
            <a:off x="4027725" y="2939125"/>
            <a:ext cx="2705215" cy="878675"/>
            <a:chOff x="4027725" y="2939125"/>
            <a:chExt cx="2705215" cy="878675"/>
          </a:xfrm>
        </p:grpSpPr>
        <p:sp>
          <p:nvSpPr>
            <p:cNvPr id="135" name="Google Shape;135;p17"/>
            <p:cNvSpPr/>
            <p:nvPr/>
          </p:nvSpPr>
          <p:spPr>
            <a:xfrm>
              <a:off x="4124900" y="2939125"/>
              <a:ext cx="2608040" cy="742604"/>
            </a:xfrm>
            <a:custGeom>
              <a:rect b="b" l="l" r="r" t="t"/>
              <a:pathLst>
                <a:path extrusionOk="0" h="41210" w="114300">
                  <a:moveTo>
                    <a:pt x="114300" y="0"/>
                  </a:moveTo>
                  <a:lnTo>
                    <a:pt x="60649" y="40432"/>
                  </a:lnTo>
                  <a:lnTo>
                    <a:pt x="0" y="41210"/>
                  </a:lnTo>
                </a:path>
              </a:pathLst>
            </a:custGeom>
            <a:noFill/>
            <a:ln cap="flat" cmpd="sng" w="38100">
              <a:solidFill>
                <a:srgbClr val="EA9999"/>
              </a:solidFill>
              <a:prstDash val="solid"/>
              <a:round/>
              <a:headEnd len="med" w="med" type="stealth"/>
              <a:tailEnd len="med" w="med" type="none"/>
            </a:ln>
          </p:spPr>
        </p:sp>
        <p:sp>
          <p:nvSpPr>
            <p:cNvPr id="136" name="Google Shape;136;p17"/>
            <p:cNvSpPr txBox="1"/>
            <p:nvPr/>
          </p:nvSpPr>
          <p:spPr>
            <a:xfrm>
              <a:off x="4027725" y="3245100"/>
              <a:ext cx="15615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" sz="1800">
                  <a:solidFill>
                    <a:schemeClr val="dk2"/>
                  </a:solidFill>
                </a:rPr>
                <a:t>ребра</a:t>
              </a:r>
              <a:r>
                <a:rPr lang="ru" sz="1800">
                  <a:solidFill>
                    <a:schemeClr val="dk2"/>
                  </a:solidFill>
                </a:rPr>
                <a:t> (b)</a:t>
              </a:r>
              <a:endParaRPr sz="1800">
                <a:solidFill>
                  <a:schemeClr val="dk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/>
          <p:nvPr/>
        </p:nvSpPr>
        <p:spPr>
          <a:xfrm>
            <a:off x="1442350" y="435425"/>
            <a:ext cx="6220500" cy="5727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</a:rPr>
              <a:t>Применение теории графов в сфере ИТ</a:t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143" name="Google Shape;143;p18"/>
          <p:cNvSpPr/>
          <p:nvPr/>
        </p:nvSpPr>
        <p:spPr>
          <a:xfrm>
            <a:off x="431550" y="1368500"/>
            <a:ext cx="2527200" cy="3416400"/>
          </a:xfrm>
          <a:prstGeom prst="roundRect">
            <a:avLst>
              <a:gd fmla="val 16667" name="adj"/>
            </a:avLst>
          </a:prstGeom>
          <a:solidFill>
            <a:srgbClr val="F4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8"/>
          <p:cNvSpPr/>
          <p:nvPr/>
        </p:nvSpPr>
        <p:spPr>
          <a:xfrm>
            <a:off x="6146450" y="1368500"/>
            <a:ext cx="2527200" cy="3416400"/>
          </a:xfrm>
          <a:prstGeom prst="roundRect">
            <a:avLst>
              <a:gd fmla="val 16667" name="adj"/>
            </a:avLst>
          </a:prstGeom>
          <a:solidFill>
            <a:srgbClr val="CFE2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45" name="Google Shape;145;p18"/>
          <p:cNvCxnSpPr>
            <a:stCxn id="143" idx="0"/>
          </p:cNvCxnSpPr>
          <p:nvPr/>
        </p:nvCxnSpPr>
        <p:spPr>
          <a:xfrm flipH="1" rot="10800000">
            <a:off x="1695150" y="999200"/>
            <a:ext cx="1749300" cy="369300"/>
          </a:xfrm>
          <a:prstGeom prst="straightConnector1">
            <a:avLst/>
          </a:prstGeom>
          <a:noFill/>
          <a:ln cap="flat" cmpd="sng" w="38100">
            <a:solidFill>
              <a:srgbClr val="D9D2E9"/>
            </a:solidFill>
            <a:prstDash val="solid"/>
            <a:round/>
            <a:headEnd len="med" w="med" type="triangle"/>
            <a:tailEnd len="med" w="med" type="none"/>
          </a:ln>
        </p:spPr>
      </p:cxnSp>
      <p:cxnSp>
        <p:nvCxnSpPr>
          <p:cNvPr id="146" name="Google Shape;146;p18"/>
          <p:cNvCxnSpPr>
            <a:stCxn id="144" idx="0"/>
          </p:cNvCxnSpPr>
          <p:nvPr/>
        </p:nvCxnSpPr>
        <p:spPr>
          <a:xfrm rot="10800000">
            <a:off x="5854850" y="999200"/>
            <a:ext cx="1555200" cy="369300"/>
          </a:xfrm>
          <a:prstGeom prst="straightConnector1">
            <a:avLst/>
          </a:prstGeom>
          <a:noFill/>
          <a:ln cap="flat" cmpd="sng" w="38100">
            <a:solidFill>
              <a:srgbClr val="D9D2E9"/>
            </a:solidFill>
            <a:prstDash val="solid"/>
            <a:round/>
            <a:headEnd len="med" w="med" type="triangle"/>
            <a:tailEnd len="med" w="med" type="none"/>
          </a:ln>
        </p:spPr>
      </p:cxnSp>
      <p:sp>
        <p:nvSpPr>
          <p:cNvPr id="147" name="Google Shape;147;p18"/>
          <p:cNvSpPr txBox="1"/>
          <p:nvPr/>
        </p:nvSpPr>
        <p:spPr>
          <a:xfrm>
            <a:off x="587050" y="1494838"/>
            <a:ext cx="2235600" cy="131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700">
                <a:solidFill>
                  <a:srgbClr val="434343"/>
                </a:solidFill>
              </a:rPr>
              <a:t>Социальные сети</a:t>
            </a:r>
            <a:endParaRPr b="1" sz="1700">
              <a:solidFill>
                <a:srgbClr val="43434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2"/>
                </a:solidFill>
              </a:rPr>
              <a:t>Пользователей можно представить как вершины, а их подписки на другие аккаунты и сообщества — как рёбра 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/>
          </a:p>
        </p:txBody>
      </p:sp>
      <p:pic>
        <p:nvPicPr>
          <p:cNvPr id="148" name="Google Shape;14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800" y="2933404"/>
            <a:ext cx="2330700" cy="1694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grpSp>
        <p:nvGrpSpPr>
          <p:cNvPr id="149" name="Google Shape;149;p18"/>
          <p:cNvGrpSpPr/>
          <p:nvPr/>
        </p:nvGrpSpPr>
        <p:grpSpPr>
          <a:xfrm>
            <a:off x="3289000" y="1017725"/>
            <a:ext cx="2531350" cy="3776700"/>
            <a:chOff x="3289000" y="1017725"/>
            <a:chExt cx="2531350" cy="3776700"/>
          </a:xfrm>
        </p:grpSpPr>
        <p:sp>
          <p:nvSpPr>
            <p:cNvPr id="150" name="Google Shape;150;p18"/>
            <p:cNvSpPr/>
            <p:nvPr/>
          </p:nvSpPr>
          <p:spPr>
            <a:xfrm>
              <a:off x="3289000" y="1378025"/>
              <a:ext cx="2527200" cy="3416400"/>
            </a:xfrm>
            <a:prstGeom prst="roundRect">
              <a:avLst>
                <a:gd fmla="val 16667" name="adj"/>
              </a:avLst>
            </a:prstGeom>
            <a:solidFill>
              <a:srgbClr val="FFF2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51" name="Google Shape;151;p18"/>
            <p:cNvCxnSpPr>
              <a:stCxn id="142" idx="2"/>
              <a:endCxn id="150" idx="0"/>
            </p:cNvCxnSpPr>
            <p:nvPr/>
          </p:nvCxnSpPr>
          <p:spPr>
            <a:xfrm flipH="1">
              <a:off x="4552500" y="1017725"/>
              <a:ext cx="19500" cy="360300"/>
            </a:xfrm>
            <a:prstGeom prst="straightConnector1">
              <a:avLst/>
            </a:prstGeom>
            <a:noFill/>
            <a:ln cap="flat" cmpd="sng" w="38100">
              <a:solidFill>
                <a:srgbClr val="D9D2E9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sp>
          <p:nvSpPr>
            <p:cNvPr id="152" name="Google Shape;152;p18"/>
            <p:cNvSpPr txBox="1"/>
            <p:nvPr/>
          </p:nvSpPr>
          <p:spPr>
            <a:xfrm>
              <a:off x="3293150" y="1368500"/>
              <a:ext cx="2527200" cy="1866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ru" sz="1700">
                  <a:solidFill>
                    <a:schemeClr val="dk2"/>
                  </a:solidFill>
                </a:rPr>
                <a:t>Навигаторы и интернет-карты</a:t>
              </a:r>
              <a:endParaRPr b="1" sz="1700">
                <a:solidFill>
                  <a:schemeClr val="dk2"/>
                </a:solidFill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" sz="1200">
                  <a:solidFill>
                    <a:schemeClr val="dk2"/>
                  </a:solidFill>
                </a:rPr>
                <a:t> Различные места или текущее местоположение пользователя можно представить как вершины графа, а соединяющие их дороги — как рёбра графа.</a:t>
              </a:r>
              <a:endParaRPr sz="1200">
                <a:solidFill>
                  <a:schemeClr val="dk2"/>
                </a:solidFill>
              </a:endParaRPr>
            </a:p>
          </p:txBody>
        </p:sp>
        <p:pic>
          <p:nvPicPr>
            <p:cNvPr id="153" name="Google Shape;153;p18"/>
            <p:cNvPicPr preferRelativeResize="0"/>
            <p:nvPr/>
          </p:nvPicPr>
          <p:blipFill rotWithShape="1">
            <a:blip r:embed="rId4">
              <a:alphaModFix/>
            </a:blip>
            <a:srcRect b="10016" l="4909" r="5170" t="10359"/>
            <a:stretch/>
          </p:blipFill>
          <p:spPr>
            <a:xfrm>
              <a:off x="3366700" y="3039293"/>
              <a:ext cx="2371800" cy="1482900"/>
            </a:xfrm>
            <a:prstGeom prst="roundRect">
              <a:avLst>
                <a:gd fmla="val 16667" name="adj"/>
              </a:avLst>
            </a:prstGeom>
            <a:noFill/>
            <a:ln>
              <a:noFill/>
            </a:ln>
          </p:spPr>
        </p:pic>
      </p:grpSp>
      <p:sp>
        <p:nvSpPr>
          <p:cNvPr id="154" name="Google Shape;154;p18"/>
          <p:cNvSpPr txBox="1"/>
          <p:nvPr/>
        </p:nvSpPr>
        <p:spPr>
          <a:xfrm>
            <a:off x="6165775" y="1312325"/>
            <a:ext cx="2527200" cy="169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800">
                <a:solidFill>
                  <a:schemeClr val="dk2"/>
                </a:solidFill>
              </a:rPr>
              <a:t>Механизмы рекомендаций</a:t>
            </a:r>
            <a:endParaRPr b="1"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2"/>
                </a:solidFill>
              </a:rPr>
              <a:t>Теория графов здесь используется для поиска объектов, статей или событий, которые могут заинтересовать пользователя, опираясь на его предыдущие действия.</a:t>
            </a:r>
            <a:endParaRPr sz="1200">
              <a:solidFill>
                <a:schemeClr val="dk2"/>
              </a:solidFill>
            </a:endParaRPr>
          </a:p>
        </p:txBody>
      </p:sp>
      <p:pic>
        <p:nvPicPr>
          <p:cNvPr id="155" name="Google Shape;155;p18"/>
          <p:cNvPicPr preferRelativeResize="0"/>
          <p:nvPr/>
        </p:nvPicPr>
        <p:blipFill rotWithShape="1">
          <a:blip r:embed="rId5">
            <a:alphaModFix/>
          </a:blip>
          <a:srcRect b="0" l="7906" r="8341" t="3586"/>
          <a:stretch/>
        </p:blipFill>
        <p:spPr>
          <a:xfrm>
            <a:off x="6311575" y="3180290"/>
            <a:ext cx="2235600" cy="1447800"/>
          </a:xfrm>
          <a:prstGeom prst="roundRect">
            <a:avLst>
              <a:gd fmla="val 16667" name="adj"/>
            </a:avLst>
          </a:prstGeom>
          <a:solidFill>
            <a:srgbClr val="CFE2F3"/>
          </a:solidFill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720">
                <a:solidFill>
                  <a:schemeClr val="dk2"/>
                </a:solidFill>
              </a:rPr>
              <a:t>Спасибо за внимание!</a:t>
            </a:r>
            <a:endParaRPr sz="2720">
              <a:solidFill>
                <a:schemeClr val="dk2"/>
              </a:solidFill>
            </a:endParaRPr>
          </a:p>
        </p:txBody>
      </p:sp>
      <p:sp>
        <p:nvSpPr>
          <p:cNvPr id="161" name="Google Shape;161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2" name="Google Shape;16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7000" y="1384300"/>
            <a:ext cx="3810000" cy="295275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9"/>
          <p:cNvSpPr/>
          <p:nvPr/>
        </p:nvSpPr>
        <p:spPr>
          <a:xfrm>
            <a:off x="-682325" y="1868050"/>
            <a:ext cx="2952900" cy="2952900"/>
          </a:xfrm>
          <a:prstGeom prst="ellipse">
            <a:avLst/>
          </a:prstGeom>
          <a:solidFill>
            <a:srgbClr val="F4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9"/>
          <p:cNvSpPr/>
          <p:nvPr/>
        </p:nvSpPr>
        <p:spPr>
          <a:xfrm>
            <a:off x="1850575" y="3040225"/>
            <a:ext cx="2721300" cy="2565900"/>
          </a:xfrm>
          <a:prstGeom prst="rtTriangle">
            <a:avLst/>
          </a:prstGeom>
          <a:solidFill>
            <a:srgbClr val="CFE2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9"/>
          <p:cNvSpPr/>
          <p:nvPr/>
        </p:nvSpPr>
        <p:spPr>
          <a:xfrm>
            <a:off x="7099050" y="1154675"/>
            <a:ext cx="2352000" cy="2216100"/>
          </a:xfrm>
          <a:prstGeom prst="pie">
            <a:avLst>
              <a:gd fmla="val 0" name="adj1"/>
              <a:gd fmla="val 16200000" name="adj2"/>
            </a:avLst>
          </a:prstGeom>
          <a:solidFill>
            <a:srgbClr val="FFF2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9"/>
          <p:cNvSpPr/>
          <p:nvPr/>
        </p:nvSpPr>
        <p:spPr>
          <a:xfrm>
            <a:off x="6438125" y="2923600"/>
            <a:ext cx="3051900" cy="22200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