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70" r:id="rId5"/>
    <p:sldId id="262" r:id="rId6"/>
    <p:sldId id="271" r:id="rId7"/>
    <p:sldId id="272" r:id="rId8"/>
    <p:sldId id="263" r:id="rId9"/>
    <p:sldId id="266" r:id="rId10"/>
    <p:sldId id="265" r:id="rId11"/>
    <p:sldId id="267" r:id="rId12"/>
    <p:sldId id="269" r:id="rId13"/>
    <p:sldId id="268" r:id="rId14"/>
    <p:sldId id="273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00768-4C8D-4A41-A570-3AB6F36D4847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7186A-FAB0-444E-BBA4-CB65265D4A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61957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00768-4C8D-4A41-A570-3AB6F36D4847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7186A-FAB0-444E-BBA4-CB65265D4A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0403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00768-4C8D-4A41-A570-3AB6F36D4847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7186A-FAB0-444E-BBA4-CB65265D4A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26180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00768-4C8D-4A41-A570-3AB6F36D4847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7186A-FAB0-444E-BBA4-CB65265D4A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62229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00768-4C8D-4A41-A570-3AB6F36D4847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7186A-FAB0-444E-BBA4-CB65265D4A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14786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00768-4C8D-4A41-A570-3AB6F36D4847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7186A-FAB0-444E-BBA4-CB65265D4A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96574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00768-4C8D-4A41-A570-3AB6F36D4847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7186A-FAB0-444E-BBA4-CB65265D4A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92031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00768-4C8D-4A41-A570-3AB6F36D4847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7186A-FAB0-444E-BBA4-CB65265D4A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0326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00768-4C8D-4A41-A570-3AB6F36D4847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7186A-FAB0-444E-BBA4-CB65265D4A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2564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00768-4C8D-4A41-A570-3AB6F36D4847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7186A-FAB0-444E-BBA4-CB65265D4A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71784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00768-4C8D-4A41-A570-3AB6F36D4847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7186A-FAB0-444E-BBA4-CB65265D4A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46713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00768-4C8D-4A41-A570-3AB6F36D4847}" type="datetimeFigureOut">
              <a:rPr lang="ru-RU" smtClean="0"/>
              <a:pPr/>
              <a:t>31.10.2021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7186A-FAB0-444E-BBA4-CB65265D4A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90605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7672" y="640603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7626" y="4423688"/>
            <a:ext cx="8187396" cy="19229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err="1" smtClean="0">
                <a:solidFill>
                  <a:schemeClr val="tx1"/>
                </a:solidFill>
                <a:latin typeface="Bookman Old Style" panose="02050604050505020204" pitchFamily="18" charset="0"/>
              </a:rPr>
              <a:t>Аулова</a:t>
            </a:r>
            <a:r>
              <a:rPr lang="ru-RU" sz="36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 Светлана Ивановна, </a:t>
            </a:r>
          </a:p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учитель начальных классов </a:t>
            </a:r>
            <a:endParaRPr lang="ru-RU" sz="2800" b="1" i="1" dirty="0" smtClean="0">
              <a:solidFill>
                <a:schemeClr val="tx1"/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МБОУ </a:t>
            </a:r>
            <a:r>
              <a:rPr lang="ru-RU" sz="2800" b="1" i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«Гимназия №12» г. Белгород</a:t>
            </a:r>
            <a:endParaRPr lang="ru-RU" sz="2400" b="1" i="1" dirty="0" smtClean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7567" y="783868"/>
            <a:ext cx="6978309" cy="3153475"/>
          </a:xfrm>
          <a:prstGeom prst="roundRect">
            <a:avLst/>
          </a:prstGeom>
          <a:solidFill>
            <a:srgbClr val="FF7979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Детский туризм </a:t>
            </a:r>
            <a:r>
              <a:rPr lang="ru-RU" sz="5400" b="1" dirty="0" err="1" smtClean="0">
                <a:solidFill>
                  <a:schemeClr val="tx1"/>
                </a:solidFill>
                <a:latin typeface="Bookman Old Style" panose="02050604050505020204" pitchFamily="18" charset="0"/>
              </a:rPr>
              <a:t>Белгородчины</a:t>
            </a:r>
            <a:endParaRPr lang="ru-RU" sz="5400" b="1" dirty="0" smtClean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461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98807" y="338877"/>
            <a:ext cx="10751916" cy="2922938"/>
          </a:xfrm>
          <a:prstGeom prst="roundRect">
            <a:avLst/>
          </a:prstGeom>
          <a:solidFill>
            <a:srgbClr val="66CCFF"/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chemeClr val="tx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очень любим природу, любим путешествовать и заниматься спортом. Придя учиться в</a:t>
            </a:r>
          </a:p>
          <a:p>
            <a:pPr algn="ctr">
              <a:spcAft>
                <a:spcPts val="0"/>
              </a:spcAft>
            </a:pPr>
            <a:r>
              <a:rPr lang="ru-RU" sz="2800" b="1" dirty="0" smtClean="0">
                <a:solidFill>
                  <a:schemeClr val="tx1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МБОУ «Гимназия №12», мы</a:t>
            </a:r>
            <a:r>
              <a:rPr lang="ru-RU" sz="2800" b="1" dirty="0" smtClean="0">
                <a:solidFill>
                  <a:schemeClr val="tx1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 поняли, что все наши увлечения может объединить одно слово – ТУРИЗМ. </a:t>
            </a:r>
            <a:endParaRPr lang="ru-RU" sz="2800" b="1" dirty="0">
              <a:solidFill>
                <a:schemeClr val="tx1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3077" y="3757754"/>
            <a:ext cx="3306172" cy="918456"/>
          </a:xfrm>
          <a:prstGeom prst="roundRect">
            <a:avLst/>
          </a:prstGeom>
          <a:solidFill>
            <a:srgbClr val="FF7979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Мы стали туристами!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169390" y="3668480"/>
            <a:ext cx="7581332" cy="170597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Весь наш класс принимает активное участие в различных походах и экскурсиях. </a:t>
            </a:r>
            <a:endParaRPr lang="ru-RU" sz="2400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898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http://school12.beluo.ru/wp-content/uploads/2019/09/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40" y="207350"/>
            <a:ext cx="5141927" cy="36041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2279177" y="4006066"/>
            <a:ext cx="8775510" cy="180788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Первым походом нашего класса стало краеведческое мероприятие «Тропы Белогорья», посвященное 65-летию образования Белгородской области. </a:t>
            </a:r>
            <a:endParaRPr lang="ru-RU" sz="1600" b="1" i="1" dirty="0" smtClean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7" name="Picture 13" descr="http://school12.beluo.ru/wp-content/uploads/2019/09/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335" y="207350"/>
            <a:ext cx="5810520" cy="36041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7472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974653" y="221584"/>
            <a:ext cx="7926195" cy="2494320"/>
          </a:xfrm>
          <a:prstGeom prst="roundRect">
            <a:avLst/>
          </a:prstGeom>
          <a:solidFill>
            <a:srgbClr val="66CCFF"/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Наша команда выполнила задания </a:t>
            </a:r>
            <a:r>
              <a:rPr lang="ru-RU" sz="2400" b="1" dirty="0" err="1" smtClean="0">
                <a:solidFill>
                  <a:schemeClr val="tx1"/>
                </a:solidFill>
                <a:latin typeface="Bookman Old Style" panose="02050604050505020204" pitchFamily="18" charset="0"/>
              </a:rPr>
              <a:t>краеведческо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-туристского фото-</a:t>
            </a:r>
            <a:r>
              <a:rPr lang="ru-RU" sz="2400" b="1" dirty="0" err="1" smtClean="0">
                <a:solidFill>
                  <a:schemeClr val="tx1"/>
                </a:solidFill>
                <a:latin typeface="Bookman Old Style" panose="02050604050505020204" pitchFamily="18" charset="0"/>
              </a:rPr>
              <a:t>квеста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 и поучаствовала в краеведческой викторине по теме «История и культура города Белгорода».</a:t>
            </a:r>
          </a:p>
          <a:p>
            <a:pPr algn="ctr" fontAlgn="base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Было очень познавательно и весело!</a:t>
            </a:r>
            <a:endParaRPr lang="ru-RU" sz="2400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" name="Picture 9" descr="http://school12.beluo.ru/wp-content/uploads/2019/09/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443" y="3063542"/>
            <a:ext cx="4805497" cy="33950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51" y="221584"/>
            <a:ext cx="3370419" cy="4493892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8998514" y="3063542"/>
            <a:ext cx="2902334" cy="2395562"/>
          </a:xfrm>
          <a:prstGeom prst="roundRect">
            <a:avLst/>
          </a:prstGeom>
          <a:solidFill>
            <a:srgbClr val="FF7979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За время похода мы узнали друг друга лучше и сдружились!</a:t>
            </a:r>
          </a:p>
        </p:txBody>
      </p:sp>
    </p:spTree>
    <p:extLst>
      <p:ext uri="{BB962C8B-B14F-4D97-AF65-F5344CB8AC3E}">
        <p14:creationId xmlns="" xmlns:p14="http://schemas.microsoft.com/office/powerpoint/2010/main" val="121315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school12.beluo.ru/wp-content/uploads/2020/10/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27" y="2220502"/>
            <a:ext cx="6140194" cy="43031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454925" y="204718"/>
            <a:ext cx="11213911" cy="166502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0" dirty="0" smtClean="0">
                <a:solidFill>
                  <a:schemeClr val="tx1"/>
                </a:solidFill>
                <a:effectLst/>
                <a:latin typeface="Bookman Old Style" panose="02050604050505020204" pitchFamily="18" charset="0"/>
              </a:rPr>
              <a:t>Следующие наши «Тропы Белогорья» были посвящены 75-летию Победы в Великой Отечественной войне. Поход был организован тоже в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формате </a:t>
            </a:r>
            <a:r>
              <a:rPr lang="ru-RU" sz="2400" b="1" dirty="0" err="1" smtClean="0">
                <a:solidFill>
                  <a:schemeClr val="tx1"/>
                </a:solidFill>
                <a:latin typeface="Bookman Old Style" panose="02050604050505020204" pitchFamily="18" charset="0"/>
              </a:rPr>
              <a:t>фотоквеста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 - «Память о Великой Победе на улицах Белгорода».</a:t>
            </a:r>
            <a:endParaRPr lang="ru-RU" sz="2400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632812" y="2220502"/>
            <a:ext cx="5363571" cy="344331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Мы изучили краеведческую информацию. Нашли определённые объекты (памятники, увековечившие память о Великой Победе) и сфотографироваться на фоне объекта.</a:t>
            </a:r>
            <a:endParaRPr lang="ru-RU" sz="1600" b="1" i="1" dirty="0" smtClean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036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school12.beluo.ru/wp-content/uploads/2020/10/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7719" y="1963600"/>
            <a:ext cx="5732622" cy="37978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school12.beluo.ru/wp-content/uploads/2020/10/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59" y="1963600"/>
            <a:ext cx="5049760" cy="29024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39136" y="338554"/>
            <a:ext cx="11675359" cy="1349549"/>
          </a:xfrm>
          <a:prstGeom prst="roundRect">
            <a:avLst/>
          </a:prstGeom>
          <a:solidFill>
            <a:srgbClr val="FF7979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Участники нашей команды выбрали усложнённый уровень и без труда прошли предложенный маршрут. Ведь наша команда называлась – Атлант – Патриот!</a:t>
            </a:r>
            <a:endParaRPr lang="ru-RU" sz="2400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00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89757" y="221583"/>
            <a:ext cx="5223939" cy="3831802"/>
          </a:xfrm>
          <a:prstGeom prst="roundRect">
            <a:avLst/>
          </a:prstGeom>
          <a:solidFill>
            <a:srgbClr val="66CCFF"/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Одно из самых ярких впечатлений оставила после себя экскурсионная поездка в </a:t>
            </a:r>
            <a:r>
              <a:rPr lang="ru-RU" sz="2400" b="1" dirty="0" err="1" smtClean="0">
                <a:solidFill>
                  <a:schemeClr val="tx1"/>
                </a:solidFill>
                <a:latin typeface="Bookman Old Style" panose="02050604050505020204" pitchFamily="18" charset="0"/>
              </a:rPr>
              <a:t>Корочанский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 район, где наш класс посетил  историко-краеведческий музей в селе </a:t>
            </a:r>
            <a:r>
              <a:rPr lang="ru-RU" sz="2400" b="1" dirty="0" err="1" smtClean="0">
                <a:solidFill>
                  <a:schemeClr val="tx1"/>
                </a:solidFill>
                <a:latin typeface="Bookman Old Style" panose="02050604050505020204" pitchFamily="18" charset="0"/>
              </a:rPr>
              <a:t>Клиновец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. </a:t>
            </a:r>
            <a:endParaRPr lang="ru-RU" sz="2400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3" name="Picture 4" descr="http://school12.beluo.ru/wp-content/uploads/2020/12/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183" y="221583"/>
            <a:ext cx="5959999" cy="39973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4071583" y="4421876"/>
            <a:ext cx="6832979" cy="85980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0" dirty="0" smtClean="0">
                <a:solidFill>
                  <a:schemeClr val="tx1"/>
                </a:solidFill>
                <a:effectLst/>
                <a:latin typeface="Bookman Old Style" panose="02050604050505020204" pitchFamily="18" charset="0"/>
              </a:rPr>
              <a:t>А после музея мы отправились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в «Город – крепость «Яблонов».</a:t>
            </a:r>
            <a:r>
              <a:rPr lang="ru-RU" sz="2400" b="1" i="0" dirty="0" smtClean="0">
                <a:solidFill>
                  <a:schemeClr val="tx1"/>
                </a:solidFill>
                <a:effectLst/>
                <a:latin typeface="Bookman Old Style" panose="02050604050505020204" pitchFamily="18" charset="0"/>
              </a:rPr>
              <a:t> </a:t>
            </a:r>
            <a:endParaRPr lang="ru-RU" sz="2400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686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school12.beluo.ru/wp-content/uploads/2020/12/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96" y="245659"/>
            <a:ext cx="5884749" cy="45583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school12.beluo.ru/wp-content/uploads/2020/12/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3268" y="245659"/>
            <a:ext cx="4686800" cy="35151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6537278" y="3932520"/>
            <a:ext cx="5377218" cy="2742218"/>
          </a:xfrm>
          <a:prstGeom prst="roundRect">
            <a:avLst/>
          </a:prstGeom>
          <a:solidFill>
            <a:srgbClr val="FF7979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После этой экскурсии мы поняли, что надо знать 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свою историю,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хранить 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историческую память,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изучать 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культурное наследие родного края.</a:t>
            </a:r>
          </a:p>
        </p:txBody>
      </p:sp>
      <p:pic>
        <p:nvPicPr>
          <p:cNvPr id="8" name="Picture 2" descr="http://school12.beluo.ru/wp-content/uploads/2020/12/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1351" y="498324"/>
            <a:ext cx="2026511" cy="20265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7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chool12.beluo.ru/wp-content/uploads/2021/04/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391" y="132139"/>
            <a:ext cx="5418161" cy="54181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09267" y="132139"/>
            <a:ext cx="5973169" cy="430338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Следующим нашим походом была экскурсия на ОАО «Белгородский хладокомбинат».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Мы </a:t>
            </a:r>
            <a:r>
              <a:rPr lang="ru-RU" sz="2400" b="1">
                <a:solidFill>
                  <a:schemeClr val="tx1"/>
                </a:solidFill>
                <a:latin typeface="Bookman Old Style" panose="02050604050505020204" pitchFamily="18" charset="0"/>
              </a:rPr>
              <a:t>побывали </a:t>
            </a:r>
            <a:r>
              <a:rPr lang="ru-RU" sz="2400" b="1" smtClean="0">
                <a:solidFill>
                  <a:schemeClr val="tx1"/>
                </a:solidFill>
                <a:latin typeface="Bookman Old Style" panose="02050604050505020204" pitchFamily="18" charset="0"/>
              </a:rPr>
              <a:t>в музее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, 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где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узнали 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об истории предприятия,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просмотрели видеофильм 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о технологии производства мороженого,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а на 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фабрике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мы увидели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, как производится мороженое. </a:t>
            </a:r>
          </a:p>
        </p:txBody>
      </p:sp>
    </p:spTree>
    <p:extLst>
      <p:ext uri="{BB962C8B-B14F-4D97-AF65-F5344CB8AC3E}">
        <p14:creationId xmlns="" xmlns:p14="http://schemas.microsoft.com/office/powerpoint/2010/main" val="234669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school12.beluo.ru/wp-content/uploads/2021/04/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80" y="512254"/>
            <a:ext cx="6038671" cy="60386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6407623" y="512254"/>
            <a:ext cx="5472753" cy="544545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Экскурсия завершилась в дегустационном зале фабрики, где все попробовали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мороженое, которое принесли 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прямо из цеха. Какая это вкуснота!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А 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вафельные стаканчики — с пылу с жару… Просто необыкновенные!</a:t>
            </a:r>
          </a:p>
          <a:p>
            <a:pPr algn="ctr" fontAlgn="base"/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Теперь мы еще больше гордимся своим краем! Ведь у нас производят лучшее в мире мороженое!</a:t>
            </a:r>
          </a:p>
        </p:txBody>
      </p:sp>
    </p:spTree>
    <p:extLst>
      <p:ext uri="{BB962C8B-B14F-4D97-AF65-F5344CB8AC3E}">
        <p14:creationId xmlns="" xmlns:p14="http://schemas.microsoft.com/office/powerpoint/2010/main" val="282721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32013" y="204717"/>
            <a:ext cx="4708477" cy="4408225"/>
          </a:xfrm>
          <a:prstGeom prst="roundRect">
            <a:avLst/>
          </a:prstGeom>
          <a:solidFill>
            <a:srgbClr val="FF7979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16 апреля 2021 года в нашей школе был праздник спорта и туризма – это «День ориентирования»!</a:t>
            </a:r>
          </a:p>
          <a:p>
            <a:pPr algn="ctr" fontAlgn="base"/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Спортивное ориентирование — это спорт, где участники с помощью компаса и карты находят контрольные пункты.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782" y="382140"/>
            <a:ext cx="6569119" cy="49268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9179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49" y="375318"/>
            <a:ext cx="5140650" cy="38554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7314"/>
          <a:stretch/>
        </p:blipFill>
        <p:spPr>
          <a:xfrm>
            <a:off x="5620731" y="375318"/>
            <a:ext cx="6284666" cy="2954736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5627417" y="3575713"/>
            <a:ext cx="6277980" cy="2129050"/>
          </a:xfrm>
          <a:prstGeom prst="roundRect">
            <a:avLst/>
          </a:prstGeom>
          <a:solidFill>
            <a:srgbClr val="66CCFF"/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Наш класс принял активное участие в этом спортивном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мероприятии. Все 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участники соревнования получили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Сертификаты.</a:t>
            </a:r>
            <a:endParaRPr lang="ru-RU" sz="2400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535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chool12.beluo.ru/wp-content/uploads/2021/05/2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234" y="241320"/>
            <a:ext cx="5436148" cy="54361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09267" y="132139"/>
            <a:ext cx="6191533" cy="44125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А самым ответственным и важным стало участие во Всероссийском массовом соревновании 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по спортивному ориентированию «Российский азимут — 2021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». На старт вышли любители туризма со всей области. От нашего класса приняли участие и дети, и родители, более 30 человек! </a:t>
            </a:r>
            <a:endParaRPr lang="ru-RU" sz="2400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  <a:p>
            <a:pPr algn="ctr" fontAlgn="base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  </a:t>
            </a:r>
            <a:endParaRPr lang="ru-RU" sz="2400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9266" y="4804012"/>
            <a:ext cx="6191533" cy="1746913"/>
          </a:xfrm>
          <a:prstGeom prst="roundRect">
            <a:avLst/>
          </a:prstGeom>
          <a:solidFill>
            <a:srgbClr val="FF7979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На финише у нас даже взяли интервью, а вечером нас показали по телевизору!</a:t>
            </a:r>
            <a:endParaRPr lang="ru-RU" sz="2400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110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00253" y="234385"/>
            <a:ext cx="9143998" cy="181278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На Белгородской земле очень много интересных мест, которые бы мы хотели бы посетить: музеи, заповедники, храмы и монастыри.</a:t>
            </a:r>
            <a:endParaRPr lang="ru-RU" sz="2400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70130" y="2415657"/>
            <a:ext cx="5811670" cy="2429299"/>
          </a:xfrm>
          <a:prstGeom prst="roundRect">
            <a:avLst/>
          </a:prstGeom>
          <a:solidFill>
            <a:srgbClr val="FF7979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Мы только начинающие туристы! Нам очень нравится 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увлекательный </a:t>
            </a:r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мир путешествий, экскурсий, походов и ориентирования</a:t>
            </a:r>
            <a:r>
              <a:rPr lang="ru-RU" sz="24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2265" y="5527344"/>
            <a:ext cx="7151426" cy="1037229"/>
          </a:xfrm>
          <a:prstGeom prst="roundRect">
            <a:avLst/>
          </a:prstGeom>
          <a:solidFill>
            <a:srgbClr val="66CCFF"/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Любите свою Родину, гордитесь ею! </a:t>
            </a:r>
          </a:p>
          <a:p>
            <a:pPr algn="ctr" fontAlgn="base"/>
            <a:r>
              <a:rPr lang="ru-RU" sz="24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Занимайтесь спортом! Будьте здоровы! </a:t>
            </a:r>
            <a:endParaRPr lang="ru-RU" sz="2400" b="1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9300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493</Words>
  <Application>Microsoft Office PowerPoint</Application>
  <PresentationFormat>Произвольный</PresentationFormat>
  <Paragraphs>31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</dc:creator>
  <cp:lastModifiedBy>Счастливый</cp:lastModifiedBy>
  <cp:revision>31</cp:revision>
  <dcterms:created xsi:type="dcterms:W3CDTF">2021-05-31T16:38:31Z</dcterms:created>
  <dcterms:modified xsi:type="dcterms:W3CDTF">2021-10-31T20:07:14Z</dcterms:modified>
</cp:coreProperties>
</file>