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0"/>
  </p:notesMasterIdLst>
  <p:sldIdLst>
    <p:sldId id="308" r:id="rId2"/>
    <p:sldId id="256" r:id="rId3"/>
    <p:sldId id="260" r:id="rId4"/>
    <p:sldId id="283" r:id="rId5"/>
    <p:sldId id="309" r:id="rId6"/>
    <p:sldId id="267" r:id="rId7"/>
    <p:sldId id="258" r:id="rId8"/>
    <p:sldId id="316" r:id="rId9"/>
    <p:sldId id="264" r:id="rId10"/>
    <p:sldId id="314" r:id="rId11"/>
    <p:sldId id="315" r:id="rId12"/>
    <p:sldId id="285" r:id="rId13"/>
    <p:sldId id="326" r:id="rId14"/>
    <p:sldId id="318" r:id="rId15"/>
    <p:sldId id="281" r:id="rId16"/>
    <p:sldId id="335" r:id="rId17"/>
    <p:sldId id="336" r:id="rId18"/>
    <p:sldId id="337" r:id="rId19"/>
    <p:sldId id="288" r:id="rId20"/>
    <p:sldId id="329" r:id="rId21"/>
    <p:sldId id="346" r:id="rId22"/>
    <p:sldId id="347" r:id="rId23"/>
    <p:sldId id="331" r:id="rId24"/>
    <p:sldId id="324" r:id="rId25"/>
    <p:sldId id="328" r:id="rId26"/>
    <p:sldId id="299" r:id="rId27"/>
    <p:sldId id="342" r:id="rId28"/>
    <p:sldId id="333" r:id="rId29"/>
    <p:sldId id="320" r:id="rId30"/>
    <p:sldId id="291" r:id="rId31"/>
    <p:sldId id="292" r:id="rId32"/>
    <p:sldId id="323" r:id="rId33"/>
    <p:sldId id="343" r:id="rId34"/>
    <p:sldId id="338" r:id="rId35"/>
    <p:sldId id="344" r:id="rId36"/>
    <p:sldId id="330" r:id="rId37"/>
    <p:sldId id="345" r:id="rId38"/>
    <p:sldId id="311" r:id="rId39"/>
    <p:sldId id="339" r:id="rId40"/>
    <p:sldId id="340" r:id="rId41"/>
    <p:sldId id="334" r:id="rId42"/>
    <p:sldId id="341" r:id="rId43"/>
    <p:sldId id="332" r:id="rId44"/>
    <p:sldId id="312" r:id="rId45"/>
    <p:sldId id="313" r:id="rId46"/>
    <p:sldId id="304" r:id="rId47"/>
    <p:sldId id="305" r:id="rId48"/>
    <p:sldId id="257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5C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explosion val="4"/>
          </c:dPt>
          <c:dLbls>
            <c:dLbl>
              <c:idx val="0"/>
              <c:layout>
                <c:manualLayout>
                  <c:x val="-0.15872931248177433"/>
                  <c:y val="2.13976377952757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Лист1!$A$2:$A$4</c:f>
              <c:strCache>
                <c:ptCount val="3"/>
                <c:pt idx="0">
                  <c:v>сформировано</c:v>
                </c:pt>
                <c:pt idx="1">
                  <c:v>частично сформировано</c:v>
                </c:pt>
                <c:pt idx="2">
                  <c:v>не сформировано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0.45</c:v>
                </c:pt>
                <c:pt idx="1">
                  <c:v>0.3000000000000001</c:v>
                </c:pt>
                <c:pt idx="2">
                  <c:v>0.25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"/>
          <c:dLbls>
            <c:dLbl>
              <c:idx val="0"/>
              <c:layout>
                <c:manualLayout>
                  <c:x val="-9.7722938192052841E-2"/>
                  <c:y val="-0.306194294409792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4559294998968397E-2"/>
                  <c:y val="0.1952329392485074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Лист1!$A$2:$A$5</c:f>
              <c:strCache>
                <c:ptCount val="2"/>
                <c:pt idx="0">
                  <c:v>Не уделяют внимания важности экологического воспитания ребенка</c:v>
                </c:pt>
                <c:pt idx="1">
                  <c:v>Экологическое воспитание проводят в совместной деятельности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0.8500000000000002</c:v>
                </c:pt>
                <c:pt idx="1">
                  <c:v>0.15000000000000005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49771232683548022"/>
          <c:y val="0.25679963545760104"/>
          <c:w val="0.47992886830238318"/>
          <c:h val="0.73508720589956678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0114938757655323"/>
          <c:y val="7.8683239443350109E-2"/>
          <c:w val="0.52751142218333824"/>
          <c:h val="0.691588342421458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explosion val="23"/>
          </c:dPt>
          <c:dLbls>
            <c:dLbl>
              <c:idx val="0"/>
              <c:layout>
                <c:manualLayout>
                  <c:x val="-6.896258627393799E-2"/>
                  <c:y val="-0.3405603665691499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2"/>
                <c:pt idx="0">
                  <c:v>Сформированно</c:v>
                </c:pt>
                <c:pt idx="1">
                  <c:v>Частично сформированно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0.8500000000000002</c:v>
                </c:pt>
                <c:pt idx="1">
                  <c:v>0.15000000000000005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3968674054632069"/>
          <c:y val="0.58255807729752329"/>
          <c:w val="0.36031329852238642"/>
          <c:h val="0.2914597187523959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0.53846</cdr:x>
      <cdr:y>0.09031</cdr:y>
    </cdr:from>
    <cdr:to>
      <cdr:x>0.70126</cdr:x>
      <cdr:y>0.47258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024336" y="2160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rgbClr val="FF0000"/>
              </a:solidFill>
            </a:rPr>
            <a:t>Итоги самодиагностики.</a:t>
          </a:r>
        </a:p>
        <a:p xmlns:a="http://schemas.openxmlformats.org/drawingml/2006/main">
          <a:endParaRPr lang="ru-RU" sz="1100" dirty="0">
            <a:solidFill>
              <a:srgbClr val="FF0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915BE-A5A8-414E-A2B6-B1A7CB2809EB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A94310-2186-43B6-A7AF-953FA0823E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787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A6A73A0-A240-4F76-94A6-FBCD16EBB1D9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473541C-9721-43C9-A97E-B1BDE25F29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edg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detskiy-sad/materialy-dlya-roditeley/2018/02/28/ekologicheskaya-viktorina-dlya-roditeley-chast-2" TargetMode="External"/><Relationship Id="rId2" Type="http://schemas.openxmlformats.org/officeDocument/2006/relationships/hyperlink" Target="https://materinstvo.ru/art/kak-nauchit-detey-zabotitsya-ob-ecologi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png"/><Relationship Id="rId5" Type="http://schemas.openxmlformats.org/officeDocument/2006/relationships/image" Target="../media/image120.png"/><Relationship Id="rId4" Type="http://schemas.openxmlformats.org/officeDocument/2006/relationships/hyperlink" Target="https://gidrukodeliya.ru/podelki-iz-odnorazovoy-posudy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0327" y="3140968"/>
            <a:ext cx="4104456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solidFill>
                  <a:srgbClr val="FF0000"/>
                </a:solidFill>
              </a:rPr>
              <a:t>Кузнецова Светлана Михайловна</a:t>
            </a:r>
          </a:p>
          <a:p>
            <a:pPr algn="r"/>
            <a:endParaRPr lang="ru-RU" sz="900" b="1" dirty="0" smtClean="0">
              <a:solidFill>
                <a:srgbClr val="FF0000"/>
              </a:solidFill>
            </a:endParaRPr>
          </a:p>
          <a:p>
            <a:r>
              <a:rPr lang="ru-RU" sz="1600" dirty="0" smtClean="0">
                <a:solidFill>
                  <a:srgbClr val="FF0000"/>
                </a:solidFill>
              </a:rPr>
              <a:t>Образование: </a:t>
            </a:r>
            <a:r>
              <a:rPr lang="ru-RU" sz="1600" dirty="0" smtClean="0">
                <a:solidFill>
                  <a:srgbClr val="0000FF"/>
                </a:solidFill>
              </a:rPr>
              <a:t>среднее профессиональное « Дзержинский педагогический колледж»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Должность: </a:t>
            </a:r>
            <a:r>
              <a:rPr lang="ru-RU" sz="1600" dirty="0" smtClean="0">
                <a:solidFill>
                  <a:srgbClr val="0000FF"/>
                </a:solidFill>
              </a:rPr>
              <a:t>воспитатель МБДОУ «Детский сад» № 104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Стаж педагогической работы: </a:t>
            </a:r>
            <a:r>
              <a:rPr lang="ru-RU" sz="1600" dirty="0" smtClean="0">
                <a:solidFill>
                  <a:srgbClr val="0000FF"/>
                </a:solidFill>
              </a:rPr>
              <a:t>с 2013г.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Квалификационная категория:  </a:t>
            </a:r>
            <a:r>
              <a:rPr lang="ru-RU" sz="1600" dirty="0" smtClean="0">
                <a:solidFill>
                  <a:srgbClr val="0000FF"/>
                </a:solidFill>
              </a:rPr>
              <a:t>1 категория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r"/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Рисунок 1" descr="Безимени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548680"/>
            <a:ext cx="246509" cy="282583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632445" y="765993"/>
            <a:ext cx="587910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 образования  Администрации города Нижнего Новгорода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сад  № 104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(МБДОУ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сад № 104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 descr="C:\Users\MBDOU-1\Desktop\категория Кузнецова\Света\рисование экологических знаков\IMG-e72bda3bc4d8e120f38e1a6c0aec1304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70" t="16508" b="56825"/>
          <a:stretch/>
        </p:blipFill>
        <p:spPr bwMode="auto">
          <a:xfrm>
            <a:off x="5021130" y="2492896"/>
            <a:ext cx="3219742" cy="3528392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8229600" cy="576064"/>
          </a:xfrm>
        </p:spPr>
        <p:txBody>
          <a:bodyPr>
            <a:noAutofit/>
          </a:bodyPr>
          <a:lstStyle/>
          <a:p>
            <a:r>
              <a:rPr lang="ru-RU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/>
                <a:latin typeface="+mn-lt"/>
              </a:rPr>
              <a:t>Тема:</a:t>
            </a:r>
            <a:endParaRPr lang="ru-RU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628800"/>
            <a:ext cx="6768752" cy="424847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00FF"/>
                </a:solidFill>
              </a:rPr>
              <a:t>«Развитие познавательной активности детей старшего дошкольного возраста в проблемах загрязнения окружающей среды через проектную деятельность».</a:t>
            </a:r>
          </a:p>
          <a:p>
            <a:endParaRPr lang="ru-RU" sz="3200" dirty="0" smtClean="0">
              <a:solidFill>
                <a:srgbClr val="0000FF"/>
              </a:solidFill>
            </a:endParaRPr>
          </a:p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Выполнила: воспитатель </a:t>
            </a:r>
          </a:p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МБДОУ «Детский сад» №104</a:t>
            </a:r>
          </a:p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Светлана Михайловна Кузнецова</a:t>
            </a:r>
          </a:p>
          <a:p>
            <a:pPr algn="just"/>
            <a:endParaRPr lang="ru-RU" sz="2200" dirty="0" smtClean="0">
              <a:solidFill>
                <a:srgbClr val="0000FF"/>
              </a:solidFill>
            </a:endParaRPr>
          </a:p>
          <a:p>
            <a:pPr algn="r"/>
            <a:endParaRPr lang="ru-RU" dirty="0" smtClean="0">
              <a:solidFill>
                <a:srgbClr val="0000FF"/>
              </a:solidFill>
            </a:endParaRPr>
          </a:p>
          <a:p>
            <a:pPr algn="r"/>
            <a:endParaRPr lang="ru-RU" dirty="0" smtClean="0">
              <a:solidFill>
                <a:srgbClr val="0000FF"/>
              </a:solidFill>
            </a:endParaRPr>
          </a:p>
          <a:p>
            <a:pPr algn="r"/>
            <a:endParaRPr lang="ru-RU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424936" cy="36004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/>
                <a:latin typeface="+mn-lt"/>
              </a:rPr>
              <a:t>Актуальность проекта :</a:t>
            </a:r>
            <a:endParaRPr lang="ru-RU" sz="24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548680"/>
            <a:ext cx="8496944" cy="5976664"/>
          </a:xfrm>
        </p:spPr>
        <p:txBody>
          <a:bodyPr>
            <a:noAutofit/>
          </a:bodyPr>
          <a:lstStyle/>
          <a:p>
            <a:r>
              <a:rPr lang="ru-RU" sz="1600" i="1" dirty="0">
                <a:solidFill>
                  <a:srgbClr val="0000FF"/>
                </a:solidFill>
              </a:rPr>
              <a:t>Чисто не там, где убирают,</a:t>
            </a:r>
            <a:endParaRPr lang="ru-RU" sz="1600" dirty="0">
              <a:solidFill>
                <a:srgbClr val="0000FF"/>
              </a:solidFill>
            </a:endParaRPr>
          </a:p>
          <a:p>
            <a:r>
              <a:rPr lang="ru-RU" sz="1600" i="1" dirty="0">
                <a:solidFill>
                  <a:srgbClr val="0000FF"/>
                </a:solidFill>
              </a:rPr>
              <a:t>а там, где не мусорят.</a:t>
            </a:r>
            <a:endParaRPr lang="ru-RU" sz="1600" dirty="0">
              <a:solidFill>
                <a:srgbClr val="0000FF"/>
              </a:solidFill>
            </a:endParaRPr>
          </a:p>
          <a:p>
            <a:pPr algn="l"/>
            <a:r>
              <a:rPr lang="ru-RU" sz="1600" dirty="0" smtClean="0"/>
              <a:t>    Экологическое </a:t>
            </a:r>
            <a:r>
              <a:rPr lang="ru-RU" sz="1600" dirty="0"/>
              <a:t>воспитание дошкольников - это воспитание в детях способности понимать и любить окружающий </a:t>
            </a:r>
            <a:r>
              <a:rPr lang="ru-RU" sz="1600" dirty="0" smtClean="0"/>
              <a:t>мир, бережно </a:t>
            </a:r>
            <a:r>
              <a:rPr lang="ru-RU" sz="1600" dirty="0"/>
              <a:t>относиться к нему. Напряженная экологическая обстановка на всем земном шаре требует, чтобы экологическое воспитание и образование на всех уровнях формировало у обучающихся представления об окружающем мире как о среде с очевидными пределами ресурсов и возможностей.</a:t>
            </a:r>
          </a:p>
          <a:p>
            <a:pPr algn="l"/>
            <a:r>
              <a:rPr lang="ru-RU" sz="1600" dirty="0" smtClean="0"/>
              <a:t>    Интерес </a:t>
            </a:r>
            <a:r>
              <a:rPr lang="ru-RU" sz="1600" dirty="0"/>
              <a:t>к экологической проблематике не случаен. Он обусловлен тревожащим человечество экологическим кризисом и его последствиями, а также поиском новых путей выхода из него. Загрязнение окружающей нас среды – масштабная проблема современности. На данный момент о ней известно многое – написано большое количество научных работ и книг, проведены многочисленные исследования. Но в решении проблемы человечество продвинулось совсем незначительно. Загрязнение природы по-прежнему остаётся важным и актуальным вопросом, откладывание которого в долгий ящик может обернуться трагично</a:t>
            </a:r>
            <a:r>
              <a:rPr lang="ru-RU" sz="1600" dirty="0" smtClean="0"/>
              <a:t>.</a:t>
            </a:r>
          </a:p>
          <a:p>
            <a:pPr algn="l"/>
            <a:r>
              <a:rPr lang="ru-RU" sz="1600" dirty="0" smtClean="0"/>
              <a:t>  Эколого-социальная ситуация сегодняшнего дня выдвигает перед специалистами дошкольного образования задачу поиска универсальных средств экологического воспитания в современных условиях. Одним из таких средств, на наш взгляд, может быть экологический проект, одной из немногих технологий, выводящий педагога за стены детского сада в окружающий мир и социальную действительность. Ежедневно во время прогулки дошкольники принимают участие в уборке территории своего участка и каждый раз  у них возникают вопросы: «Откуда берется столько мусора? Куда его отвозят? и т.д.» </a:t>
            </a:r>
            <a:endParaRPr lang="ru-RU" sz="1600" dirty="0"/>
          </a:p>
          <a:p>
            <a:pPr algn="l"/>
            <a:r>
              <a:rPr lang="ru-RU" sz="1600" dirty="0" smtClean="0"/>
              <a:t>Поэтому, чтобы решить «мусорную проблему» был разработан проект «Мы природе не враги».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332656"/>
            <a:ext cx="5486400" cy="648072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+mn-lt"/>
              </a:rPr>
              <a:t>Педагогическая диагностика </a:t>
            </a:r>
            <a:endParaRPr lang="ru-RU" sz="2400" dirty="0">
              <a:solidFill>
                <a:srgbClr val="FF0000"/>
              </a:solidFill>
              <a:latin typeface="+mn-lt"/>
            </a:endParaRPr>
          </a:p>
        </p:txBody>
      </p:sp>
      <p:graphicFrame>
        <p:nvGraphicFramePr>
          <p:cNvPr id="7" name="Рисунок 6"/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3126597329"/>
              </p:ext>
            </p:extLst>
          </p:nvPr>
        </p:nvGraphicFramePr>
        <p:xfrm>
          <a:off x="1043608" y="1831975"/>
          <a:ext cx="7128792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51720" y="980728"/>
            <a:ext cx="5270376" cy="1656184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</a:rPr>
              <a:t>по выявлению уровня формирования экологической культуры у дошкольников (%) </a:t>
            </a:r>
          </a:p>
          <a:p>
            <a:r>
              <a:rPr lang="ru-RU" sz="1800" b="1" dirty="0" smtClean="0">
                <a:solidFill>
                  <a:srgbClr val="FF0000"/>
                </a:solidFill>
              </a:rPr>
              <a:t>на начало проекта 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( С.А. Суркова).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+mn-lt"/>
              </a:rPr>
              <a:t>Проектная деятельность.</a:t>
            </a: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600200"/>
            <a:ext cx="8003232" cy="3701008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Проект</a:t>
            </a:r>
            <a:r>
              <a:rPr lang="ru-RU" dirty="0" smtClean="0"/>
              <a:t> – это комплексная задача, решение которой осуществляется с учетом </a:t>
            </a:r>
            <a:r>
              <a:rPr lang="ru-RU" dirty="0" err="1" smtClean="0"/>
              <a:t>социо-культурного</a:t>
            </a:r>
            <a:r>
              <a:rPr lang="ru-RU" dirty="0" smtClean="0"/>
              <a:t> контекста рассматриваемой проблемы и в которой взаимодействуют, и </a:t>
            </a:r>
            <a:r>
              <a:rPr lang="ru-RU" dirty="0" err="1" smtClean="0"/>
              <a:t>взаимодополняют</a:t>
            </a:r>
            <a:r>
              <a:rPr lang="ru-RU" dirty="0" smtClean="0"/>
              <a:t> друг друга </a:t>
            </a:r>
            <a:r>
              <a:rPr lang="ru-RU" dirty="0" err="1" smtClean="0"/>
              <a:t>социо-культурные</a:t>
            </a:r>
            <a:r>
              <a:rPr lang="ru-RU" dirty="0" smtClean="0"/>
              <a:t>, психолого-педагогические, технико-технологические и организационно-управленческие аспекты.</a:t>
            </a:r>
          </a:p>
          <a:p>
            <a:r>
              <a:rPr lang="ru-RU" b="1" dirty="0" smtClean="0"/>
              <a:t>Педагогический проект </a:t>
            </a:r>
            <a:r>
              <a:rPr lang="ru-RU" dirty="0" smtClean="0"/>
              <a:t>- разработанная система и структура действий педагога для реализации конкретной педагогической задачи с уточнением роли и места каждого действия, времени осуществления этих действий, их участников и условий, необходимых для эффективности всей системы действий, в условиях имеющихся (привлеченных) ресурсов</a:t>
            </a: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404664"/>
            <a:ext cx="8229600" cy="172819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+mn-lt"/>
              </a:rPr>
              <a:t>Этапы проекта </a:t>
            </a:r>
            <a:br>
              <a:rPr lang="ru-RU" sz="3600" dirty="0" smtClean="0">
                <a:solidFill>
                  <a:srgbClr val="FF0000"/>
                </a:solidFill>
                <a:latin typeface="+mn-lt"/>
              </a:rPr>
            </a:br>
            <a:r>
              <a:rPr lang="ru-RU" sz="3600" dirty="0" smtClean="0">
                <a:solidFill>
                  <a:srgbClr val="FF0000"/>
                </a:solidFill>
                <a:latin typeface="+mn-lt"/>
              </a:rPr>
              <a:t>«Мы природе не враги!»:</a:t>
            </a:r>
            <a:endParaRPr lang="ru-RU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2708920"/>
            <a:ext cx="6400800" cy="2951442"/>
          </a:xfrm>
        </p:spPr>
        <p:txBody>
          <a:bodyPr>
            <a:normAutofit/>
          </a:bodyPr>
          <a:lstStyle/>
          <a:p>
            <a:pPr marL="571500" indent="-571500" algn="l">
              <a:buAutoNum type="romanUcPeriod"/>
            </a:pPr>
            <a:r>
              <a:rPr lang="ru-RU" dirty="0" smtClean="0"/>
              <a:t>Организационно-подготовительный (октябрь)</a:t>
            </a:r>
          </a:p>
          <a:p>
            <a:pPr marL="571500" indent="-571500" algn="l">
              <a:buAutoNum type="romanUcPeriod"/>
            </a:pPr>
            <a:r>
              <a:rPr lang="ru-RU" dirty="0" smtClean="0"/>
              <a:t>Основной: реализация проекта (ноябрь-январь) </a:t>
            </a:r>
          </a:p>
          <a:p>
            <a:pPr marL="571500" indent="-571500" algn="l">
              <a:buAutoNum type="romanUcPeriod"/>
            </a:pPr>
            <a:r>
              <a:rPr lang="ru-RU" dirty="0" smtClean="0"/>
              <a:t> Заключительный (февраль)</a:t>
            </a: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96752"/>
            <a:ext cx="6768752" cy="57606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effectLst/>
                <a:latin typeface="+mn-lt"/>
              </a:rPr>
              <a:t>Паспорт проекта «Мы природе не враги!»:</a:t>
            </a:r>
            <a:endParaRPr lang="ru-RU" sz="2000" dirty="0">
              <a:solidFill>
                <a:srgbClr val="7030A0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844824"/>
            <a:ext cx="7632848" cy="288032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</a:rPr>
              <a:t>Вид проекта: </a:t>
            </a:r>
            <a:r>
              <a:rPr lang="ru-RU" sz="2400" dirty="0" smtClean="0"/>
              <a:t>информационный, исследовательский.</a:t>
            </a:r>
          </a:p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</a:rPr>
              <a:t>Образовательная область : </a:t>
            </a:r>
            <a:r>
              <a:rPr lang="ru-RU" sz="2400" dirty="0" smtClean="0"/>
              <a:t>«Познавательная».</a:t>
            </a:r>
          </a:p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</a:rPr>
              <a:t>Продолжительность проекта: </a:t>
            </a:r>
            <a:r>
              <a:rPr lang="ru-RU" sz="2400" dirty="0" smtClean="0"/>
              <a:t>долгосрочный.</a:t>
            </a:r>
          </a:p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</a:rPr>
              <a:t>Участники проекта:</a:t>
            </a:r>
          </a:p>
          <a:p>
            <a:pPr>
              <a:buNone/>
            </a:pPr>
            <a:r>
              <a:rPr lang="ru-RU" sz="2400" dirty="0" smtClean="0"/>
              <a:t>- дети старшего дошкольного возраста;</a:t>
            </a:r>
          </a:p>
          <a:p>
            <a:pPr>
              <a:buNone/>
            </a:pPr>
            <a:r>
              <a:rPr lang="ru-RU" sz="2400" dirty="0" smtClean="0"/>
              <a:t>- родители воспитанников;</a:t>
            </a:r>
          </a:p>
          <a:p>
            <a:pPr>
              <a:buNone/>
            </a:pPr>
            <a:r>
              <a:rPr lang="ru-RU" sz="2400" dirty="0" smtClean="0"/>
              <a:t>- воспитатели групп;</a:t>
            </a:r>
          </a:p>
          <a:p>
            <a:pPr>
              <a:buNone/>
            </a:pPr>
            <a:r>
              <a:rPr lang="ru-RU" sz="2400" dirty="0" smtClean="0"/>
              <a:t>- старший воспитатель;</a:t>
            </a:r>
          </a:p>
          <a:p>
            <a:pPr>
              <a:buNone/>
            </a:pPr>
            <a:r>
              <a:rPr lang="ru-RU" sz="2400" dirty="0" smtClean="0"/>
              <a:t>- инструктор по физической культуре</a:t>
            </a:r>
            <a:r>
              <a:rPr lang="ru-RU" sz="2400" dirty="0"/>
              <a:t>.</a:t>
            </a:r>
            <a:endParaRPr lang="ru-RU" sz="24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4653136"/>
            <a:ext cx="2736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7030A0"/>
                </a:solidFill>
              </a:rPr>
              <a:t>Цель проекта:</a:t>
            </a: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5013176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Сформировать у детей знания о разнообразных видах деятельности по защите природы. (В процессе углубления и расширения знаний у детей о бытовых отходах и их свойствах; формировать экологическую культуру и бережное отношение к природе).</a:t>
            </a:r>
            <a:endParaRPr lang="ru-RU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355976" y="2204864"/>
            <a:ext cx="3384376" cy="432048"/>
          </a:xfrm>
          <a:prstGeom prst="rect">
            <a:avLst/>
          </a:prstGeom>
        </p:spPr>
        <p:txBody>
          <a:bodyPr vert="horz" anchor="ctr">
            <a:normAutofit fontScale="70000" lnSpcReduction="2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 w="6350"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83568" y="188640"/>
            <a:ext cx="734481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І этап – Организационно - подготовительный.</a:t>
            </a: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19256" cy="576064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dirty="0" smtClean="0">
                <a:solidFill>
                  <a:srgbClr val="FF0000"/>
                </a:solidFill>
                <a:effectLst/>
                <a:latin typeface="+mn-lt"/>
              </a:rPr>
              <a:t>Задачи проекта:</a:t>
            </a:r>
            <a:r>
              <a:rPr lang="ru-RU" sz="4400" dirty="0" smtClean="0">
                <a:solidFill>
                  <a:srgbClr val="FF0000"/>
                </a:solidFill>
                <a:effectLst/>
                <a:latin typeface="+mn-lt"/>
              </a:rPr>
              <a:t/>
            </a:r>
            <a:br>
              <a:rPr lang="ru-RU" sz="4400" dirty="0" smtClean="0">
                <a:solidFill>
                  <a:srgbClr val="FF0000"/>
                </a:solidFill>
                <a:effectLst/>
                <a:latin typeface="+mn-lt"/>
              </a:rPr>
            </a:br>
            <a:endParaRPr lang="ru-RU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147248" cy="360040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2600" dirty="0" smtClean="0"/>
              <a:t> </a:t>
            </a:r>
            <a:r>
              <a:rPr lang="ru-RU" dirty="0"/>
              <a:t>Развивать экологическую культуру воспитанников и их родителей.</a:t>
            </a:r>
          </a:p>
          <a:p>
            <a:pPr lvl="0"/>
            <a:r>
              <a:rPr lang="ru-RU" dirty="0"/>
              <a:t>Формировать познавательную активность детей к проблемам загрязнения окружающей среды.</a:t>
            </a:r>
          </a:p>
          <a:p>
            <a:pPr lvl="0"/>
            <a:r>
              <a:rPr lang="ru-RU" dirty="0" smtClean="0"/>
              <a:t>Формировать навыки </a:t>
            </a:r>
            <a:r>
              <a:rPr lang="ru-RU" dirty="0"/>
              <a:t>рационального природопользования в повседневной жизни, </a:t>
            </a:r>
            <a:r>
              <a:rPr lang="ru-RU" dirty="0" smtClean="0"/>
              <a:t>а так </a:t>
            </a:r>
            <a:r>
              <a:rPr lang="ru-RU" dirty="0"/>
              <a:t>же </a:t>
            </a:r>
            <a:r>
              <a:rPr lang="ru-RU" dirty="0" smtClean="0"/>
              <a:t>навыки </a:t>
            </a:r>
            <a:r>
              <a:rPr lang="ru-RU" dirty="0"/>
              <a:t>исследовательской </a:t>
            </a:r>
            <a:r>
              <a:rPr lang="ru-RU" dirty="0" smtClean="0"/>
              <a:t>деятельности.</a:t>
            </a:r>
            <a:endParaRPr lang="ru-RU" dirty="0"/>
          </a:p>
          <a:p>
            <a:pPr lvl="0"/>
            <a:r>
              <a:rPr lang="ru-RU" dirty="0"/>
              <a:t>Развивать эстетическое отношение к природе родного края.</a:t>
            </a:r>
          </a:p>
          <a:p>
            <a:r>
              <a:rPr lang="ru-RU" dirty="0"/>
              <a:t>Способствовать активному вовлечению родителей в совместную деятельность с детским садом.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3933056"/>
            <a:ext cx="20882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Гипотеза: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509120"/>
            <a:ext cx="80648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/>
              <a:t>   Если каждый человек с детства научиться беречь и заботиться об окружающей среде, о природе родного края и о своей малой родине, приносить ей только пользу, а не вред, то экологическая обстановка улучшится. 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373306"/>
            <a:ext cx="8229600" cy="53541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/>
                <a:latin typeface="+mn-lt"/>
              </a:rPr>
              <a:t>Ожидаемые результаты:</a:t>
            </a:r>
            <a:endParaRPr lang="ru-RU" sz="24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7776864" cy="4968552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/>
              <a:t>- Повышен </a:t>
            </a:r>
            <a:r>
              <a:rPr lang="ru-RU" sz="2000" dirty="0"/>
              <a:t>уровень экологической воспитанности детей и их родителей.</a:t>
            </a:r>
            <a:br>
              <a:rPr lang="ru-RU" sz="2000" dirty="0"/>
            </a:br>
            <a:r>
              <a:rPr lang="ru-RU" sz="2000" dirty="0" smtClean="0"/>
              <a:t>- Участники </a:t>
            </a:r>
            <a:r>
              <a:rPr lang="ru-RU" sz="2000" dirty="0"/>
              <a:t>проекта проявляют ответственное и гуманное отношение к окружающей среде и родному краю.</a:t>
            </a:r>
            <a:br>
              <a:rPr lang="ru-RU" sz="2000" dirty="0"/>
            </a:br>
            <a:r>
              <a:rPr lang="ru-RU" sz="2000" dirty="0" smtClean="0"/>
              <a:t>- Сформирована </a:t>
            </a:r>
            <a:r>
              <a:rPr lang="ru-RU" sz="2000" dirty="0"/>
              <a:t>познавательная активность и навыки исследовательской деятельности.</a:t>
            </a:r>
            <a:br>
              <a:rPr lang="ru-RU" sz="2000" dirty="0"/>
            </a:br>
            <a:r>
              <a:rPr lang="ru-RU" sz="2000" dirty="0" smtClean="0"/>
              <a:t>- Повысился </a:t>
            </a:r>
            <a:r>
              <a:rPr lang="ru-RU" sz="2000" dirty="0"/>
              <a:t>уровень знаний о переработке и вторичном использовании мусора.</a:t>
            </a:r>
            <a:br>
              <a:rPr lang="ru-RU" sz="2000" dirty="0"/>
            </a:br>
            <a:r>
              <a:rPr lang="ru-RU" sz="2000" dirty="0" smtClean="0"/>
              <a:t>- Родители </a:t>
            </a:r>
            <a:r>
              <a:rPr lang="ru-RU" sz="2000" dirty="0"/>
              <a:t>воспитанников активно включаются в совместную деятельность с детским садом.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Научно-методическое обеспечение: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196752"/>
            <a:ext cx="7020272" cy="4680520"/>
          </a:xfrm>
        </p:spPr>
        <p:txBody>
          <a:bodyPr>
            <a:normAutofit fontScale="70000" lnSpcReduction="20000"/>
          </a:bodyPr>
          <a:lstStyle/>
          <a:p>
            <a:pPr lvl="0"/>
            <a:endParaRPr lang="ru-RU" dirty="0" smtClean="0"/>
          </a:p>
          <a:p>
            <a:r>
              <a:rPr lang="ru-RU" dirty="0"/>
              <a:t>1. </a:t>
            </a:r>
            <a:r>
              <a:rPr lang="ru-RU" dirty="0" err="1" smtClean="0"/>
              <a:t>Гомарович</a:t>
            </a:r>
            <a:r>
              <a:rPr lang="ru-RU" dirty="0" smtClean="0"/>
              <a:t> Э.С. «Чем дышит город». М.: Химия, 1990г</a:t>
            </a:r>
          </a:p>
          <a:p>
            <a:r>
              <a:rPr lang="ru-RU" dirty="0" smtClean="0"/>
              <a:t>2</a:t>
            </a:r>
            <a:r>
              <a:rPr lang="ru-RU" dirty="0"/>
              <a:t>. </a:t>
            </a:r>
            <a:r>
              <a:rPr lang="ru-RU" dirty="0" err="1"/>
              <a:t>Берлянт</a:t>
            </a:r>
            <a:r>
              <a:rPr lang="ru-RU" dirty="0"/>
              <a:t> А. М. Новая энциклопедия школьника. Земля.- М.: «</a:t>
            </a:r>
            <a:r>
              <a:rPr lang="ru-RU" dirty="0" err="1"/>
              <a:t>Росмэн</a:t>
            </a:r>
            <a:r>
              <a:rPr lang="ru-RU" dirty="0"/>
              <a:t>»- 2003</a:t>
            </a:r>
            <a:br>
              <a:rPr lang="ru-RU" dirty="0"/>
            </a:br>
            <a:r>
              <a:rPr lang="ru-RU" dirty="0"/>
              <a:t>3. </a:t>
            </a:r>
            <a:r>
              <a:rPr lang="ru-RU" dirty="0" err="1"/>
              <a:t>Горькова</a:t>
            </a:r>
            <a:r>
              <a:rPr lang="ru-RU" dirty="0"/>
              <a:t> Л. Г., Кочергина А.В., Обухова Л.А. Сценарии занятий по экологическому воспитанию дошкольников. М.: «</a:t>
            </a:r>
            <a:r>
              <a:rPr lang="ru-RU" dirty="0" err="1"/>
              <a:t>Вако</a:t>
            </a:r>
            <a:r>
              <a:rPr lang="ru-RU" dirty="0"/>
              <a:t>», 2007.</a:t>
            </a:r>
            <a:br>
              <a:rPr lang="ru-RU" dirty="0"/>
            </a:br>
            <a:r>
              <a:rPr lang="ru-RU" dirty="0"/>
              <a:t>4. Кондратьева Н.Н. «Мы». Программа экологического образования детей, 2004.</a:t>
            </a:r>
            <a:br>
              <a:rPr lang="ru-RU" dirty="0"/>
            </a:br>
            <a:r>
              <a:rPr lang="ru-RU" dirty="0"/>
              <a:t>5. </a:t>
            </a:r>
            <a:r>
              <a:rPr lang="ru-RU" dirty="0" err="1"/>
              <a:t>Маханёва</a:t>
            </a:r>
            <a:r>
              <a:rPr lang="ru-RU" dirty="0"/>
              <a:t> М.Д. Экологическое развитие детей дошкольного и младшего школьного возраста. М.: </a:t>
            </a:r>
            <a:r>
              <a:rPr lang="ru-RU" dirty="0" err="1"/>
              <a:t>Аркти</a:t>
            </a:r>
            <a:r>
              <a:rPr lang="ru-RU" dirty="0"/>
              <a:t>, 2004.</a:t>
            </a:r>
            <a:br>
              <a:rPr lang="ru-RU" dirty="0"/>
            </a:br>
            <a:r>
              <a:rPr lang="ru-RU" dirty="0"/>
              <a:t>6. Новиков Ю.В. Природа и человек, М.: «Просвещение», 1991 г.</a:t>
            </a:r>
            <a:br>
              <a:rPr lang="ru-RU" dirty="0"/>
            </a:br>
            <a:r>
              <a:rPr lang="ru-RU" dirty="0" err="1"/>
              <a:t>Воронкевич</a:t>
            </a:r>
            <a:r>
              <a:rPr lang="ru-RU" dirty="0"/>
              <a:t> О.А. Добро пожаловать в экологию! Санкт-Петербург «Детство-Пресс», 2003.</a:t>
            </a:r>
          </a:p>
        </p:txBody>
      </p:sp>
      <p:pic>
        <p:nvPicPr>
          <p:cNvPr id="1027" name="Picture 3" descr="C:\Documents and Settings\Елена Александровна\Рабочий стол\1821717496574d6189164336.1820265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5705872"/>
            <a:ext cx="1980728" cy="11521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2008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Интернет-ресурсы: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</a:b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96752"/>
            <a:ext cx="7200800" cy="3528392"/>
          </a:xfrm>
          <a:solidFill>
            <a:schemeClr val="bg2"/>
          </a:solidFill>
        </p:spPr>
        <p:txBody>
          <a:bodyPr>
            <a:normAutofit fontScale="55000" lnSpcReduction="20000"/>
          </a:bodyPr>
          <a:lstStyle/>
          <a:p>
            <a:endParaRPr lang="ru-RU" sz="1800" dirty="0" smtClean="0"/>
          </a:p>
          <a:p>
            <a:r>
              <a:rPr lang="ru-RU" dirty="0"/>
              <a:t>«Сказка-</a:t>
            </a:r>
            <a:r>
              <a:rPr lang="ru-RU" dirty="0" err="1"/>
              <a:t>потешка</a:t>
            </a:r>
            <a:r>
              <a:rPr lang="ru-RU" dirty="0"/>
              <a:t> про мусор» https://www.youtube.com/watch?v=wTcskGadMws</a:t>
            </a:r>
          </a:p>
          <a:p>
            <a:r>
              <a:rPr lang="ru-RU" dirty="0"/>
              <a:t>"Спроси у Альберта", серия "Мусор и отходы как бумеранг" https://www.youtube.com/watch?v=af4e1uzmjic</a:t>
            </a:r>
          </a:p>
          <a:p>
            <a:r>
              <a:rPr lang="ru-RU" dirty="0"/>
              <a:t>«Про мусор» https://www.youtube.com/watch?v=hV2RLGHyZDk</a:t>
            </a:r>
          </a:p>
          <a:p>
            <a:r>
              <a:rPr lang="ru-RU" dirty="0"/>
              <a:t>«Твой друг Бобби», серия 27 «Переработка мусора»</a:t>
            </a:r>
          </a:p>
          <a:p>
            <a:r>
              <a:rPr lang="ru-RU" dirty="0"/>
              <a:t>https://www.youtube.com/watch?v=bS4Wxc_RThI</a:t>
            </a:r>
          </a:p>
          <a:p>
            <a:r>
              <a:rPr lang="ru-RU" dirty="0"/>
              <a:t>«</a:t>
            </a:r>
            <a:r>
              <a:rPr lang="ru-RU" dirty="0" err="1"/>
              <a:t>Робокар</a:t>
            </a:r>
            <a:r>
              <a:rPr lang="ru-RU" dirty="0"/>
              <a:t>», серия 41«Суета вокруг мусора» https://www.youtube.com/watch?v=YUPmp8Eor6U</a:t>
            </a:r>
          </a:p>
          <a:p>
            <a:r>
              <a:rPr lang="ru-RU" dirty="0"/>
              <a:t>«</a:t>
            </a:r>
            <a:r>
              <a:rPr lang="ru-RU" dirty="0" err="1"/>
              <a:t>Фиксики</a:t>
            </a:r>
            <a:r>
              <a:rPr lang="ru-RU" dirty="0"/>
              <a:t>» Серии: «Бумага», «</a:t>
            </a:r>
            <a:r>
              <a:rPr lang="ru-RU" dirty="0" err="1"/>
              <a:t>Экотестер</a:t>
            </a:r>
            <a:r>
              <a:rPr lang="ru-RU" dirty="0"/>
              <a:t>», «Батарейки», «Чему учит экология», «Вовсе не мусор» https://www.youtube.com/watch?v=1mCOnXHO0TE</a:t>
            </a:r>
          </a:p>
          <a:p>
            <a:r>
              <a:rPr lang="ru-RU" dirty="0"/>
              <a:t>«Куда уходит мусор» https://www.youtube.com/watch?v=X9Fw28RlG7U</a:t>
            </a:r>
          </a:p>
          <a:p>
            <a:endParaRPr lang="ru-RU" b="1" dirty="0" smtClean="0"/>
          </a:p>
          <a:p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4139952" y="2996952"/>
            <a:ext cx="42484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Самодиагностика родителей «Отношение родителей к проблеме экологического воспитания»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499992" y="5877272"/>
            <a:ext cx="3798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13963" y="2675106"/>
            <a:ext cx="3672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Изучение источников информации.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243092727"/>
              </p:ext>
            </p:extLst>
          </p:nvPr>
        </p:nvGraphicFramePr>
        <p:xfrm>
          <a:off x="1043608" y="3861048"/>
          <a:ext cx="6048672" cy="2392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Picture 3" descr="C:\Users\MBDOU-1\Desktop\категория Кузнецова\Света\самодиагностика\IMG-96b535fe2249340cf5534c6c0da222ed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0" y="585738"/>
            <a:ext cx="1152128" cy="2397145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BDOU-1\Desktop\категория Кузнецова\Света\самодиагностика\IMG-be134a54475825609f4f6126d49481c5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85738"/>
            <a:ext cx="1158890" cy="2411214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BDOU-1\Desktop\0220970d2875b1fbc047b12c67fd414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48" y="980728"/>
            <a:ext cx="1985218" cy="148851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MBDOU-1\Desktop\IMG_20201210_125939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50"/>
          <a:stretch/>
        </p:blipFill>
        <p:spPr bwMode="auto">
          <a:xfrm>
            <a:off x="410691" y="980728"/>
            <a:ext cx="2139476" cy="148851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«Почта доверия».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pic>
        <p:nvPicPr>
          <p:cNvPr id="10241" name="Picture 1" descr="C:\Users\Сарделькин\Desktop\93880_1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D9EAC6"/>
              </a:clrFrom>
              <a:clrTo>
                <a:srgbClr val="D9EAC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1340768"/>
            <a:ext cx="2952329" cy="219854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707904" y="3068960"/>
            <a:ext cx="41044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Часто задаваемые вопросы:</a:t>
            </a:r>
          </a:p>
          <a:p>
            <a:r>
              <a:rPr lang="ru-RU" dirty="0" smtClean="0"/>
              <a:t>- Что должен знать ребенок в возрасте</a:t>
            </a:r>
          </a:p>
          <a:p>
            <a:r>
              <a:rPr lang="ru-RU" dirty="0" smtClean="0"/>
              <a:t>5-7 лет об окружающей среде?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/>
              <a:t>Как научить ребенка соблюдать правила поведения в природе?</a:t>
            </a:r>
          </a:p>
          <a:p>
            <a:pPr marL="285750" indent="-285750" algn="just">
              <a:buFontTx/>
              <a:buChar char="-"/>
            </a:pPr>
            <a:r>
              <a:rPr lang="ru-RU" dirty="0" smtClean="0"/>
              <a:t>Какие методы использовать для изучения свойств предметов?</a:t>
            </a:r>
          </a:p>
          <a:p>
            <a:pPr algn="just"/>
            <a:r>
              <a:rPr lang="ru-RU" dirty="0" smtClean="0"/>
              <a:t>- Какие игры способствуют развитию навыка сортировки мусора?</a:t>
            </a:r>
            <a:endParaRPr lang="ru-RU" dirty="0"/>
          </a:p>
        </p:txBody>
      </p:sp>
    </p:spTree>
  </p:cSld>
  <p:clrMapOvr>
    <a:masterClrMapping/>
  </p:clrMapOvr>
  <p:transition spd="slow"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552728" cy="1008112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/>
                <a:latin typeface="+mn-lt"/>
              </a:rPr>
              <a:t>Разработка перспективного плана</a:t>
            </a:r>
            <a:br>
              <a:rPr lang="ru-RU" sz="2400" dirty="0" smtClean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400" dirty="0" smtClean="0">
                <a:solidFill>
                  <a:srgbClr val="FF0000"/>
                </a:solidFill>
                <a:effectLst/>
                <a:latin typeface="+mn-lt"/>
              </a:rPr>
              <a:t> </a:t>
            </a:r>
            <a:r>
              <a:rPr lang="ru-RU" sz="2000" dirty="0" smtClean="0">
                <a:solidFill>
                  <a:srgbClr val="0000FF"/>
                </a:solidFill>
                <a:effectLst/>
                <a:latin typeface="+mn-lt"/>
              </a:rPr>
              <a:t>(фрагмент).</a:t>
            </a:r>
            <a:endParaRPr lang="ru-RU" sz="2000" dirty="0">
              <a:solidFill>
                <a:srgbClr val="0000FF"/>
              </a:solidFill>
              <a:effectLst/>
              <a:latin typeface="+mn-lt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1450775"/>
              </p:ext>
            </p:extLst>
          </p:nvPr>
        </p:nvGraphicFramePr>
        <p:xfrm>
          <a:off x="395536" y="1196752"/>
          <a:ext cx="8280919" cy="4911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/>
                <a:gridCol w="1512168"/>
                <a:gridCol w="2016224"/>
                <a:gridCol w="1944216"/>
                <a:gridCol w="1872207"/>
              </a:tblGrid>
              <a:tr h="5704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Месяц</a:t>
                      </a:r>
                      <a:endParaRPr lang="ru-RU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Совместная</a:t>
                      </a:r>
                      <a:r>
                        <a:rPr lang="ru-RU" sz="1400" baseline="0" dirty="0" smtClean="0"/>
                        <a:t> деятельность.</a:t>
                      </a:r>
                      <a:endParaRPr lang="ru-RU" sz="1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Самостоятельная деятельность.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Работа с родителями.</a:t>
                      </a:r>
                      <a:endParaRPr lang="ru-RU" sz="1400" dirty="0"/>
                    </a:p>
                  </a:txBody>
                  <a:tcPr/>
                </a:tc>
              </a:tr>
              <a:tr h="408681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Октябрь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kern="1200" dirty="0" smtClean="0"/>
                        <a:t> ООД</a:t>
                      </a:r>
                      <a:endParaRPr kumimoji="0" lang="ru-RU" sz="140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Другие формы работы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kern="1200" dirty="0" smtClean="0"/>
                        <a:t>Самостоятельная игровая деятельность детей в центре экологического</a:t>
                      </a:r>
                      <a:r>
                        <a:rPr kumimoji="0" lang="ru-RU" sz="1400" kern="1200" baseline="0" dirty="0" smtClean="0"/>
                        <a:t> развития. </a:t>
                      </a:r>
                      <a:r>
                        <a:rPr kumimoji="0" lang="ru-RU" sz="1400" kern="1200" dirty="0" smtClean="0"/>
                        <a:t>Цель: формировать организаторские умения детей, учить поддерживать игровое взаимодействие со сверстниками, подбирать игрушки, атрибуты, материалы.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kumimoji="0" lang="ru-RU" sz="1400" kern="1200" dirty="0" smtClean="0"/>
                        <a:t>Размещение информации</a:t>
                      </a:r>
                      <a:r>
                        <a:rPr kumimoji="0" lang="ru-RU" sz="1400" kern="1200" baseline="0" dirty="0" smtClean="0"/>
                        <a:t> на стенде группы по результатам вопросов «Почты доверия».</a:t>
                      </a:r>
                      <a:r>
                        <a:rPr kumimoji="0" lang="ru-RU" sz="1400" kern="1200" dirty="0" smtClean="0"/>
                        <a:t> </a:t>
                      </a:r>
                    </a:p>
                    <a:p>
                      <a:r>
                        <a:rPr kumimoji="0" lang="ru-RU" sz="1400" kern="1200" dirty="0" smtClean="0"/>
                        <a:t> </a:t>
                      </a:r>
                    </a:p>
                    <a:p>
                      <a:r>
                        <a:rPr kumimoji="0" lang="ru-RU" sz="1400" kern="1200" dirty="0" smtClean="0"/>
                        <a:t>Папка-передвижка</a:t>
                      </a:r>
                      <a:r>
                        <a:rPr kumimoji="0" lang="ru-RU" sz="1400" kern="1200" baseline="0" dirty="0" smtClean="0"/>
                        <a:t> «Вторая жизнь мусора».</a:t>
                      </a:r>
                      <a:r>
                        <a:rPr kumimoji="0" lang="ru-RU" sz="1400" kern="1200" dirty="0" smtClean="0"/>
                        <a:t> </a:t>
                      </a:r>
                    </a:p>
                    <a:p>
                      <a:endParaRPr kumimoji="0" lang="ru-RU" sz="1400" kern="1200" dirty="0" smtClean="0"/>
                    </a:p>
                    <a:p>
                      <a:r>
                        <a:rPr kumimoji="0" lang="ru-RU" sz="1400" kern="1200" dirty="0" smtClean="0"/>
                        <a:t>Акция</a:t>
                      </a:r>
                      <a:r>
                        <a:rPr kumimoji="0" lang="ru-RU" sz="1400" kern="1200" baseline="0" dirty="0" smtClean="0"/>
                        <a:t> «Сбор батареек».</a:t>
                      </a:r>
                      <a:endParaRPr kumimoji="0" lang="ru-RU" sz="1400" kern="1200" dirty="0" smtClean="0"/>
                    </a:p>
                  </a:txBody>
                  <a:tcPr/>
                </a:tc>
              </a:tr>
              <a:tr h="38280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ru-RU" sz="140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Д/и «Экологический поезд». Цель:</a:t>
                      </a:r>
                      <a:r>
                        <a:rPr kumimoji="0"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закрепление знаний детей о классификации животных.</a:t>
                      </a:r>
                    </a:p>
                    <a:p>
                      <a:r>
                        <a:rPr kumimoji="0"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П/и «Что в ведро мы соберем». Цель: формировать умение сортировать мусор по правильным контейнерам; развивать внимательность, координацию движений.</a:t>
                      </a:r>
                    </a:p>
                    <a:p>
                      <a:r>
                        <a:rPr kumimoji="0" lang="ru-RU" sz="1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Сюжетно-ролевая игра «Лесничий». Цель: формировать умение детей создавать…</a:t>
                      </a:r>
                      <a:endParaRPr kumimoji="0" lang="ru-RU" sz="140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51720" y="25649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31640" y="2276872"/>
            <a:ext cx="144016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Тема: «Что мы знаем о загрязнении окружающей среды.».</a:t>
            </a:r>
            <a:endParaRPr lang="ru-RU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331640" y="3446423"/>
            <a:ext cx="15325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Цель: </a:t>
            </a:r>
            <a:r>
              <a:rPr lang="ru-RU" sz="1400" dirty="0" smtClean="0"/>
              <a:t>продолжать формировать знания детей по теме «Окружающая среда, способы ее загрязнения и  охрана».</a:t>
            </a:r>
            <a:endParaRPr lang="ru-RU" dirty="0" smtClean="0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547664" y="3964292"/>
            <a:ext cx="13681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400" dirty="0" smtClean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effectLst/>
                <a:latin typeface="+mn-lt"/>
              </a:rPr>
              <a:t>ІІ этап – Основной.</a:t>
            </a:r>
            <a:br>
              <a:rPr lang="ru-RU" dirty="0" smtClean="0">
                <a:solidFill>
                  <a:srgbClr val="FF0000"/>
                </a:solidFill>
                <a:effectLst/>
                <a:latin typeface="+mn-lt"/>
              </a:rPr>
            </a:br>
            <a:endParaRPr lang="ru-RU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52566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Пополнение развивающей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предметно-пространственной среды.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536" y="3717032"/>
            <a:ext cx="3383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Картотека дидактических игр по развитию речи</a:t>
            </a:r>
          </a:p>
          <a:p>
            <a:pPr algn="ctr"/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23928" y="3763199"/>
            <a:ext cx="2443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Картотеки подвижных и сюжетно-ролевых игр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20481" name="Picture 1" descr="C:\Users\Сарделькин\Desktop\20171016_1617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4739" y="2132856"/>
            <a:ext cx="2276751" cy="16328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6474739" y="3809364"/>
            <a:ext cx="23457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Природоохранные знаки </a:t>
            </a:r>
            <a:endParaRPr lang="ru-RU" sz="1200" b="1" dirty="0">
              <a:solidFill>
                <a:srgbClr val="0000FF"/>
              </a:solidFill>
            </a:endParaRPr>
          </a:p>
        </p:txBody>
      </p:sp>
      <p:pic>
        <p:nvPicPr>
          <p:cNvPr id="2051" name="Picture 3" descr="C:\Users\MBDOU-1\Desktop\IMG_20201210_10085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4" r="14577"/>
          <a:stretch/>
        </p:blipFill>
        <p:spPr bwMode="auto">
          <a:xfrm>
            <a:off x="1592190" y="2139406"/>
            <a:ext cx="2186645" cy="162634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BDOU-1\Desktop\IMG_20201210_103445_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8" t="5774" r="4520" b="22302"/>
          <a:stretch/>
        </p:blipFill>
        <p:spPr bwMode="auto">
          <a:xfrm>
            <a:off x="467544" y="2132856"/>
            <a:ext cx="1108622" cy="163289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BDOU-1\Desktop\IMG_20201210_100953_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94"/>
          <a:stretch/>
        </p:blipFill>
        <p:spPr bwMode="auto">
          <a:xfrm>
            <a:off x="3847872" y="2151580"/>
            <a:ext cx="2519717" cy="161417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BDOU-1\Desktop\IMG_20201210_13072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48" y="4553235"/>
            <a:ext cx="2331484" cy="131145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67544" y="5929352"/>
            <a:ext cx="82839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Уголок экологии</a:t>
            </a:r>
          </a:p>
          <a:p>
            <a:endParaRPr lang="ru-RU" dirty="0"/>
          </a:p>
        </p:txBody>
      </p:sp>
      <p:pic>
        <p:nvPicPr>
          <p:cNvPr id="2057" name="Picture 9" descr="C:\Users\MBDOU-1\Desktop\IMG_20201210_130335_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11"/>
          <a:stretch/>
        </p:blipFill>
        <p:spPr bwMode="auto">
          <a:xfrm>
            <a:off x="2840875" y="4576278"/>
            <a:ext cx="840538" cy="131630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MBDOU-1\Desktop\IMG_20201210_130607_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62" r="3027" b="18229"/>
          <a:stretch/>
        </p:blipFill>
        <p:spPr bwMode="auto">
          <a:xfrm>
            <a:off x="3764996" y="4548386"/>
            <a:ext cx="4986494" cy="131630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859216" cy="108012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Пополнение развивающей</a:t>
            </a:r>
            <a:br>
              <a:rPr lang="ru-RU" sz="2800" dirty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 предметно-пространственной </a:t>
            </a:r>
            <a:r>
              <a:rPr lang="ru-RU" sz="2800" dirty="0">
                <a:solidFill>
                  <a:srgbClr val="FF0000"/>
                </a:solidFill>
                <a:latin typeface="+mn-lt"/>
              </a:rPr>
              <a:t>среды.</a:t>
            </a:r>
            <a:br>
              <a:rPr lang="ru-RU" sz="2800" dirty="0">
                <a:solidFill>
                  <a:srgbClr val="FF0000"/>
                </a:solidFill>
                <a:latin typeface="+mn-lt"/>
              </a:rPr>
            </a:br>
            <a:endParaRPr lang="ru-RU" sz="2800" dirty="0">
              <a:latin typeface="+mn-lt"/>
            </a:endParaRPr>
          </a:p>
        </p:txBody>
      </p:sp>
      <p:pic>
        <p:nvPicPr>
          <p:cNvPr id="3074" name="Picture 2" descr="C:\Users\MBDOU-1\Desktop\IMG_20201210_10203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30"/>
          <a:stretch/>
        </p:blipFill>
        <p:spPr bwMode="auto">
          <a:xfrm>
            <a:off x="755576" y="1345444"/>
            <a:ext cx="1630928" cy="226357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BDOU-1\Desktop\IMG_20201210_1021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11" y="1340768"/>
            <a:ext cx="4032448" cy="226825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BDOU-1\Desktop\IMG_20201210_10214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5" b="13501"/>
          <a:stretch/>
        </p:blipFill>
        <p:spPr bwMode="auto">
          <a:xfrm>
            <a:off x="6876256" y="1340768"/>
            <a:ext cx="1548768" cy="227494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3707159"/>
            <a:ext cx="7669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Дидактическая игра «Вершки-корешки».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3077" name="Picture 5" descr="C:\Users\MBDOU-1\Desktop\IMG_20201210_10321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4" r="23732"/>
          <a:stretch/>
        </p:blipFill>
        <p:spPr bwMode="auto">
          <a:xfrm>
            <a:off x="332147" y="4238825"/>
            <a:ext cx="1593909" cy="1384353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BDOU-1\Desktop\IMG_20201210_10323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3"/>
          <a:stretch/>
        </p:blipFill>
        <p:spPr bwMode="auto">
          <a:xfrm>
            <a:off x="1979711" y="4238826"/>
            <a:ext cx="2753885" cy="1384353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BDOU-1\Desktop\IMG_20201210_10325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39"/>
          <a:stretch/>
        </p:blipFill>
        <p:spPr bwMode="auto">
          <a:xfrm>
            <a:off x="4733596" y="4242677"/>
            <a:ext cx="2306014" cy="1380502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BDOU-1\Desktop\IMG_20201210_10332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3" r="19694"/>
          <a:stretch/>
        </p:blipFill>
        <p:spPr bwMode="auto">
          <a:xfrm>
            <a:off x="7135372" y="4269725"/>
            <a:ext cx="1674493" cy="1353453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10758" y="5723383"/>
            <a:ext cx="20009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err="1" smtClean="0">
                <a:solidFill>
                  <a:srgbClr val="0000FF"/>
                </a:solidFill>
              </a:rPr>
              <a:t>Лэпбук</a:t>
            </a:r>
            <a:r>
              <a:rPr lang="ru-RU" sz="1400" b="1" dirty="0" smtClean="0">
                <a:solidFill>
                  <a:srgbClr val="0000FF"/>
                </a:solidFill>
              </a:rPr>
              <a:t> «Мир фауны».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527516"/>
      </p:ext>
    </p:extLst>
  </p:cSld>
  <p:clrMapOvr>
    <a:masterClrMapping/>
  </p:clrMapOvr>
  <p:transition spd="slow"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4982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Пополнение развивающей</a:t>
            </a:r>
            <a:br>
              <a:rPr lang="ru-RU" sz="2800" dirty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 предметно-пространственной среды</a:t>
            </a:r>
            <a:r>
              <a:rPr lang="ru-RU" sz="2800" dirty="0">
                <a:solidFill>
                  <a:srgbClr val="FF0000"/>
                </a:solidFill>
                <a:latin typeface="+mn-lt"/>
              </a:rPr>
              <a:t>.</a:t>
            </a:r>
            <a:br>
              <a:rPr lang="ru-RU" sz="2800" dirty="0">
                <a:solidFill>
                  <a:srgbClr val="FF0000"/>
                </a:solidFill>
                <a:latin typeface="+mn-lt"/>
              </a:rPr>
            </a:br>
            <a:endParaRPr lang="ru-RU" sz="2800" dirty="0">
              <a:latin typeface="+mn-lt"/>
            </a:endParaRPr>
          </a:p>
        </p:txBody>
      </p:sp>
      <p:pic>
        <p:nvPicPr>
          <p:cNvPr id="4098" name="Picture 2" descr="C:\Users\MBDOU-1\Desktop\IMG_20201210_103104_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4" r="22090"/>
          <a:stretch/>
        </p:blipFill>
        <p:spPr bwMode="auto">
          <a:xfrm>
            <a:off x="467545" y="1739147"/>
            <a:ext cx="1512167" cy="1323146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BDOU-1\Desktop\IMG_20201210_1031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99" b="9504"/>
          <a:stretch/>
        </p:blipFill>
        <p:spPr bwMode="auto">
          <a:xfrm>
            <a:off x="2147291" y="1743057"/>
            <a:ext cx="2535290" cy="132230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BDOU-1\Desktop\IMG_20201210_103143_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" r="5758"/>
          <a:stretch/>
        </p:blipFill>
        <p:spPr bwMode="auto">
          <a:xfrm>
            <a:off x="4788024" y="1739080"/>
            <a:ext cx="2160240" cy="1316369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BDOU-1\Desktop\IMG_20201210_10315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8" t="6099" r="19652" b="5605"/>
          <a:stretch/>
        </p:blipFill>
        <p:spPr bwMode="auto">
          <a:xfrm>
            <a:off x="7070865" y="1752967"/>
            <a:ext cx="1677599" cy="1302481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37451" y="3161250"/>
            <a:ext cx="20119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rgbClr val="0000FF"/>
                </a:solidFill>
              </a:rPr>
              <a:t>Лэпбук</a:t>
            </a:r>
            <a:r>
              <a:rPr lang="ru-RU" sz="1400" b="1" dirty="0" smtClean="0">
                <a:solidFill>
                  <a:srgbClr val="0000FF"/>
                </a:solidFill>
              </a:rPr>
              <a:t> «Мир флоры».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4102" name="Picture 6" descr="C:\Users\MBDOU-1\Desktop\IMG_20201210_101311_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7" t="17188" r="6931" b="25914"/>
          <a:stretch/>
        </p:blipFill>
        <p:spPr bwMode="auto">
          <a:xfrm>
            <a:off x="2864520" y="3962264"/>
            <a:ext cx="3847007" cy="1368152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24837" y="5394862"/>
            <a:ext cx="215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Дидактическая игра «Экологический поезд».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4103" name="Picture 7" descr="C:\Users\MBDOU-1\Desktop\IMG_20201210_10121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6" t="8056" r="26487" b="3816"/>
          <a:stretch/>
        </p:blipFill>
        <p:spPr bwMode="auto">
          <a:xfrm>
            <a:off x="1048649" y="3945817"/>
            <a:ext cx="1450273" cy="1368152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93665" y="543813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Дидактическая игра «Сортировка мусора».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4104" name="Picture 8" descr="C:\Users\MBDOU-1\Desktop\IMG_20201210_101119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78" b="29497"/>
          <a:stretch/>
        </p:blipFill>
        <p:spPr bwMode="auto">
          <a:xfrm>
            <a:off x="6979922" y="3945817"/>
            <a:ext cx="1340854" cy="134263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642237" y="5330416"/>
            <a:ext cx="2016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Дидактическая игра «Поле ненужных предметов».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82420"/>
      </p:ext>
    </p:extLst>
  </p:cSld>
  <p:clrMapOvr>
    <a:masterClrMapping/>
  </p:clrMapOvr>
  <p:transition spd="slow"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Пополнение развивающей</a:t>
            </a:r>
            <a:br>
              <a:rPr lang="ru-RU" sz="2800" dirty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 предметно-пространственной среды.</a:t>
            </a:r>
            <a:br>
              <a:rPr lang="ru-RU" sz="2800" dirty="0">
                <a:solidFill>
                  <a:srgbClr val="FF0000"/>
                </a:solidFill>
                <a:effectLst/>
                <a:latin typeface="+mn-lt"/>
              </a:rPr>
            </a:br>
            <a:endParaRPr lang="ru-RU" sz="2800" dirty="0">
              <a:effectLst/>
              <a:latin typeface="+mn-lt"/>
            </a:endParaRPr>
          </a:p>
        </p:txBody>
      </p:sp>
      <p:pic>
        <p:nvPicPr>
          <p:cNvPr id="5122" name="Picture 2" descr="C:\Users\MBDOU-1\Desktop\IMG_20201210_10104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29" r="13009" b="21856"/>
          <a:stretch/>
        </p:blipFill>
        <p:spPr bwMode="auto">
          <a:xfrm>
            <a:off x="553343" y="1622357"/>
            <a:ext cx="1224002" cy="167131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3284984"/>
            <a:ext cx="151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Дидактическая игра «Что вредит природе?»</a:t>
            </a:r>
            <a:endParaRPr lang="ru-RU" sz="1200" b="1" dirty="0">
              <a:solidFill>
                <a:srgbClr val="0000FF"/>
              </a:solidFill>
            </a:endParaRPr>
          </a:p>
        </p:txBody>
      </p:sp>
      <p:pic>
        <p:nvPicPr>
          <p:cNvPr id="5123" name="Picture 3" descr="C:\Users\MBDOU-1\Desktop\IMG_20201215_0718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26" b="22466"/>
          <a:stretch/>
        </p:blipFill>
        <p:spPr bwMode="auto">
          <a:xfrm>
            <a:off x="2003262" y="1660897"/>
            <a:ext cx="1508842" cy="1590872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07704" y="328498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Дидактическая игра «Очистим озеро от мусора».</a:t>
            </a:r>
            <a:endParaRPr lang="ru-RU" sz="1200" b="1" dirty="0">
              <a:solidFill>
                <a:srgbClr val="0000FF"/>
              </a:solidFill>
            </a:endParaRPr>
          </a:p>
        </p:txBody>
      </p:sp>
      <p:pic>
        <p:nvPicPr>
          <p:cNvPr id="8" name="Picture 4" descr="C:\Users\MBDOU-1\Desktop\IMG_20201210_103429_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4" r="13299"/>
          <a:stretch/>
        </p:blipFill>
        <p:spPr bwMode="auto">
          <a:xfrm>
            <a:off x="3813381" y="1676785"/>
            <a:ext cx="1963042" cy="15650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813381" y="3284984"/>
            <a:ext cx="19630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FF"/>
                </a:solidFill>
              </a:rPr>
              <a:t>Дидактические игры</a:t>
            </a:r>
          </a:p>
        </p:txBody>
      </p:sp>
      <p:pic>
        <p:nvPicPr>
          <p:cNvPr id="10" name="Picture 2" descr="C:\Users\MBDOU-1\Desktop\IMG_20201210_085512_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1"/>
          <a:stretch/>
        </p:blipFill>
        <p:spPr bwMode="auto">
          <a:xfrm>
            <a:off x="6084168" y="1676785"/>
            <a:ext cx="2616657" cy="1590871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03235" y="3297560"/>
            <a:ext cx="26166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FF"/>
                </a:solidFill>
              </a:rPr>
              <a:t>Наглядный материал</a:t>
            </a:r>
          </a:p>
        </p:txBody>
      </p:sp>
      <p:pic>
        <p:nvPicPr>
          <p:cNvPr id="5124" name="Picture 4" descr="C:\Users\MBDOU-1\Desktop\IMG_20201210_13080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6" r="4104"/>
          <a:stretch/>
        </p:blipFill>
        <p:spPr bwMode="auto">
          <a:xfrm>
            <a:off x="2339752" y="3945446"/>
            <a:ext cx="2174698" cy="143532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MBDOU-1\Desktop\IMG_20201210_13082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9" r="23744" b="10430"/>
          <a:stretch/>
        </p:blipFill>
        <p:spPr bwMode="auto">
          <a:xfrm>
            <a:off x="5343683" y="3931315"/>
            <a:ext cx="2032924" cy="1432791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139952" y="5400712"/>
            <a:ext cx="15368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Индивидуализация</a:t>
            </a:r>
            <a:endParaRPr lang="ru-RU" sz="12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39752" y="5698469"/>
            <a:ext cx="2174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Коллекция ракушек </a:t>
            </a:r>
            <a:r>
              <a:rPr lang="ru-RU" sz="1200" b="1" dirty="0" err="1" smtClean="0">
                <a:solidFill>
                  <a:srgbClr val="0000FF"/>
                </a:solidFill>
              </a:rPr>
              <a:t>Резинкиной</a:t>
            </a:r>
            <a:r>
              <a:rPr lang="ru-RU" sz="1200" b="1" dirty="0" smtClean="0">
                <a:solidFill>
                  <a:srgbClr val="0000FF"/>
                </a:solidFill>
              </a:rPr>
              <a:t> Софьи</a:t>
            </a:r>
            <a:endParaRPr lang="ru-RU" sz="12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18261" y="5698469"/>
            <a:ext cx="2032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FF"/>
                </a:solidFill>
              </a:rPr>
              <a:t>Коллекция насекомых Меньщиковой Вари</a:t>
            </a:r>
            <a:endParaRPr lang="ru-RU" sz="1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826611"/>
      </p:ext>
    </p:extLst>
  </p:cSld>
  <p:clrMapOvr>
    <a:masterClrMapping/>
  </p:clrMapOvr>
  <p:transition spd="slow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8215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  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Чтение художественной и научно-познавательной литературы по экологии.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0185" y="4005616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Знакомство с Красной Книгой.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5517232"/>
            <a:ext cx="3858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Чтение художественной литературы. 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41080" y="1600200"/>
            <a:ext cx="45719" cy="85142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2050" name="Picture 2" descr="C:\Users\MBDOU-1\Desktop\IMG_20201209_16445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28"/>
          <a:stretch/>
        </p:blipFill>
        <p:spPr bwMode="auto">
          <a:xfrm>
            <a:off x="683568" y="1412776"/>
            <a:ext cx="3419808" cy="244827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BDOU-1\Desktop\IMG_20201211_111246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96952"/>
            <a:ext cx="4096454" cy="230425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effectLst/>
                <a:latin typeface="+mn-lt"/>
              </a:rPr>
              <a:t>Исследовательская деятельность.</a:t>
            </a:r>
            <a:br>
              <a:rPr lang="ru-RU" sz="3200" dirty="0" smtClean="0">
                <a:solidFill>
                  <a:srgbClr val="FF0000"/>
                </a:solidFill>
                <a:effectLst/>
                <a:latin typeface="+mn-lt"/>
              </a:rPr>
            </a:br>
            <a:endParaRPr lang="ru-RU" sz="32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52" y="1124744"/>
            <a:ext cx="4546848" cy="720080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Проверка на прочность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7170" name="Picture 2" descr="C:\Users\MBDOU-1\Desktop\категория Кузнецова\Света\свойства бумаги беседа опыт\IMG_20201117_095312_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235"/>
          <a:stretch/>
        </p:blipFill>
        <p:spPr bwMode="auto">
          <a:xfrm>
            <a:off x="611560" y="1916832"/>
            <a:ext cx="3471772" cy="244827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809874" y="4509120"/>
            <a:ext cx="7680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Бумага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96136" y="4509120"/>
            <a:ext cx="11458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Пластмасса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11" name="Picture 4" descr="C:\Users\MBDOU-1\Desktop\категория Кузнецова\Света\Свойства пластмассы\IMG_20201119_1048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3" t="4315" r="14048" b="5978"/>
          <a:stretch/>
        </p:blipFill>
        <p:spPr bwMode="auto">
          <a:xfrm>
            <a:off x="4427984" y="1916832"/>
            <a:ext cx="3616594" cy="244827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865334"/>
      </p:ext>
    </p:extLst>
  </p:cSld>
  <p:clrMapOvr>
    <a:masterClrMapping/>
  </p:clrMapOvr>
  <p:transition spd="slow"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15200" cy="562074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FF0000"/>
                </a:solidFill>
                <a:effectLst/>
                <a:latin typeface="+mn-lt"/>
              </a:rPr>
              <a:t>Исследовательская деятельность.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4400" dirty="0" smtClean="0">
                <a:solidFill>
                  <a:srgbClr val="FF0000"/>
                </a:solidFill>
                <a:effectLst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7784" y="980728"/>
            <a:ext cx="3888432" cy="7486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00FF"/>
                </a:solidFill>
              </a:rPr>
              <a:t>«Тонет – не тонет!»</a:t>
            </a:r>
            <a:br>
              <a:rPr lang="ru-RU" b="1" dirty="0" smtClean="0">
                <a:solidFill>
                  <a:srgbClr val="0000FF"/>
                </a:solidFill>
              </a:rPr>
            </a:b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32750" y="6268670"/>
            <a:ext cx="3186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3789040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Бумага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1026" name="Picture 2" descr="C:\Users\Сарделькин\Desktop\IMG_20210129_0852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844824"/>
            <a:ext cx="3328371" cy="18722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796136" y="3789040"/>
            <a:ext cx="11458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Пластмасса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9" name="Picture 3" descr="C:\Users\MBDOU-1\Desktop\категория Кузнецова\Света\свойства бумаги беседа опыт\IMG_20201117_0953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42"/>
          <a:stretch/>
        </p:blipFill>
        <p:spPr bwMode="auto">
          <a:xfrm>
            <a:off x="611559" y="1844824"/>
            <a:ext cx="3218415" cy="189850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Сарделькин\Desktop\IMG_20210129_0851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293096"/>
            <a:ext cx="3279687" cy="18448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1619672" y="6237312"/>
            <a:ext cx="7546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Дерево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1027" name="Picture 3" descr="C:\Users\Сарделькин\Desktop\IMG_20210129_0853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6060" y="4293096"/>
            <a:ext cx="3200355" cy="1800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6300192" y="6237312"/>
            <a:ext cx="7756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Железо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124744"/>
            <a:ext cx="7427168" cy="792088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00FF"/>
                </a:solidFill>
              </a:rPr>
              <a:t>Тяжелый - легкий (анализ, сравнение)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FF0000"/>
                </a:solidFill>
                <a:effectLst/>
                <a:latin typeface="+mn-lt"/>
              </a:rPr>
              <a:t>Исследовательская деятельность.</a:t>
            </a:r>
            <a:r>
              <a:rPr lang="ru-RU" sz="4400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4400" dirty="0" smtClean="0">
                <a:solidFill>
                  <a:srgbClr val="FF0000"/>
                </a:solidFill>
                <a:effectLst/>
              </a:rPr>
            </a:br>
            <a:endParaRPr lang="ru-RU" dirty="0"/>
          </a:p>
        </p:txBody>
      </p:sp>
      <p:pic>
        <p:nvPicPr>
          <p:cNvPr id="2051" name="Picture 3" descr="C:\Users\Сарделькин\Desktop\IMG_20210129_085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44824"/>
            <a:ext cx="3392377" cy="19082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547664" y="3861048"/>
            <a:ext cx="18296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Дерево - пластмасса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2052" name="Picture 4" descr="C:\Users\Сарделькин\Desktop\IMG_20210129_0857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44824"/>
            <a:ext cx="3384732" cy="19039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5940152" y="3861048"/>
            <a:ext cx="1453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Дерево - железо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2053" name="Picture 5" descr="C:\Users\Сарделькин\Desktop\IMG_20210129_0857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221088"/>
            <a:ext cx="3600400" cy="20252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3491880" y="6309320"/>
            <a:ext cx="1850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Железо - пластмасса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Беседы, 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тематическая </a:t>
            </a:r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организованная образовательная деятельность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, </a:t>
            </a:r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викторины</a:t>
            </a:r>
            <a:r>
              <a:rPr lang="ru-RU" sz="2800" dirty="0">
                <a:solidFill>
                  <a:srgbClr val="FF0000"/>
                </a:solidFill>
                <a:effectLst/>
              </a:rPr>
              <a:t>.</a:t>
            </a:r>
          </a:p>
        </p:txBody>
      </p:sp>
      <p:pic>
        <p:nvPicPr>
          <p:cNvPr id="10242" name="Picture 2" descr="C:\Users\MBDOU-1\Desktop\категория Кузнецова\Света\рисование экологических знаков\IMG-0b714f7fbd8f86177f0dbeaeb8447b40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2"/>
          <a:stretch/>
        </p:blipFill>
        <p:spPr bwMode="auto">
          <a:xfrm>
            <a:off x="1702933" y="1268760"/>
            <a:ext cx="1428907" cy="2420887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57246" y="3726221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Тема: «</a:t>
            </a:r>
            <a:r>
              <a:rPr lang="ru-RU" sz="1400" b="1" dirty="0">
                <a:solidFill>
                  <a:srgbClr val="0000FF"/>
                </a:solidFill>
              </a:rPr>
              <a:t>Правила поведения в природе</a:t>
            </a:r>
            <a:r>
              <a:rPr lang="ru-RU" sz="1400" b="1" dirty="0" smtClean="0">
                <a:solidFill>
                  <a:srgbClr val="0000FF"/>
                </a:solidFill>
              </a:rPr>
              <a:t>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10243" name="Picture 3" descr="C:\Users\MBDOU-1\Desktop\категория Кузнецова\Света\свойства бумаги беседа опыт\IMG_20201117_094438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643" y="1340768"/>
            <a:ext cx="3351358" cy="1885139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52054" y="3327144"/>
            <a:ext cx="335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Тема: «Что </a:t>
            </a:r>
            <a:r>
              <a:rPr lang="ru-RU" sz="1400" b="1" dirty="0">
                <a:solidFill>
                  <a:srgbClr val="0000FF"/>
                </a:solidFill>
              </a:rPr>
              <a:t>мы знаем о загрязнении окружающей </a:t>
            </a:r>
            <a:r>
              <a:rPr lang="ru-RU" sz="1400" b="1" dirty="0" smtClean="0">
                <a:solidFill>
                  <a:srgbClr val="0000FF"/>
                </a:solidFill>
              </a:rPr>
              <a:t>среды»</a:t>
            </a:r>
            <a:endParaRPr lang="ru-RU" sz="1400" dirty="0"/>
          </a:p>
        </p:txBody>
      </p:sp>
      <p:pic>
        <p:nvPicPr>
          <p:cNvPr id="10244" name="Picture 4" descr="C:\Users\MBDOU-1\Desktop\категория Кузнецова\Света\Свойства пластмассы\IMG_20201119_10412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5" t="13278" r="7499" b="477"/>
          <a:stretch/>
        </p:blipFill>
        <p:spPr bwMode="auto">
          <a:xfrm>
            <a:off x="4826294" y="4197267"/>
            <a:ext cx="3351358" cy="1857556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26294" y="6237312"/>
            <a:ext cx="33513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Тема: «Из чего сделана игрушка?»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2050" name="Picture 2" descr="C:\Users\MBDOU-1\Desktop\IMG_20201211_111630_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28"/>
          <a:stretch/>
        </p:blipFill>
        <p:spPr bwMode="auto">
          <a:xfrm>
            <a:off x="1002886" y="4218339"/>
            <a:ext cx="2674640" cy="181982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71600" y="6175757"/>
            <a:ext cx="2705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Знакомство с Красной Книгой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2810268"/>
      </p:ext>
    </p:extLst>
  </p:cSld>
  <p:clrMapOvr>
    <a:masterClrMapping/>
  </p:clrMapOvr>
  <p:transition spd="slow"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620688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Просмотр мультфильмов об охране окружающей среды.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672" y="1700808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</a:rPr>
              <a:t>Мультфильм  «Крокодил Гена и </a:t>
            </a:r>
            <a:r>
              <a:rPr lang="ru-RU" sz="2000" b="1" dirty="0" err="1" smtClean="0">
                <a:solidFill>
                  <a:srgbClr val="0000FF"/>
                </a:solidFill>
              </a:rPr>
              <a:t>Чебурашка</a:t>
            </a:r>
            <a:r>
              <a:rPr lang="ru-RU" sz="2000" b="1" dirty="0" smtClean="0">
                <a:solidFill>
                  <a:srgbClr val="0000FF"/>
                </a:solidFill>
              </a:rPr>
              <a:t>. </a:t>
            </a:r>
          </a:p>
          <a:p>
            <a:pPr algn="ctr"/>
            <a:r>
              <a:rPr lang="ru-RU" sz="2000" b="1" dirty="0" smtClean="0">
                <a:solidFill>
                  <a:srgbClr val="0000FF"/>
                </a:solidFill>
              </a:rPr>
              <a:t>Очистка реки от мусора».</a:t>
            </a:r>
            <a:endParaRPr lang="ru-RU" sz="2000" b="1" dirty="0">
              <a:solidFill>
                <a:srgbClr val="0000FF"/>
              </a:solidFill>
            </a:endParaRPr>
          </a:p>
        </p:txBody>
      </p:sp>
      <p:pic>
        <p:nvPicPr>
          <p:cNvPr id="3" name="Picture 2" descr="C:\Users\MBDOU-1\Desktop\категория Кузнецова\Света\просмотр мультфильма крокодил гена\IMG_20201120_1037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08920"/>
            <a:ext cx="3456384" cy="1944216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BDOU-1\Desktop\категория Кузнецова\Света\просмотр мультфильма крокодил гена\IMG_20201120_103804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93096"/>
            <a:ext cx="3386941" cy="1905154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7901" y="332656"/>
            <a:ext cx="5256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Продуктивная деятельность.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41780" y="3231560"/>
            <a:ext cx="207885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Рисование «Экологические  знаки»</a:t>
            </a:r>
            <a:r>
              <a:rPr lang="ru-RU" sz="1400" dirty="0" smtClean="0"/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252709" y="5661248"/>
            <a:ext cx="39994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Аппликация из природного материала «Экологические часы»</a:t>
            </a:r>
            <a:endParaRPr lang="ru-RU" b="1" dirty="0" smtClean="0">
              <a:solidFill>
                <a:srgbClr val="0000FF"/>
              </a:solidFill>
            </a:endParaRPr>
          </a:p>
        </p:txBody>
      </p:sp>
      <p:pic>
        <p:nvPicPr>
          <p:cNvPr id="2050" name="Picture 2" descr="C:\Users\MBDOU-1\Desktop\категория Кузнецова\Света\рисование экологических знаков\IMG-5f9373b1709a6a11c1f80cc1f2d0911b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51"/>
          <a:stretch/>
        </p:blipFill>
        <p:spPr bwMode="auto">
          <a:xfrm>
            <a:off x="899592" y="1095802"/>
            <a:ext cx="1440160" cy="258462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BDOU-1\Desktop\категория Кузнецова\Света\рисование экологических знаков\IMG-5d52dc2a61d7add2b6279ae81570d4c4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608" y="1071167"/>
            <a:ext cx="1314720" cy="269089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BDOU-1\Desktop\категория Кузнецова\Света\рисование экологических знаков\IMG-f826d11bbd65fa5e95058ae9d7c59edb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970" y="1360461"/>
            <a:ext cx="3404924" cy="1636491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BDOU-1\Desktop\категория Кузнецова\Света\экологические часы\IMG_20201120_111033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62" y="4060527"/>
            <a:ext cx="2736286" cy="1539161"/>
          </a:xfrm>
          <a:prstGeom prst="rect">
            <a:avLst/>
          </a:prstGeom>
          <a:noFill/>
          <a:ln w="28575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BDOU-1\Desktop\категория Кузнецова\Света\экологические часы\IMG_20201120_1111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183" y="4082476"/>
            <a:ext cx="2697266" cy="1517212"/>
          </a:xfrm>
          <a:prstGeom prst="rect">
            <a:avLst/>
          </a:prstGeom>
          <a:noFill/>
          <a:ln w="28575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8701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Коллективное рисование плаката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 «Нам дана для всех одна – планета хрупкая </a:t>
            </a:r>
            <a:r>
              <a:rPr lang="ru-RU" sz="2800" dirty="0" smtClean="0">
                <a:solidFill>
                  <a:srgbClr val="FF0000"/>
                </a:solidFill>
                <a:latin typeface="+mn-lt"/>
              </a:rPr>
              <a:t>Земля!»</a:t>
            </a:r>
            <a:endParaRPr lang="ru-RU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MBDOU-1\Desktop\категория Кузнецова\Света\Коллективное рисование плакат земля\IMG_20201119_0927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933056"/>
            <a:ext cx="4096456" cy="2304256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BDOU-1\Desktop\категория Кузнецова\Света\Коллективное рисование плакат земля\IMG_20201119_0859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60156"/>
            <a:ext cx="3931929" cy="2211710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BDOU-1\Desktop\категория Кузнецова\Света\Коллективное рисование плакат земля\IMG_20201119_0902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68025"/>
            <a:ext cx="3923928" cy="2207210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9648" y="359280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Вторая жизнь использованным предметам!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5" descr="C:\Users\MBDOU-1\Desktop\категория Кузнецова\Света\стеклянная ваза\IMG-8844ed226fade96ef6d0debc403ad3b6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2" t="25971" r="1312" b="30723"/>
          <a:stretch/>
        </p:blipFill>
        <p:spPr bwMode="auto">
          <a:xfrm>
            <a:off x="336064" y="1196752"/>
            <a:ext cx="1813750" cy="1606872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MBDOU-1\Desktop\категория Кузнецова\Света\стеклянная ваза\IMG_20201123_1111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" r="13775"/>
          <a:stretch/>
        </p:blipFill>
        <p:spPr bwMode="auto">
          <a:xfrm>
            <a:off x="2267743" y="1196618"/>
            <a:ext cx="2404119" cy="1607006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37530" y="2857039"/>
            <a:ext cx="26604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Лепка «Вазочка» (с использованием стеклянной тары из-под детского питания).</a:t>
            </a:r>
          </a:p>
        </p:txBody>
      </p:sp>
      <p:pic>
        <p:nvPicPr>
          <p:cNvPr id="7" name="Picture 10" descr="C:\Users\MBDOU-1\Desktop\IMG-8929e9d9e2874d7388a43aa0fcee7a9d-V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33" b="19306"/>
          <a:stretch/>
        </p:blipFill>
        <p:spPr bwMode="auto">
          <a:xfrm>
            <a:off x="5397133" y="1196752"/>
            <a:ext cx="1442920" cy="2061323"/>
          </a:xfrm>
          <a:prstGeom prst="rect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MBDOU-1\Desktop\IMG-871c692c656114b0c574d4fa98862b0c-V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02" b="9813"/>
          <a:stretch/>
        </p:blipFill>
        <p:spPr bwMode="auto">
          <a:xfrm>
            <a:off x="7207283" y="1176827"/>
            <a:ext cx="1457145" cy="2049045"/>
          </a:xfrm>
          <a:prstGeom prst="rect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58622" y="3334092"/>
            <a:ext cx="33739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Конструирование «Платье для кукол из полиэтиленовых пакетов»</a:t>
            </a:r>
          </a:p>
        </p:txBody>
      </p:sp>
      <p:pic>
        <p:nvPicPr>
          <p:cNvPr id="1026" name="Picture 2" descr="C:\Users\MBDOU-1\Desktop\IMG_20210113_111218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92592"/>
            <a:ext cx="2366377" cy="133108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BDOU-1\Desktop\IMG_20210113_111332_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84952"/>
            <a:ext cx="2320189" cy="13051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BDOU-1\Desktop\IMG_20210113_111420_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411" y="4463092"/>
            <a:ext cx="2359050" cy="132696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0878" y="5927696"/>
            <a:ext cx="45347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Посадка лука во втулки из-под туалетной бумаги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647802"/>
      </p:ext>
    </p:extLst>
  </p:cSld>
  <p:clrMapOvr>
    <a:masterClrMapping/>
  </p:clrMapOvr>
  <p:transition spd="slow">
    <p:wedg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Изготовление книжки-малышки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«Красная Книжка».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pic>
        <p:nvPicPr>
          <p:cNvPr id="3074" name="Picture 2" descr="C:\Users\MBDOU-1\Desktop\IMG_20201209_1547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601586" cy="202589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BDOU-1\Desktop\IMG_20201209_1604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0" r="4536"/>
          <a:stretch/>
        </p:blipFill>
        <p:spPr bwMode="auto">
          <a:xfrm>
            <a:off x="4625752" y="1602542"/>
            <a:ext cx="3744891" cy="2052150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BDOU-1\Desktop\IMG_20201210_06541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 t="2836" r="23738" b="5496"/>
          <a:stretch/>
        </p:blipFill>
        <p:spPr bwMode="auto">
          <a:xfrm>
            <a:off x="2843808" y="3789040"/>
            <a:ext cx="3563889" cy="2616913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721512"/>
      </p:ext>
    </p:extLst>
  </p:cSld>
  <p:clrMapOvr>
    <a:masterClrMapping/>
  </p:clrMapOvr>
  <p:transition spd="slow">
    <p:wedg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7056784" cy="72008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Подвижные игры с детьми.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3717032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Игра с мячом «Я знаю!»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6056" y="6165304"/>
            <a:ext cx="3168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Подвижная игра «Сортировщики!».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3074" name="Picture 2" descr="C:\Users\Сарделькин\Desktop\IMG_20210129_10164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4032448" cy="22682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3075" name="Picture 3" descr="C:\Users\Сарделькин\Desktop\IMG_20210129_102058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7994" y="3789040"/>
            <a:ext cx="4096454" cy="23042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36004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Целевые прогулки.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5969209"/>
            <a:ext cx="2516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«Чистота территории детского сада».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71800" y="3203103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«Подкормка птиц».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4098" name="Picture 2" descr="C:\Users\Сарделькин\Desktop\IMG_20210129_114203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124744"/>
            <a:ext cx="3456384" cy="19442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4099" name="Picture 3" descr="C:\Users\Сарделькин\Desktop\IMG_20210129_114253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24744"/>
            <a:ext cx="3528393" cy="19847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1026" name="Picture 2" descr="C:\Users\MBDOU-1\Desktop\IMG_20210201_1056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764" y="3664769"/>
            <a:ext cx="4032448" cy="226825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056784" cy="93610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Наблюдение за работой спецтранспорта</a:t>
            </a:r>
            <a:r>
              <a:rPr lang="ru-RU" sz="2800" dirty="0" smtClean="0">
                <a:solidFill>
                  <a:srgbClr val="FF0000"/>
                </a:solidFill>
                <a:latin typeface="+mn-lt"/>
              </a:rPr>
              <a:t>.</a:t>
            </a:r>
            <a:endParaRPr lang="ru-RU" sz="28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5122" name="Picture 2" descr="G:\работа\фото\20171010_1032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356992"/>
            <a:ext cx="2304256" cy="172819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</p:pic>
      <p:pic>
        <p:nvPicPr>
          <p:cNvPr id="5123" name="Picture 3" descr="G:\работа\фото\20171010_1032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356992"/>
            <a:ext cx="2304256" cy="172819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187041" y="5363924"/>
            <a:ext cx="4841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Машина по утилизации мусора</a:t>
            </a:r>
            <a:r>
              <a:rPr lang="ru-RU" b="1" dirty="0" smtClean="0">
                <a:solidFill>
                  <a:srgbClr val="0000FF"/>
                </a:solidFill>
              </a:rPr>
              <a:t>.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4098" name="Picture 2" descr="C:\Users\MBDOU-1\Desktop\категория Кузнецова\Света\наблюдение за мусоровозом\IMG_20201126_1151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3240360" cy="1822703"/>
          </a:xfrm>
          <a:prstGeom prst="rect">
            <a:avLst/>
          </a:prstGeom>
          <a:noFill/>
          <a:ln w="28575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476672"/>
            <a:ext cx="8229600" cy="86409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FF0000"/>
                </a:solidFill>
                <a:uLnTx/>
                <a:uFillTx/>
                <a:ea typeface="+mj-ea"/>
                <a:cs typeface="+mj-cs"/>
              </a:rPr>
              <a:t>Самостоятельная деятельность,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FF0000"/>
                </a:solidFill>
                <a:uLnTx/>
                <a:uFillTx/>
                <a:ea typeface="+mj-ea"/>
                <a:cs typeface="+mj-cs"/>
              </a:rPr>
              <a:t>практическое применение знаний.</a:t>
            </a:r>
            <a:endParaRPr kumimoji="0" lang="ru-RU" sz="2800" b="1" i="0" u="none" strike="noStrike" kern="1200" cap="none" spc="0" normalizeH="0" baseline="0" noProof="0" dirty="0">
              <a:ln w="6350">
                <a:noFill/>
              </a:ln>
              <a:solidFill>
                <a:srgbClr val="FF0000"/>
              </a:solidFill>
              <a:uLnTx/>
              <a:uFillTx/>
              <a:ea typeface="+mj-ea"/>
              <a:cs typeface="+mj-cs"/>
            </a:endParaRPr>
          </a:p>
        </p:txBody>
      </p:sp>
      <p:pic>
        <p:nvPicPr>
          <p:cNvPr id="3074" name="Picture 2" descr="C:\Users\MBDOU-1\Desktop\IMG_20201210_10235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01" r="25964"/>
          <a:stretch/>
        </p:blipFill>
        <p:spPr bwMode="auto">
          <a:xfrm>
            <a:off x="457200" y="1551291"/>
            <a:ext cx="1395536" cy="149994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BDOU-1\Desktop\IMG_20201210_1022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6" t="1870" r="30070"/>
          <a:stretch/>
        </p:blipFill>
        <p:spPr bwMode="auto">
          <a:xfrm>
            <a:off x="2469027" y="1562244"/>
            <a:ext cx="1625412" cy="149994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BDOU-1\Desktop\IMG_20201210_101400_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13"/>
          <a:stretch/>
        </p:blipFill>
        <p:spPr bwMode="auto">
          <a:xfrm>
            <a:off x="827584" y="3658470"/>
            <a:ext cx="3081479" cy="202522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BDOU-1\Desktop\IMG_20201210_10151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4" r="14241"/>
          <a:stretch/>
        </p:blipFill>
        <p:spPr bwMode="auto">
          <a:xfrm>
            <a:off x="6588224" y="1551291"/>
            <a:ext cx="1736897" cy="146709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BDOU-1\Desktop\IMG_20201210_10263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2" r="29884"/>
          <a:stretch/>
        </p:blipFill>
        <p:spPr bwMode="auto">
          <a:xfrm>
            <a:off x="4679804" y="1551291"/>
            <a:ext cx="1188144" cy="146709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BDOU-1\Desktop\IMG_20201210_10200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02"/>
          <a:stretch/>
        </p:blipFill>
        <p:spPr bwMode="auto">
          <a:xfrm>
            <a:off x="4989172" y="3658470"/>
            <a:ext cx="3337504" cy="202522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27618" y="5683695"/>
            <a:ext cx="1929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Лото «Времена года».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5609565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Дидактическая игра «Сортировка мусора».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3010803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«Очистим озеро от мусора».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6424" y="3033293"/>
            <a:ext cx="1874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Шашки «Природа против стекла»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28104" y="3062193"/>
            <a:ext cx="18915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Что вредит природе?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80608" y="3062193"/>
            <a:ext cx="21521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«Экологический поезд».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edg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548680"/>
            <a:ext cx="7416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Решение проблемных ситуаций: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«Сортировка мусора на 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эко-пункте детского сада».</a:t>
            </a:r>
            <a:endParaRPr lang="ru-RU" sz="2800" b="1" dirty="0">
              <a:solidFill>
                <a:srgbClr val="0000FF"/>
              </a:solidFill>
            </a:endParaRPr>
          </a:p>
        </p:txBody>
      </p:sp>
      <p:pic>
        <p:nvPicPr>
          <p:cNvPr id="1026" name="Picture 2" descr="C:\Users\MBDOU-1\Desktop\IMG_20210121_113243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3744416" cy="210623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BDOU-1\Desktop\IMG_20210121_113210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17032"/>
            <a:ext cx="3778480" cy="212539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211565"/>
      </p:ext>
    </p:extLst>
  </p:cSld>
  <p:clrMapOvr>
    <a:masterClrMapping/>
  </p:clrMapOvr>
  <p:transition spd="slow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>
                <a:ln w="6350">
                  <a:noFill/>
                </a:ln>
                <a:solidFill>
                  <a:srgbClr val="FF0000"/>
                </a:solidFill>
              </a:rPr>
              <a:t>Самостоятельная деятельность,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800" b="1" dirty="0">
                <a:ln w="6350">
                  <a:noFill/>
                </a:ln>
                <a:solidFill>
                  <a:srgbClr val="FF0000"/>
                </a:solidFill>
              </a:rPr>
              <a:t>практическое применение знаний.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290211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Сюжетно-ролевые игры «Фотограф и корреспондент телеканала «КАРУСЕЛЬ».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MBDOU-1\Desktop\IMG_20210121_1133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3960440" cy="222774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BDOU-1\Desktop\IMG_20210121_113404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3968440" cy="223224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4365104"/>
            <a:ext cx="3744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Фотография для главной страницы журнала «Ералаш».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6021288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Интервью: «Проблема загрязнения планеты».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274772"/>
      </p:ext>
    </p:extLst>
  </p:cSld>
  <p:clrMapOvr>
    <a:masterClrMapping/>
  </p:clrMapOvr>
  <p:transition spd="slow">
    <p:wedg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332656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>
                <a:ln w="6350">
                  <a:noFill/>
                </a:ln>
                <a:solidFill>
                  <a:srgbClr val="FF0000"/>
                </a:solidFill>
              </a:rPr>
              <a:t>Самостоятельная деятельность,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800" b="1" dirty="0">
                <a:ln w="6350">
                  <a:noFill/>
                </a:ln>
                <a:solidFill>
                  <a:srgbClr val="FF0000"/>
                </a:solidFill>
              </a:rPr>
              <a:t>практическое применение знаний.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55776" y="6309320"/>
            <a:ext cx="33817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FF"/>
                </a:solidFill>
              </a:rPr>
              <a:t>Сюжетно-ролевая игра </a:t>
            </a:r>
            <a:r>
              <a:rPr lang="ru-RU" sz="1400" b="1" dirty="0" smtClean="0">
                <a:solidFill>
                  <a:srgbClr val="0000FF"/>
                </a:solidFill>
              </a:rPr>
              <a:t>«Металлурги».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3074" name="Picture 2" descr="C:\Users\MBDOU-1\Desktop\IMG_20210121_08561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4" t="12391" r="8719"/>
          <a:stretch/>
        </p:blipFill>
        <p:spPr bwMode="auto">
          <a:xfrm>
            <a:off x="2555776" y="4131397"/>
            <a:ext cx="3527016" cy="217792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BDOU-1\Desktop\IMG_20210121_094607_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6" t="7053" r="14663"/>
          <a:stretch/>
        </p:blipFill>
        <p:spPr bwMode="auto">
          <a:xfrm>
            <a:off x="1325217" y="1471617"/>
            <a:ext cx="2952328" cy="209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89280" y="3687583"/>
            <a:ext cx="33972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Сюжетно-ролевая игра «Эко-пункт»</a:t>
            </a:r>
            <a:endParaRPr lang="ru-RU" sz="1400" b="1" dirty="0">
              <a:solidFill>
                <a:srgbClr val="0000FF"/>
              </a:solidFill>
            </a:endParaRPr>
          </a:p>
        </p:txBody>
      </p:sp>
      <p:pic>
        <p:nvPicPr>
          <p:cNvPr id="3076" name="Picture 4" descr="C:\Users\MBDOU-1\Desktop\IMG_20210121_094700_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7" r="25422"/>
          <a:stretch/>
        </p:blipFill>
        <p:spPr bwMode="auto">
          <a:xfrm>
            <a:off x="4644008" y="1471617"/>
            <a:ext cx="2442296" cy="210959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015011"/>
      </p:ext>
    </p:extLst>
  </p:cSld>
  <p:clrMapOvr>
    <a:masterClrMapping/>
  </p:clrMapOvr>
  <p:transition spd="slow">
    <p:wedg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76672"/>
            <a:ext cx="84291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Сюжетно-ролевая игра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«Мы – спасатели природы!»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8194" name="Picture 2" descr="C:\Users\MBDOU-1\Desktop\категория Кузнецова\Света\Команда спасателей природы Сри\IMG_20201120_113427_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1" t="6480" r="27569" b="17003"/>
          <a:stretch/>
        </p:blipFill>
        <p:spPr bwMode="auto">
          <a:xfrm>
            <a:off x="899592" y="1484784"/>
            <a:ext cx="3135086" cy="203644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MBDOU-1\Desktop\категория Кузнецова\Света\Команда спасателей природы Сри\IMG_20201120_113451_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43"/>
          <a:stretch/>
        </p:blipFill>
        <p:spPr bwMode="auto">
          <a:xfrm>
            <a:off x="4860032" y="1484784"/>
            <a:ext cx="3096344" cy="204047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MBDOU-1\Desktop\категория Кузнецова\Света\Команда спасателей природы Сри\IMG_20201120_113737_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" t="6580" r="20714"/>
          <a:stretch/>
        </p:blipFill>
        <p:spPr bwMode="auto">
          <a:xfrm>
            <a:off x="2627784" y="3789040"/>
            <a:ext cx="3806102" cy="259265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068767"/>
      </p:ext>
    </p:extLst>
  </p:cSld>
  <p:clrMapOvr>
    <a:masterClrMapping/>
  </p:clrMapOvr>
  <p:transition spd="slow">
    <p:wedg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848" y="437982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Конструирование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 «Металлургический завод».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MBDOU-1\Desktop\IMG_20210121_08333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8" t="8041" r="14370" b="3737"/>
          <a:stretch/>
        </p:blipFill>
        <p:spPr bwMode="auto">
          <a:xfrm>
            <a:off x="534726" y="1556792"/>
            <a:ext cx="4005267" cy="266429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BDOU-1\Desktop\IMG_20210121_0847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8" r="17479"/>
          <a:stretch/>
        </p:blipFill>
        <p:spPr bwMode="auto">
          <a:xfrm>
            <a:off x="4759536" y="3284984"/>
            <a:ext cx="3772903" cy="298014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052775"/>
      </p:ext>
    </p:extLst>
  </p:cSld>
  <p:clrMapOvr>
    <a:masterClrMapping/>
  </p:clrMapOvr>
  <p:transition spd="slow">
    <p:wedg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458" y="260648"/>
            <a:ext cx="8229600" cy="112474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Продуктивная деятельность родителей по теме: «Загрязнение </a:t>
            </a:r>
            <a:r>
              <a:rPr lang="ru-RU" sz="2800" smtClean="0">
                <a:solidFill>
                  <a:srgbClr val="FF0000"/>
                </a:solidFill>
                <a:effectLst/>
                <a:latin typeface="+mn-lt"/>
              </a:rPr>
              <a:t>окружающей среды».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946" y="3966735"/>
            <a:ext cx="21606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Плакат от семьи Суховых «Береги нашу планету!»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3062" y="4581128"/>
            <a:ext cx="23042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Выпуск буклета «Пути утилизации отходов» от семьи </a:t>
            </a:r>
            <a:r>
              <a:rPr lang="ru-RU" sz="1400" b="1" dirty="0" err="1" smtClean="0">
                <a:solidFill>
                  <a:srgbClr val="0000FF"/>
                </a:solidFill>
              </a:rPr>
              <a:t>Барминых</a:t>
            </a:r>
            <a:r>
              <a:rPr lang="ru-RU" sz="1400" b="1" dirty="0" smtClean="0">
                <a:solidFill>
                  <a:srgbClr val="0000FF"/>
                </a:solidFill>
              </a:rPr>
              <a:t>.</a:t>
            </a:r>
          </a:p>
        </p:txBody>
      </p:sp>
      <p:pic>
        <p:nvPicPr>
          <p:cNvPr id="5122" name="Picture 2" descr="C:\Users\MBDOU-1\Desktop\категория Кузнецова\Света\плакат от родителя\IMG-bc1df398db4327db8b1b3c80772a054e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3" r="5415" b="21746"/>
          <a:stretch/>
        </p:blipFill>
        <p:spPr bwMode="auto">
          <a:xfrm>
            <a:off x="395536" y="1340767"/>
            <a:ext cx="1953424" cy="262596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MBDOU-1\Desktop\IMG_20201210_0807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" r="27939"/>
          <a:stretch/>
        </p:blipFill>
        <p:spPr bwMode="auto">
          <a:xfrm>
            <a:off x="2484604" y="2132855"/>
            <a:ext cx="2749108" cy="227487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BDOU-1\Desktop\IMG_20201210_06562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" t="2751" r="11911"/>
          <a:stretch/>
        </p:blipFill>
        <p:spPr bwMode="auto">
          <a:xfrm>
            <a:off x="5436096" y="3710259"/>
            <a:ext cx="3168444" cy="20950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BDOU-1\Desktop\IMG_20201210_065617_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" t="4053" r="9792"/>
          <a:stretch/>
        </p:blipFill>
        <p:spPr bwMode="auto">
          <a:xfrm>
            <a:off x="5436096" y="1320753"/>
            <a:ext cx="3084474" cy="189222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135902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Мастер-класс от семьи </a:t>
            </a:r>
            <a:r>
              <a:rPr lang="ru-RU" sz="2800" dirty="0" err="1" smtClean="0">
                <a:solidFill>
                  <a:srgbClr val="FF0000"/>
                </a:solidFill>
                <a:effectLst/>
                <a:latin typeface="+mn-lt"/>
              </a:rPr>
              <a:t>Базуновых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/>
            </a:r>
            <a:b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«Поделка из пластиковой посуды. Первоцветы»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pic>
        <p:nvPicPr>
          <p:cNvPr id="5122" name="Picture 2" descr="C:\Users\MBDOU-1\Desktop\IMG_20201211_08314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2" r="14304"/>
          <a:stretch/>
        </p:blipFill>
        <p:spPr bwMode="auto">
          <a:xfrm>
            <a:off x="611560" y="1490009"/>
            <a:ext cx="2890991" cy="2047727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BDOU-1\Desktop\IMG_20201211_08563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" t="6621" r="11605" b="19400"/>
          <a:stretch/>
        </p:blipFill>
        <p:spPr bwMode="auto">
          <a:xfrm>
            <a:off x="4402752" y="1484785"/>
            <a:ext cx="1259680" cy="2047726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MBDOU-1\Desktop\IMG_20201211_09015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17"/>
          <a:stretch/>
        </p:blipFill>
        <p:spPr bwMode="auto">
          <a:xfrm>
            <a:off x="6732240" y="1484785"/>
            <a:ext cx="1500129" cy="2047726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MBDOU-1\Desktop\IMG_20201211_09073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" t="8107" r="4540" b="7617"/>
          <a:stretch/>
        </p:blipFill>
        <p:spPr bwMode="auto">
          <a:xfrm>
            <a:off x="4572000" y="3820751"/>
            <a:ext cx="1569071" cy="2539278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MBDOU-1\Desktop\IMG-053abf78c6e19ddad69f4950df138921-V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24"/>
          <a:stretch/>
        </p:blipFill>
        <p:spPr bwMode="auto">
          <a:xfrm>
            <a:off x="2555776" y="3820751"/>
            <a:ext cx="1492429" cy="2539278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7933754"/>
      </p:ext>
    </p:extLst>
  </p:cSld>
  <p:clrMapOvr>
    <a:masterClrMapping/>
  </p:clrMapOvr>
  <p:transition spd="slow">
    <p:wedg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Индивидуальное поручение семье </a:t>
            </a:r>
            <a:r>
              <a:rPr lang="ru-RU" sz="2800" dirty="0" err="1" smtClean="0">
                <a:solidFill>
                  <a:srgbClr val="FF0000"/>
                </a:solidFill>
                <a:effectLst/>
                <a:latin typeface="+mn-lt"/>
              </a:rPr>
              <a:t>Калыгиных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.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Изготовление дидактической игры </a:t>
            </a:r>
            <a:b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«Поле ненужных предметов».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pic>
        <p:nvPicPr>
          <p:cNvPr id="6146" name="Picture 2" descr="C:\Users\MBDOU-1\Desktop\IMG-e22dbf8e6a4fc3e8c9e147fdd3b8cf8b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8439"/>
          <a:stretch/>
        </p:blipFill>
        <p:spPr bwMode="auto">
          <a:xfrm>
            <a:off x="827584" y="1554223"/>
            <a:ext cx="2808312" cy="4181328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MBDOU-1\Desktop\IMG_20201210_1011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78" b="29497"/>
          <a:stretch/>
        </p:blipFill>
        <p:spPr bwMode="auto">
          <a:xfrm>
            <a:off x="4427983" y="1556792"/>
            <a:ext cx="4175797" cy="4181328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252858"/>
      </p:ext>
    </p:extLst>
  </p:cSld>
  <p:clrMapOvr>
    <a:masterClrMapping/>
  </p:clrMapOvr>
  <p:transition spd="slow">
    <p:wedg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Создание экологических карт-схем для детей.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pic>
        <p:nvPicPr>
          <p:cNvPr id="4098" name="Picture 2" descr="C:\Users\MBDOU-1\Desktop\IMG_20201209_16145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9" r="25890"/>
          <a:stretch/>
        </p:blipFill>
        <p:spPr bwMode="auto">
          <a:xfrm>
            <a:off x="683569" y="1543472"/>
            <a:ext cx="1589256" cy="185888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BDOU-1\Desktop\IMG_20201209_17023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0" r="38749"/>
          <a:stretch/>
        </p:blipFill>
        <p:spPr bwMode="auto">
          <a:xfrm>
            <a:off x="6588224" y="1536720"/>
            <a:ext cx="1560555" cy="18857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BDOU-1\Desktop\IMG_20201209_16581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9" t="-191" r="37888" b="89"/>
          <a:stretch/>
        </p:blipFill>
        <p:spPr bwMode="auto">
          <a:xfrm>
            <a:off x="3635897" y="1556792"/>
            <a:ext cx="1584176" cy="184556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BDOU-1\Desktop\IMG_20201209_16481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0" r="30357"/>
          <a:stretch/>
        </p:blipFill>
        <p:spPr bwMode="auto">
          <a:xfrm>
            <a:off x="1887325" y="4221088"/>
            <a:ext cx="1731939" cy="177769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MBDOU-1\Desktop\IMG_20201210_06555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6" r="8353"/>
          <a:stretch/>
        </p:blipFill>
        <p:spPr bwMode="auto">
          <a:xfrm>
            <a:off x="4877473" y="4221088"/>
            <a:ext cx="2491028" cy="158417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9" y="3442510"/>
            <a:ext cx="158925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Карта-схема</a:t>
            </a:r>
          </a:p>
          <a:p>
            <a:pPr algn="ctr"/>
            <a:r>
              <a:rPr lang="ru-RU" sz="1100" b="1" dirty="0" smtClean="0"/>
              <a:t>«Происхождение бумаги»</a:t>
            </a:r>
            <a:endParaRPr lang="ru-RU" sz="11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619264" y="3462591"/>
            <a:ext cx="1584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Карта-схема</a:t>
            </a:r>
          </a:p>
          <a:p>
            <a:pPr algn="ctr"/>
            <a:r>
              <a:rPr lang="ru-RU" sz="1100" b="1" dirty="0" smtClean="0"/>
              <a:t>«Птицы»</a:t>
            </a:r>
            <a:endParaRPr lang="ru-RU" sz="11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552863" y="3462591"/>
            <a:ext cx="156055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Карта-схема</a:t>
            </a:r>
          </a:p>
          <a:p>
            <a:pPr algn="ctr"/>
            <a:r>
              <a:rPr lang="ru-RU" sz="1100" b="1" dirty="0" smtClean="0"/>
              <a:t>«Происхождение стекла»</a:t>
            </a:r>
            <a:endParaRPr lang="ru-RU" sz="11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879008" y="6031240"/>
            <a:ext cx="174857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Карта-схема</a:t>
            </a:r>
          </a:p>
          <a:p>
            <a:pPr algn="ctr"/>
            <a:r>
              <a:rPr lang="ru-RU" sz="1100" b="1" dirty="0" smtClean="0"/>
              <a:t>«Дикие животные. Лиса.»</a:t>
            </a:r>
            <a:endParaRPr lang="ru-RU" sz="1100" b="1" dirty="0"/>
          </a:p>
        </p:txBody>
      </p:sp>
    </p:spTree>
    <p:extLst>
      <p:ext uri="{BB962C8B-B14F-4D97-AF65-F5344CB8AC3E}">
        <p14:creationId xmlns:p14="http://schemas.microsoft.com/office/powerpoint/2010/main" val="1040352284"/>
      </p:ext>
    </p:extLst>
  </p:cSld>
  <p:clrMapOvr>
    <a:masterClrMapping/>
  </p:clrMapOvr>
  <p:transition spd="slow">
    <p:wedg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Акция «Сортируем мусор правильно».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pic>
        <p:nvPicPr>
          <p:cNvPr id="7170" name="Picture 2" descr="C:\Users\MBDOU-1\Desktop\IMG_20201216_1232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30"/>
          <a:stretch/>
        </p:blipFill>
        <p:spPr bwMode="auto">
          <a:xfrm>
            <a:off x="2483768" y="1700808"/>
            <a:ext cx="6300344" cy="309634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BDOU-1\Desktop\IMG-4323071914dc74080042c6fadad70fed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9" b="3682"/>
          <a:stretch/>
        </p:blipFill>
        <p:spPr bwMode="auto">
          <a:xfrm>
            <a:off x="467544" y="1700808"/>
            <a:ext cx="1894492" cy="367873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39226" y="5517232"/>
            <a:ext cx="5443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Семья </a:t>
            </a:r>
            <a:r>
              <a:rPr lang="ru-RU" b="1" dirty="0" err="1" smtClean="0">
                <a:solidFill>
                  <a:srgbClr val="0000FF"/>
                </a:solidFill>
              </a:rPr>
              <a:t>Турлаевых</a:t>
            </a:r>
            <a:r>
              <a:rPr lang="ru-RU" b="1" dirty="0">
                <a:solidFill>
                  <a:srgbClr val="0000FF"/>
                </a:solidFill>
              </a:rPr>
              <a:t> </a:t>
            </a:r>
            <a:r>
              <a:rPr lang="ru-RU" b="1" dirty="0" smtClean="0">
                <a:solidFill>
                  <a:srgbClr val="0000FF"/>
                </a:solidFill>
              </a:rPr>
              <a:t>собирает пластиковые крышки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3025974"/>
      </p:ext>
    </p:extLst>
  </p:cSld>
  <p:clrMapOvr>
    <a:masterClrMapping/>
  </p:clrMapOvr>
  <p:transition spd="slow">
    <p:wedg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Участие родителей в экологических акциях Нижнего Новгорода</a:t>
            </a:r>
            <a:r>
              <a:rPr lang="ru-RU" sz="3200" dirty="0" smtClean="0">
                <a:solidFill>
                  <a:srgbClr val="FF0000"/>
                </a:solidFill>
                <a:latin typeface="+mn-lt"/>
              </a:rPr>
              <a:t>.</a:t>
            </a:r>
            <a:endParaRPr lang="ru-RU" sz="32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1266" name="Picture 2" descr="C:\Users\MBDOU-1\Desktop\категория Кузнецова\Света\посадка деревьев\IMG-9b1f03516124e3cb7ac598ba1b117527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7" b="8412"/>
          <a:stretch/>
        </p:blipFill>
        <p:spPr bwMode="auto">
          <a:xfrm>
            <a:off x="611560" y="1484784"/>
            <a:ext cx="2028647" cy="3572137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MBDOU-1\Desktop\категория Кузнецова\Света\посадка деревьев\IMG-2a2b594efc79d9c53e138bd745217d63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8" t="26604" r="5266" b="26262"/>
          <a:stretch/>
        </p:blipFill>
        <p:spPr bwMode="auto">
          <a:xfrm>
            <a:off x="3059832" y="1490666"/>
            <a:ext cx="2978443" cy="356625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MBDOU-1\Desktop\категория Кузнецова\Света\посадка деревьев\IMG-fb3f80f59dc4faf98e60566eb0b2aa36-V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38" b="16825"/>
          <a:stretch/>
        </p:blipFill>
        <p:spPr bwMode="auto">
          <a:xfrm>
            <a:off x="6388170" y="1490666"/>
            <a:ext cx="2422797" cy="356625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52318" y="5455487"/>
            <a:ext cx="3809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Озеленение дворовых территорий.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7602" y="5159950"/>
            <a:ext cx="1734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Семья</a:t>
            </a:r>
            <a:r>
              <a:rPr lang="ru-RU" dirty="0" smtClean="0"/>
              <a:t> </a:t>
            </a:r>
            <a:r>
              <a:rPr lang="ru-RU" sz="1400" b="1" dirty="0" smtClean="0">
                <a:solidFill>
                  <a:srgbClr val="0000FF"/>
                </a:solidFill>
              </a:rPr>
              <a:t>Лабутиных.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59833" y="5159950"/>
            <a:ext cx="29784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Семья Соколовых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88170" y="5221505"/>
            <a:ext cx="2504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Семья Смирновых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826189"/>
      </p:ext>
    </p:extLst>
  </p:cSld>
  <p:clrMapOvr>
    <a:masterClrMapping/>
  </p:clrMapOvr>
  <p:transition spd="slow">
    <p:wedg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8958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+mn-lt"/>
              </a:rPr>
            </a:b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Рекомендованные </a:t>
            </a:r>
            <a:r>
              <a:rPr lang="ru-RU" sz="2800" dirty="0">
                <a:solidFill>
                  <a:srgbClr val="FF0000"/>
                </a:solidFill>
                <a:effectLst/>
                <a:latin typeface="+mn-lt"/>
              </a:rPr>
              <a:t>с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+mn-lt"/>
              </a:rPr>
              <a:t>сылки на сайты лекций для родителей.</a:t>
            </a:r>
            <a:endParaRPr lang="ru-RU" sz="2800" dirty="0">
              <a:solidFill>
                <a:srgbClr val="FF0000"/>
              </a:solidFill>
              <a:effectLst/>
              <a:latin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3501008"/>
            <a:ext cx="37444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.</a:t>
            </a:r>
            <a:endParaRPr lang="ru-RU" sz="14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 flipV="1">
            <a:off x="457200" y="6309359"/>
            <a:ext cx="82352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443841"/>
            <a:ext cx="4032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7030A0"/>
                </a:solidFill>
                <a:hlinkClick r:id="rId2"/>
              </a:rPr>
              <a:t>https://materinstvo.ru/art/kak-nauchit-detey-zabotitsya-ob-ecologii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Как научить ребенка экологической культуре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u="sng" dirty="0">
                <a:hlinkClick r:id="rId3"/>
              </a:rPr>
              <a:t>https://nsportal.ru/detskiy-sad/materialy-dlya-roditeley/2018/02/28/ekologicheskaya-viktorina-dlya-roditeley-chast-2</a:t>
            </a:r>
            <a:r>
              <a:rPr lang="ru-RU" dirty="0"/>
              <a:t>   </a:t>
            </a:r>
            <a:r>
              <a:rPr lang="ru-RU" b="1" dirty="0">
                <a:solidFill>
                  <a:srgbClr val="7030A0"/>
                </a:solidFill>
              </a:rPr>
              <a:t>викторина «Компетентность родителей в сфере экологии</a:t>
            </a:r>
          </a:p>
          <a:p>
            <a:r>
              <a:rPr lang="ru-RU" dirty="0"/>
              <a:t> </a:t>
            </a:r>
          </a:p>
          <a:p>
            <a:r>
              <a:rPr lang="ru-RU" u="sng" dirty="0">
                <a:hlinkClick r:id="rId4"/>
              </a:rPr>
              <a:t>https://</a:t>
            </a:r>
            <a:r>
              <a:rPr lang="ru-RU" b="1" u="sng" dirty="0">
                <a:solidFill>
                  <a:srgbClr val="7030A0"/>
                </a:solidFill>
                <a:hlinkClick r:id="rId4"/>
              </a:rPr>
              <a:t>gidrukodeliya.ru/podelki-iz-odnorazovoy-posudy</a:t>
            </a:r>
            <a:r>
              <a:rPr lang="ru-RU" b="1" dirty="0">
                <a:solidFill>
                  <a:srgbClr val="7030A0"/>
                </a:solidFill>
              </a:rPr>
              <a:t>  Мастер-класс поделки из одноразовой посуды</a:t>
            </a:r>
          </a:p>
        </p:txBody>
      </p:sp>
      <p:pic>
        <p:nvPicPr>
          <p:cNvPr id="13" name="Рисунок 1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476498"/>
            <a:ext cx="3744416" cy="229104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960914"/>
            <a:ext cx="3744416" cy="213238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5713186" y="6220733"/>
            <a:ext cx="11937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Скриншоты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920880" cy="25649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+mn-lt"/>
              </a:rPr>
              <a:t>ІІІ этап – Заключительный.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200" dirty="0" smtClean="0">
                <a:solidFill>
                  <a:srgbClr val="FF0000"/>
                </a:solidFill>
                <a:latin typeface="+mn-lt"/>
              </a:rPr>
              <a:t>Результаты педагогической диагностики по </a:t>
            </a:r>
            <a:r>
              <a:rPr lang="ru-RU" sz="2200" dirty="0">
                <a:solidFill>
                  <a:srgbClr val="FF0000"/>
                </a:solidFill>
                <a:latin typeface="+mn-lt"/>
              </a:rPr>
              <a:t>выявлению уровня </a:t>
            </a:r>
            <a:r>
              <a:rPr lang="ru-RU" sz="2200" dirty="0" err="1">
                <a:solidFill>
                  <a:srgbClr val="FF0000"/>
                </a:solidFill>
                <a:effectLst/>
                <a:latin typeface="+mn-lt"/>
              </a:rPr>
              <a:t>сформированности</a:t>
            </a:r>
            <a:r>
              <a:rPr lang="ru-RU" sz="2200" dirty="0">
                <a:solidFill>
                  <a:srgbClr val="FF0000"/>
                </a:solidFill>
                <a:latin typeface="+mn-lt"/>
              </a:rPr>
              <a:t> экологической культуры у дошкольников (%) </a:t>
            </a:r>
            <a:br>
              <a:rPr lang="ru-RU" sz="2200" dirty="0">
                <a:solidFill>
                  <a:srgbClr val="FF0000"/>
                </a:solidFill>
                <a:latin typeface="+mn-lt"/>
              </a:rPr>
            </a:br>
            <a:r>
              <a:rPr lang="ru-RU" sz="2200" dirty="0" smtClean="0">
                <a:solidFill>
                  <a:srgbClr val="FF0000"/>
                </a:solidFill>
                <a:latin typeface="+mn-lt"/>
              </a:rPr>
              <a:t>на конец проекта</a:t>
            </a:r>
            <a:r>
              <a:rPr lang="ru-RU" sz="2200" dirty="0">
                <a:solidFill>
                  <a:srgbClr val="FF0000"/>
                </a:solidFill>
                <a:latin typeface="+mn-lt"/>
              </a:rPr>
              <a:t/>
            </a:r>
            <a:br>
              <a:rPr lang="ru-RU" sz="2200" dirty="0">
                <a:solidFill>
                  <a:srgbClr val="FF0000"/>
                </a:solidFill>
                <a:latin typeface="+mn-lt"/>
              </a:rPr>
            </a:br>
            <a:r>
              <a:rPr lang="ru-RU" sz="1600" dirty="0">
                <a:solidFill>
                  <a:srgbClr val="0000FF"/>
                </a:solidFill>
                <a:latin typeface="+mn-lt"/>
              </a:rPr>
              <a:t>( С.А. Суркова</a:t>
            </a:r>
            <a:r>
              <a:rPr lang="ru-RU" sz="1600" dirty="0" smtClean="0">
                <a:solidFill>
                  <a:srgbClr val="0000FF"/>
                </a:solidFill>
                <a:latin typeface="+mn-lt"/>
              </a:rPr>
              <a:t>). </a:t>
            </a:r>
            <a:r>
              <a:rPr lang="ru-RU" sz="22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2200" dirty="0" smtClean="0">
                <a:solidFill>
                  <a:srgbClr val="FF0000"/>
                </a:solidFill>
                <a:latin typeface="+mn-lt"/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endParaRPr lang="ru-RU" sz="3100" dirty="0">
              <a:solidFill>
                <a:srgbClr val="FF0000"/>
              </a:solidFill>
              <a:latin typeface="+mn-lt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8334760"/>
              </p:ext>
            </p:extLst>
          </p:nvPr>
        </p:nvGraphicFramePr>
        <p:xfrm>
          <a:off x="971600" y="2924944"/>
          <a:ext cx="7200800" cy="3456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47248" cy="792088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00FF"/>
                </a:solidFill>
                <a:effectLst/>
                <a:latin typeface="+mn-lt"/>
              </a:rPr>
              <a:t>Презентация проекта на Педагогическом совете ДОУ.</a:t>
            </a:r>
            <a:endParaRPr lang="ru-RU" sz="2800" dirty="0">
              <a:solidFill>
                <a:srgbClr val="0000FF"/>
              </a:solidFill>
              <a:effectLst/>
              <a:latin typeface="+mn-lt"/>
            </a:endParaRPr>
          </a:p>
        </p:txBody>
      </p:sp>
      <p:pic>
        <p:nvPicPr>
          <p:cNvPr id="1026" name="Picture 2" descr="C:\Users\MBDOU-1\Desktop\IMG-6294fbbf642aeae082fb457f4d119b85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53"/>
          <a:stretch/>
        </p:blipFill>
        <p:spPr bwMode="auto">
          <a:xfrm>
            <a:off x="539552" y="1628800"/>
            <a:ext cx="3930641" cy="2106234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BDOU-1\Desktop\IMG-c959b08eac76a9f5e786f1fae6e219c0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" t="5717" r="6685" b="8195"/>
          <a:stretch/>
        </p:blipFill>
        <p:spPr bwMode="auto">
          <a:xfrm>
            <a:off x="4788024" y="3522712"/>
            <a:ext cx="3331029" cy="2471058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  <a:effectLst/>
                <a:latin typeface="+mn-lt"/>
              </a:rPr>
              <a:t>Результатом реализации проекта стало:</a:t>
            </a:r>
            <a:endParaRPr lang="ru-RU" sz="2800" dirty="0">
              <a:solidFill>
                <a:srgbClr val="7030A0"/>
              </a:solidFill>
              <a:effectLst/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628800"/>
            <a:ext cx="83884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/>
              <a:t>    Результаты проделанной работы показывают эффективность выбранного направления в работе по формированию представлений у дошкольников проблем загрязнения окружающей среды мусором.</a:t>
            </a:r>
          </a:p>
          <a:p>
            <a:pPr>
              <a:buNone/>
            </a:pPr>
            <a:r>
              <a:rPr lang="ru-RU" b="1" dirty="0" smtClean="0"/>
              <a:t>    Проект помог постепенно и последовательно решить дошкольникам новые задачи, показать знакомые представления под новым углом знаний, осознанно и мотивированно систематизировать и закрепить представления по данному направлению:</a:t>
            </a:r>
          </a:p>
          <a:p>
            <a:pPr>
              <a:buNone/>
            </a:pPr>
            <a:r>
              <a:rPr lang="ru-RU" b="1" dirty="0" smtClean="0"/>
              <a:t>- дети знают, как рационально использовать и минимизировать накопление отходов;</a:t>
            </a:r>
          </a:p>
          <a:p>
            <a:r>
              <a:rPr lang="ru-RU" b="1" dirty="0" smtClean="0"/>
              <a:t>- имеют представление, как эффективно вторично использовать отходы;</a:t>
            </a:r>
          </a:p>
          <a:p>
            <a:r>
              <a:rPr lang="ru-RU" b="1" dirty="0" smtClean="0"/>
              <a:t>- имеют простейшие представления о мероприятиях, направленных на сохранение здоровья;</a:t>
            </a:r>
          </a:p>
          <a:p>
            <a:r>
              <a:rPr lang="ru-RU" b="1" dirty="0" smtClean="0"/>
              <a:t>- умеют работать с различными материалами, знают их свойства, структуру, приобрели трудовые навыки;</a:t>
            </a:r>
          </a:p>
          <a:p>
            <a:r>
              <a:rPr lang="ru-RU" b="1" dirty="0" smtClean="0"/>
              <a:t>- создают разнообразные поделки с помощью бросового материала и инструментов.</a:t>
            </a:r>
          </a:p>
        </p:txBody>
      </p:sp>
    </p:spTree>
  </p:cSld>
  <p:clrMapOvr>
    <a:masterClrMapping/>
  </p:clrMapOvr>
  <p:transition spd="slow">
    <p:wedg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  <a:latin typeface="+mn-lt"/>
              </a:rPr>
              <a:t>Эпилог</a:t>
            </a:r>
            <a:endParaRPr lang="ru-RU" sz="28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629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Спасти поля, леса, луга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И чистую гладь рек – всю Землю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Можешь только ты,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Разумный человек </a:t>
            </a:r>
            <a:r>
              <a:rPr lang="ru-RU" sz="4000" dirty="0" smtClean="0">
                <a:solidFill>
                  <a:srgbClr val="FF0000"/>
                </a:solidFill>
              </a:rPr>
              <a:t>!</a:t>
            </a:r>
          </a:p>
          <a:p>
            <a:pPr algn="ctr">
              <a:buNone/>
            </a:pPr>
            <a:endParaRPr lang="ru-RU" sz="40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1990</TotalTime>
  <Words>1678</Words>
  <Application>Microsoft Office PowerPoint</Application>
  <PresentationFormat>Экран (4:3)</PresentationFormat>
  <Paragraphs>243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Апекс</vt:lpstr>
      <vt:lpstr>Презентация PowerPoint</vt:lpstr>
      <vt:lpstr>Тема:</vt:lpstr>
      <vt:lpstr>Актуальность проекта :</vt:lpstr>
      <vt:lpstr>Педагогическая диагностика </vt:lpstr>
      <vt:lpstr>Проектная деятельность.</vt:lpstr>
      <vt:lpstr>Этапы проекта  «Мы природе не враги!»:</vt:lpstr>
      <vt:lpstr>Паспорт проекта «Мы природе не враги!»:</vt:lpstr>
      <vt:lpstr>Задачи проекта: </vt:lpstr>
      <vt:lpstr>Ожидаемые результаты:</vt:lpstr>
      <vt:lpstr>Научно-методическое обеспечение:</vt:lpstr>
      <vt:lpstr>Интернет-ресурсы: </vt:lpstr>
      <vt:lpstr>Презентация PowerPoint</vt:lpstr>
      <vt:lpstr>«Почта доверия».</vt:lpstr>
      <vt:lpstr>Разработка перспективного плана  (фрагмент).</vt:lpstr>
      <vt:lpstr>ІІ этап – Основной. </vt:lpstr>
      <vt:lpstr>Пополнение развивающей  предметно-пространственной среды. </vt:lpstr>
      <vt:lpstr>Пополнение развивающей  предметно-пространственной среды. </vt:lpstr>
      <vt:lpstr>Пополнение развивающей  предметно-пространственной среды. </vt:lpstr>
      <vt:lpstr>  Чтение художественной и научно-познавательной литературы по экологии.</vt:lpstr>
      <vt:lpstr>Исследовательская деятельность. </vt:lpstr>
      <vt:lpstr>Исследовательская деятельность. </vt:lpstr>
      <vt:lpstr>Исследовательская деятельность. </vt:lpstr>
      <vt:lpstr>Беседы, тематическая организованная образовательная деятельность, викторины.</vt:lpstr>
      <vt:lpstr>Презентация PowerPoint</vt:lpstr>
      <vt:lpstr>Презентация PowerPoint</vt:lpstr>
      <vt:lpstr>Коллективное рисование плаката  «Нам дана для всех одна – планета хрупкая Земля!»</vt:lpstr>
      <vt:lpstr>Презентация PowerPoint</vt:lpstr>
      <vt:lpstr>Изготовление книжки-малышки «Красная Книжка».</vt:lpstr>
      <vt:lpstr>Подвижные игры с детьми.</vt:lpstr>
      <vt:lpstr>Целевые прогулки.</vt:lpstr>
      <vt:lpstr>Наблюдение за работой спецтранспорта.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Продуктивная деятельность родителей по теме: «Загрязнение окружающей среды».</vt:lpstr>
      <vt:lpstr>Мастер-класс от семьи Базуновых «Поделка из пластиковой посуды. Первоцветы»</vt:lpstr>
      <vt:lpstr>Индивидуальное поручение семье Калыгиных. Изготовление дидактической игры  «Поле ненужных предметов».</vt:lpstr>
      <vt:lpstr>Создание экологических карт-схем для детей.</vt:lpstr>
      <vt:lpstr>Акция «Сортируем мусор правильно».</vt:lpstr>
      <vt:lpstr>Участие родителей в экологических акциях Нижнего Новгорода.</vt:lpstr>
      <vt:lpstr> Рекомендованные ссылки на сайты лекций для родителей.</vt:lpstr>
      <vt:lpstr>   ІІІ этап – Заключительный. Результаты педагогической диагностики по выявлению уровня сформированности экологической культуры у дошкольников (%)  на конец проекта ( С.А. Суркова).   </vt:lpstr>
      <vt:lpstr>Презентация проекта на Педагогическом совете ДОУ.</vt:lpstr>
      <vt:lpstr>Результатом реализации проекта стало:</vt:lpstr>
      <vt:lpstr>Эпилог</vt:lpstr>
    </vt:vector>
  </TitlesOfParts>
  <Company>RL-TEAM.NET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</dc:title>
  <dc:creator>Сарделькин</dc:creator>
  <cp:lastModifiedBy>MBDOU-1</cp:lastModifiedBy>
  <cp:revision>125</cp:revision>
  <dcterms:created xsi:type="dcterms:W3CDTF">2017-10-09T16:19:27Z</dcterms:created>
  <dcterms:modified xsi:type="dcterms:W3CDTF">2021-02-10T06:28:33Z</dcterms:modified>
</cp:coreProperties>
</file>