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24" r:id="rId2"/>
    <p:sldId id="326" r:id="rId3"/>
    <p:sldId id="325" r:id="rId4"/>
    <p:sldId id="323" r:id="rId5"/>
    <p:sldId id="327" r:id="rId6"/>
    <p:sldId id="257" r:id="rId7"/>
    <p:sldId id="299" r:id="rId8"/>
    <p:sldId id="304" r:id="rId9"/>
    <p:sldId id="305" r:id="rId10"/>
    <p:sldId id="319" r:id="rId11"/>
    <p:sldId id="306" r:id="rId12"/>
    <p:sldId id="320" r:id="rId13"/>
    <p:sldId id="307" r:id="rId14"/>
    <p:sldId id="309" r:id="rId15"/>
    <p:sldId id="310" r:id="rId16"/>
    <p:sldId id="308" r:id="rId17"/>
    <p:sldId id="321" r:id="rId18"/>
    <p:sldId id="328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A50021"/>
    <a:srgbClr val="800080"/>
    <a:srgbClr val="FF0066"/>
    <a:srgbClr val="FF66FF"/>
    <a:srgbClr val="00CCFF"/>
    <a:srgbClr val="008000"/>
    <a:srgbClr val="660066"/>
    <a:srgbClr val="A5E21E"/>
    <a:srgbClr val="FF66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3084" y="-11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7475A-9AD1-45D4-B9CC-B9B6D0AAC41E}" type="datetimeFigureOut">
              <a:rPr lang="ru-RU" smtClean="0"/>
              <a:pPr/>
              <a:t>10.04.2024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8084B-511C-41C8-A1B4-421BF9BD204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7475A-9AD1-45D4-B9CC-B9B6D0AAC41E}" type="datetimeFigureOut">
              <a:rPr lang="ru-RU" smtClean="0"/>
              <a:pPr/>
              <a:t>10.04.2024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8084B-511C-41C8-A1B4-421BF9BD204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7475A-9AD1-45D4-B9CC-B9B6D0AAC41E}" type="datetimeFigureOut">
              <a:rPr lang="ru-RU" smtClean="0"/>
              <a:pPr/>
              <a:t>10.04.2024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8084B-511C-41C8-A1B4-421BF9BD204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7475A-9AD1-45D4-B9CC-B9B6D0AAC41E}" type="datetimeFigureOut">
              <a:rPr lang="ru-RU" smtClean="0"/>
              <a:pPr/>
              <a:t>10.04.2024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8084B-511C-41C8-A1B4-421BF9BD204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7475A-9AD1-45D4-B9CC-B9B6D0AAC41E}" type="datetimeFigureOut">
              <a:rPr lang="ru-RU" smtClean="0"/>
              <a:pPr/>
              <a:t>10.04.2024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8084B-511C-41C8-A1B4-421BF9BD204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7475A-9AD1-45D4-B9CC-B9B6D0AAC41E}" type="datetimeFigureOut">
              <a:rPr lang="ru-RU" smtClean="0"/>
              <a:pPr/>
              <a:t>10.04.2024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8084B-511C-41C8-A1B4-421BF9BD204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7475A-9AD1-45D4-B9CC-B9B6D0AAC41E}" type="datetimeFigureOut">
              <a:rPr lang="ru-RU" smtClean="0"/>
              <a:pPr/>
              <a:t>10.04.2024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8084B-511C-41C8-A1B4-421BF9BD204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7475A-9AD1-45D4-B9CC-B9B6D0AAC41E}" type="datetimeFigureOut">
              <a:rPr lang="ru-RU" smtClean="0"/>
              <a:pPr/>
              <a:t>10.04.2024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8084B-511C-41C8-A1B4-421BF9BD204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7475A-9AD1-45D4-B9CC-B9B6D0AAC41E}" type="datetimeFigureOut">
              <a:rPr lang="ru-RU" smtClean="0"/>
              <a:pPr/>
              <a:t>10.04.2024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8084B-511C-41C8-A1B4-421BF9BD204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7475A-9AD1-45D4-B9CC-B9B6D0AAC41E}" type="datetimeFigureOut">
              <a:rPr lang="ru-RU" smtClean="0"/>
              <a:pPr/>
              <a:t>10.04.2024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8084B-511C-41C8-A1B4-421BF9BD204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7475A-9AD1-45D4-B9CC-B9B6D0AAC41E}" type="datetimeFigureOut">
              <a:rPr lang="ru-RU" smtClean="0"/>
              <a:pPr/>
              <a:t>10.04.2024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8084B-511C-41C8-A1B4-421BF9BD204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C7475A-9AD1-45D4-B9CC-B9B6D0AAC41E}" type="datetimeFigureOut">
              <a:rPr lang="ru-RU" smtClean="0"/>
              <a:pPr/>
              <a:t>10.04.2024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A8084B-511C-41C8-A1B4-421BF9BD204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714348" y="642918"/>
            <a:ext cx="7786742" cy="5715040"/>
          </a:xfrm>
          <a:prstGeom prst="round2Diag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4400" b="1" dirty="0" smtClean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Творческий проект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4400" b="1" dirty="0" smtClean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плетение из бумажной лозы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4400" b="1" i="1" dirty="0" smtClean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«От скуки на все руки»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4400" b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Куратор проекта: воспитатель 2,5 класса </a:t>
            </a:r>
            <a:endParaRPr lang="ru-RU" sz="2400" b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Е.В</a:t>
            </a:r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 Горбенко, </a:t>
            </a:r>
            <a:endParaRPr lang="ru-RU" sz="2400" b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Участники проекта: обучающиеся </a:t>
            </a:r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2,5 </a:t>
            </a:r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класса</a:t>
            </a:r>
            <a:endParaRPr lang="ru-RU" sz="2400" b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323528" y="548680"/>
            <a:ext cx="7786742" cy="5715040"/>
          </a:xfrm>
          <a:prstGeom prst="round2Diag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cer\Desktop\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3861048"/>
            <a:ext cx="3791744" cy="2132856"/>
          </a:xfrm>
          <a:prstGeom prst="rect">
            <a:avLst/>
          </a:prstGeom>
          <a:noFill/>
        </p:spPr>
      </p:pic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1187624" y="559713"/>
            <a:ext cx="6929486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ru-RU" sz="3600" b="1" i="1" dirty="0" smtClean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«Чем больше мастерства </a:t>
            </a: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ru-RU" sz="3600" b="1" i="1" dirty="0" smtClean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детской ладошке, </a:t>
            </a: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ru-RU" sz="3600" b="1" i="1" dirty="0" smtClean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тем умнее ребёнок</a:t>
            </a:r>
            <a:r>
              <a:rPr lang="ru-RU" sz="3600" b="1" i="1" dirty="0" smtClean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». </a:t>
            </a: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sz="2800" b="1" i="1" dirty="0" smtClean="0">
              <a:solidFill>
                <a:schemeClr val="tx2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i="1" dirty="0" smtClean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В.А</a:t>
            </a:r>
            <a:r>
              <a:rPr lang="ru-RU" sz="2800" b="1" i="1" dirty="0" smtClean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Сухомлинский.</a:t>
            </a:r>
            <a:endParaRPr lang="ru-RU" sz="2800" b="1" i="1" dirty="0" smtClean="0">
              <a:solidFill>
                <a:schemeClr val="tx2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sz="3200" b="1" i="1" dirty="0" smtClean="0">
              <a:solidFill>
                <a:schemeClr val="tx2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sz="3200" b="1" i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sz="32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827584" y="620688"/>
            <a:ext cx="7786742" cy="5328592"/>
          </a:xfrm>
          <a:prstGeom prst="round2Diag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2800" b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	Всестороннее </a:t>
            </a:r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интеллектуальное и эстетическое развитие детей в процессе овладения элементарными приемами техники плетения из газет как художественного </a:t>
            </a:r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способа конструирования </a:t>
            </a:r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из бумаги  с целью совершенствования навыков плетения и сохранения исчезающего народного промысла- </a:t>
            </a:r>
            <a:r>
              <a:rPr lang="ru-RU" sz="2400" b="1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лозоплетение</a:t>
            </a:r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259632" y="949950"/>
            <a:ext cx="692948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Цель проекта: 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683568" y="692696"/>
            <a:ext cx="7786742" cy="5715040"/>
          </a:xfrm>
          <a:prstGeom prst="round2Diag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+mj-lt"/>
              <a:buAutoNum type="arabicPeriod"/>
            </a:pPr>
            <a:r>
              <a:rPr lang="ru-RU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знакомление </a:t>
            </a:r>
            <a:r>
              <a:rPr lang="ru-RU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 основными понятиями и базовыми формами плетения;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Обучение </a:t>
            </a:r>
            <a:r>
              <a:rPr lang="ru-RU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различным приемам работы с бумагой;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Создание </a:t>
            </a:r>
            <a:r>
              <a:rPr lang="ru-RU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композиции с изделиями, выполненными в технике плетения.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Повышение </a:t>
            </a:r>
            <a:r>
              <a:rPr lang="ru-RU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интереса воспитанников к исследовательской деятельности по данной теме;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Развитие </a:t>
            </a:r>
            <a:r>
              <a:rPr lang="ru-RU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способностей работать руками, приучение к точным движениям пальцев</a:t>
            </a:r>
            <a:r>
              <a:rPr lang="ru-RU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Воспитывать </a:t>
            </a:r>
            <a:r>
              <a:rPr lang="ru-RU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экологически разумное отношение к природным ресурсам, умение видеть положительные и отрицательные стороны технического прогресса, уважать людей труда и культурное наследие;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Воспитание </a:t>
            </a:r>
            <a:r>
              <a:rPr lang="ru-RU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навыков общения и сотрудничества между </a:t>
            </a:r>
            <a:r>
              <a:rPr lang="ru-RU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детьми в процессе коллективной работы.</a:t>
            </a:r>
            <a:endParaRPr lang="ru-RU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1259632" y="775158"/>
            <a:ext cx="692948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Задачи проекта</a:t>
            </a:r>
            <a:r>
              <a:rPr lang="ru-RU" sz="32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32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683568" y="692696"/>
            <a:ext cx="7786742" cy="5715040"/>
          </a:xfrm>
          <a:prstGeom prst="round2Diag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buFont typeface="+mj-lt"/>
              <a:buAutoNum type="arabicPeriod"/>
            </a:pPr>
            <a:r>
              <a:rPr lang="ru-RU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Доступность </a:t>
            </a:r>
            <a:r>
              <a:rPr lang="ru-RU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(простота, соответствие возрастным и индивидуальным особенностям</a:t>
            </a:r>
            <a:r>
              <a:rPr lang="ru-RU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342900" indent="-342900" algn="just">
              <a:buFont typeface="+mj-lt"/>
              <a:buAutoNum type="arabicPeriod"/>
            </a:pPr>
            <a:endParaRPr lang="ru-RU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ru-RU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Наглядность </a:t>
            </a:r>
            <a:r>
              <a:rPr lang="ru-RU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иллюстративность, наличие дидактических материалов</a:t>
            </a:r>
            <a:r>
              <a:rPr lang="ru-RU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342900" indent="-342900" algn="just">
              <a:buFont typeface="+mj-lt"/>
              <a:buAutoNum type="arabicPeriod"/>
            </a:pPr>
            <a:endParaRPr lang="ru-RU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ru-RU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Демократичность </a:t>
            </a:r>
            <a:r>
              <a:rPr lang="ru-RU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 гуманизм </a:t>
            </a:r>
            <a:r>
              <a:rPr lang="ru-RU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(взаимодействие руководителя и воспитанников в социуме, реализация собственных творческих потребностей</a:t>
            </a:r>
            <a:r>
              <a:rPr lang="ru-RU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342900" indent="-342900" algn="just">
              <a:buFont typeface="+mj-lt"/>
              <a:buAutoNum type="arabicPeriod"/>
            </a:pPr>
            <a:endParaRPr lang="ru-RU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ru-RU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От простого к сложному» </a:t>
            </a:r>
            <a:r>
              <a:rPr lang="ru-RU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(научившись элементарным навыкам работы применяет свои знания в выполнении сложных творческих работ).</a:t>
            </a:r>
            <a:endParaRPr lang="ru-RU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1187624" y="622139"/>
            <a:ext cx="6929486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Основные методы реализации проекта:</a:t>
            </a:r>
            <a:endParaRPr lang="ru-RU" sz="32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714348" y="642918"/>
            <a:ext cx="7786742" cy="5715040"/>
          </a:xfrm>
          <a:prstGeom prst="round2Diag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Своеобразие развития таких детей состоит в том, что развитие их затруднено как внешними, так и внутренними факторами</a:t>
            </a:r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/>
            <a:endParaRPr lang="ru-RU" sz="2400" b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несоответствием уровня интеллектуального развития возрасту;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недоразвитие мелкой моторики рук;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плохой восприимчивостью ко всему новому;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недостаточностью всех сторон мыслительной деятельности.</a:t>
            </a:r>
            <a:endParaRPr lang="ru-RU" sz="2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1357290" y="785794"/>
            <a:ext cx="6929486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Дети в СКШ поступают с разным уровнем физического, психического и интеллектуального развития, много педагогически запущенных детей.</a:t>
            </a:r>
            <a:endParaRPr kumimoji="0" lang="ru-RU" sz="2400" b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714348" y="642918"/>
            <a:ext cx="7786742" cy="5715040"/>
          </a:xfrm>
          <a:prstGeom prst="round2Diag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971600" y="1155125"/>
            <a:ext cx="7315176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400" b="1" dirty="0" smtClean="0"/>
              <a:t>            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Плетение из газетных трубочек </a:t>
            </a:r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йога для мозга. </a:t>
            </a:r>
          </a:p>
          <a:p>
            <a:pPr algn="just"/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	Ритмичный </a:t>
            </a: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темп плетения делает свое дело: во время этого увлекательного занятия человек будто бы впадает в транс. Руки заняты, голова свободна от лишних мыслей, сознание находится в стабильном состоянии равновесия. </a:t>
            </a:r>
          </a:p>
          <a:p>
            <a:pPr algn="just"/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	Плетение - </a:t>
            </a: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созерцательная практика медитации и сосредоточения. Неврология признала плетение новой йогой — настолько сильно это хобби влияет на своих поклонников. </a:t>
            </a:r>
            <a:endParaRPr lang="ru-RU" sz="2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714348" y="642918"/>
            <a:ext cx="7786742" cy="5715040"/>
          </a:xfrm>
          <a:prstGeom prst="round2Diag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1115616" y="2043135"/>
            <a:ext cx="6929486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5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Этапы </a:t>
            </a:r>
            <a:r>
              <a:rPr lang="ru-RU" sz="5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реализации </a:t>
            </a:r>
            <a:r>
              <a:rPr lang="ru-RU" sz="5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проекта</a:t>
            </a:r>
            <a:r>
              <a:rPr lang="ru-RU" sz="5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714348" y="642918"/>
            <a:ext cx="7786742" cy="5715040"/>
          </a:xfrm>
          <a:prstGeom prst="round2Diag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1142976" y="-589316"/>
            <a:ext cx="6929486" cy="7786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endParaRPr lang="ru-RU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Подготовительный этап: </a:t>
            </a:r>
          </a:p>
          <a:p>
            <a:pPr algn="ctr"/>
            <a:r>
              <a:rPr lang="ru-RU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июль- август 2023 г.</a:t>
            </a:r>
          </a:p>
          <a:p>
            <a:pPr algn="ctr"/>
            <a:endParaRPr lang="ru-RU" sz="24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1.Подбор и анализ методической литературы по данному проекту</a:t>
            </a:r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sz="24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2.Определение цели, исходя из интересов и потребностей детей</a:t>
            </a:r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sz="24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3.Планирование предстоящей деятельности направленной на реализацию проекта</a:t>
            </a:r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sz="24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4.Обеспечение дидактического комплекта для реализации проекта.</a:t>
            </a:r>
            <a:endParaRPr lang="ru-RU" sz="24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8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899592" y="620688"/>
            <a:ext cx="7848872" cy="5328592"/>
          </a:xfrm>
          <a:prstGeom prst="round2Diag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 smtClean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Технология процесса и необходимые материалы</a:t>
            </a:r>
            <a:r>
              <a:rPr lang="ru-RU" sz="2800" b="1" dirty="0" smtClean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Материалы:</a:t>
            </a:r>
            <a:endParaRPr lang="ru-RU" sz="24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-газеты</a:t>
            </a:r>
            <a:endParaRPr lang="ru-RU" sz="24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-журналы</a:t>
            </a:r>
            <a:endParaRPr lang="ru-RU" sz="24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-офисная и упаковочная, газетная бумага и др. виды бумаги</a:t>
            </a:r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lang="ru-RU" sz="24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Инструменты:</a:t>
            </a:r>
            <a:endParaRPr lang="ru-RU" sz="24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-клей </a:t>
            </a:r>
            <a:r>
              <a:rPr lang="ru-RU" sz="2400" dirty="0" err="1" smtClean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ПВА</a:t>
            </a: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(лучше в бутылочке с острым концом)</a:t>
            </a:r>
            <a:endParaRPr lang="ru-RU" sz="24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-ножницы</a:t>
            </a:r>
            <a:endParaRPr lang="ru-RU" sz="24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-карандаш, линейка</a:t>
            </a:r>
            <a:endParaRPr lang="ru-RU" sz="24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-кисть для нанесения лака</a:t>
            </a:r>
            <a:endParaRPr lang="ru-RU" sz="24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-вязальная спица или бамбуковая палочка.</a:t>
            </a:r>
            <a:endParaRPr lang="ru-RU" sz="24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1331640" y="1051575"/>
            <a:ext cx="692948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endParaRPr lang="ru-RU" sz="48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5774028_teh0 (300x390, 15Kb)"/>
          <p:cNvPicPr/>
          <p:nvPr/>
        </p:nvPicPr>
        <p:blipFill>
          <a:blip r:embed="rId2" cstate="print">
            <a:extLst>
              <a:ext uri="{28A0092B-C50C-407E-A947-70E740481C1C}">
                <a14:useLocalDpi xmlns="" xmlns:wpc="http://schemas.microsoft.com/office/word/2010/wordprocessingCanvas" xmlns:cx="http://schemas.microsoft.com/office/drawing/2014/chartex" xmlns:cx1="http://schemas.microsoft.com/office/drawing/2015/9/8/chartex" xmlns:cx2="http://schemas.microsoft.com/office/drawing/2015/10/21/chartex" xmlns:cx3="http://schemas.microsoft.com/office/drawing/2016/5/9/chartex" xmlns:cx4="http://schemas.microsoft.com/office/drawing/2016/5/10/chartex" xmlns:cx5="http://schemas.microsoft.com/office/drawing/2016/5/11/chartex" xmlns:cx6="http://schemas.microsoft.com/office/drawing/2016/5/12/chartex" xmlns:cx7="http://schemas.microsoft.com/office/drawing/2016/5/13/chartex" xmlns:cx8="http://schemas.microsoft.com/office/drawing/2016/5/14/chartex" xmlns:mc="http://schemas.openxmlformats.org/markup-compatibility/2006" xmlns:aink="http://schemas.microsoft.com/office/drawing/2016/ink" xmlns:am3d="http://schemas.microsoft.com/office/drawing/2017/model3d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cid="http://schemas.microsoft.com/office/word/2016/wordml/cid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340768"/>
            <a:ext cx="1368152" cy="15567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714348" y="642918"/>
            <a:ext cx="7786742" cy="5715040"/>
          </a:xfrm>
          <a:prstGeom prst="round2Diag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1142976" y="580234"/>
            <a:ext cx="6929486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Организационный этап:</a:t>
            </a:r>
          </a:p>
          <a:p>
            <a:pPr algn="ctr"/>
            <a:r>
              <a:rPr lang="ru-RU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сентябрь 2023 г. </a:t>
            </a:r>
            <a:endParaRPr lang="ru-RU" sz="2800" b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8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1.Формирование интереса к плетению из газет</a:t>
            </a:r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2.Практическое знакомство </a:t>
            </a:r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со </a:t>
            </a:r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свойствами бумаги.</a:t>
            </a:r>
            <a:endParaRPr lang="ru-RU" sz="24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3.Способствовать к овладению простейшими техническими приёмами, работы с различными материалами.</a:t>
            </a:r>
            <a:endParaRPr lang="ru-RU" sz="24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4.Развивать воображения, видеть необычное в обычных предметах.</a:t>
            </a:r>
            <a:endParaRPr lang="ru-RU" sz="24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5.Создать условия благоприятные для развития творческих способностей детей. </a:t>
            </a:r>
            <a:endParaRPr lang="ru-RU" sz="24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8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899592" y="620688"/>
            <a:ext cx="7786742" cy="5715040"/>
          </a:xfrm>
          <a:prstGeom prst="round2Diag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1331640" y="620688"/>
            <a:ext cx="6929486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Организационный этап:</a:t>
            </a:r>
          </a:p>
          <a:p>
            <a:pPr algn="ctr"/>
            <a:r>
              <a:rPr lang="ru-RU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сентябрь 2023 г. </a:t>
            </a:r>
            <a:endParaRPr lang="ru-RU" sz="28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8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Acer\Desktop\Новая папка\IMG-681698ebfdffdd48c11e05cfe27394b5-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1700808"/>
            <a:ext cx="3240359" cy="4320479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714348" y="642918"/>
            <a:ext cx="7786742" cy="5715040"/>
          </a:xfrm>
          <a:prstGeom prst="round2Diag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683568" y="115853"/>
            <a:ext cx="7776864" cy="7109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/>
            <a:endParaRPr lang="ru-RU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Основной (практический) этап:</a:t>
            </a:r>
          </a:p>
          <a:p>
            <a:pPr algn="ctr"/>
            <a:r>
              <a:rPr lang="ru-RU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октябрь 2023 г.- март 2024 г. </a:t>
            </a:r>
            <a:endParaRPr lang="ru-RU" sz="2800" b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800" b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1.Проведение цикла занятий.</a:t>
            </a:r>
            <a:endParaRPr lang="ru-RU" sz="20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2.Знакомство с </a:t>
            </a:r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нетрадиционными техниками через овладения более сложными приёмами работы.</a:t>
            </a:r>
            <a:endParaRPr lang="ru-RU" sz="20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3.Формировать относительную устойчивость замысла.</a:t>
            </a:r>
            <a:endParaRPr lang="ru-RU" sz="20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 Стимулировать </a:t>
            </a:r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активность, самостоятельность, инициативу в придумывании содержания и способов изображения.</a:t>
            </a:r>
            <a:endParaRPr lang="ru-RU" sz="20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6. Побуждать   детей к созданию разнообразных и </a:t>
            </a:r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оригинальных </a:t>
            </a:r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замыслов.</a:t>
            </a:r>
            <a:endParaRPr lang="ru-RU" sz="20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7. </a:t>
            </a:r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Создать благоприятные условия, поддерживать желание развивать свои способности в дальнейшем. </a:t>
            </a:r>
            <a:r>
              <a:rPr lang="ru-RU" sz="4800" b="1" dirty="0" smtClean="0">
                <a:solidFill>
                  <a:schemeClr val="tx2"/>
                </a:solidFill>
              </a:rPr>
              <a:t> </a:t>
            </a:r>
            <a:endParaRPr lang="ru-RU" sz="4800" dirty="0" smtClean="0">
              <a:solidFill>
                <a:schemeClr val="tx2"/>
              </a:solidFill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8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714348" y="642918"/>
            <a:ext cx="7786742" cy="5715040"/>
          </a:xfrm>
          <a:prstGeom prst="round2Diag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user\Desktop\проект\изображение_viber_2024-01-28_14-24-57-0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844824"/>
            <a:ext cx="3024336" cy="4032448"/>
          </a:xfrm>
          <a:prstGeom prst="rect">
            <a:avLst/>
          </a:prstGeom>
          <a:noFill/>
        </p:spPr>
      </p:pic>
      <p:pic>
        <p:nvPicPr>
          <p:cNvPr id="1027" name="Picture 3" descr="C:\Users\user\Desktop\проект\изображение_viber_2024-01-28_14-38-15-98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5" y="1902780"/>
            <a:ext cx="2980869" cy="3974492"/>
          </a:xfrm>
          <a:prstGeom prst="rect">
            <a:avLst/>
          </a:prstGeom>
          <a:noFill/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187624" y="622139"/>
            <a:ext cx="6929486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Основной (практический) этап:</a:t>
            </a:r>
          </a:p>
          <a:p>
            <a:pPr algn="ctr"/>
            <a:r>
              <a:rPr lang="ru-RU" sz="32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октябрь 2023 г.- март 2024 г. </a:t>
            </a:r>
            <a:endParaRPr lang="ru-RU" sz="3200" b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714348" y="642918"/>
            <a:ext cx="7786742" cy="5715040"/>
          </a:xfrm>
          <a:prstGeom prst="round2Diag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 descr="C:\Users\user\Desktop\проект\изображение_viber_2024-03-05_09-58-23-0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857232"/>
            <a:ext cx="4000488" cy="5333984"/>
          </a:xfrm>
          <a:prstGeom prst="rect">
            <a:avLst/>
          </a:prstGeom>
          <a:noFill/>
        </p:spPr>
      </p:pic>
      <p:pic>
        <p:nvPicPr>
          <p:cNvPr id="2052" name="Picture 4" descr="C:\Users\user\Desktop\проект\изображение_viber_2024-03-05_09-58-23-34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1071546"/>
            <a:ext cx="3000356" cy="400047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714348" y="642918"/>
            <a:ext cx="7786742" cy="5715040"/>
          </a:xfrm>
          <a:prstGeom prst="round2Diag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1142976" y="764900"/>
            <a:ext cx="7245448" cy="7294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     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    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Заключительный (итоговый) этап:</a:t>
            </a:r>
          </a:p>
          <a:p>
            <a:pPr algn="ctr"/>
            <a:r>
              <a:rPr lang="ru-RU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апрель 2024 г. </a:t>
            </a:r>
            <a:endParaRPr lang="ru-RU" sz="2800" b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8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1.Определить эффективность работы проекта.</a:t>
            </a:r>
            <a:endParaRPr lang="ru-RU" sz="24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2.Осуществить анализ полученных результатов.</a:t>
            </a:r>
            <a:endParaRPr lang="ru-RU" sz="24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3.Выявить эффективность форм и методов развития, </a:t>
            </a:r>
            <a:r>
              <a:rPr lang="ru-RU" sz="2400" b="1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креативных</a:t>
            </a:r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способностей на основе анализа проделанной работы</a:t>
            </a:r>
            <a:endParaRPr lang="ru-RU" sz="24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4.Развивать у детей навыки самоанализа необходимого для оценки собственных и чужих работ.</a:t>
            </a:r>
            <a:endParaRPr lang="ru-RU" sz="24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5. Провести анализ  творческих выставок детских работ и личную заинтересованность детей.</a:t>
            </a:r>
            <a:endParaRPr lang="ru-RU" sz="24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4800" b="1" dirty="0" smtClean="0">
                <a:solidFill>
                  <a:schemeClr val="tx2"/>
                </a:solidFill>
              </a:rPr>
              <a:t> </a:t>
            </a:r>
            <a:endParaRPr lang="ru-RU" sz="4800" dirty="0" smtClean="0">
              <a:solidFill>
                <a:schemeClr val="tx2"/>
              </a:solidFill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8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714348" y="642918"/>
            <a:ext cx="7786742" cy="5715040"/>
          </a:xfrm>
          <a:prstGeom prst="round2Diag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 smtClean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Ожидаемый результат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ru-RU" sz="28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Уметь красиво, выразительно эстетически грамотно оформить поделку.</a:t>
            </a:r>
            <a:endParaRPr lang="ru-RU" sz="20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Анализировать под руководством воспитателя изделие (определять его назначение, способы соединения деталей, последовательность изготовления;</a:t>
            </a:r>
            <a:endParaRPr lang="ru-RU" sz="20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 дальнейшем участие в конкурсах.</a:t>
            </a:r>
            <a:endParaRPr lang="ru-RU" sz="20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Участие в выездных мастер-классах поселковых и районного значения</a:t>
            </a:r>
            <a:endParaRPr lang="ru-RU" sz="20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Изучение русских народных традиций исчезающего </a:t>
            </a:r>
            <a:r>
              <a:rPr lang="ru-RU" sz="2000" b="1" dirty="0" err="1" smtClean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промысла-лозоплетение</a:t>
            </a:r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lang="ru-RU" sz="20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Социализация личности ребенка посредством приобщения к современным видам декоративно - прикладного искусства.</a:t>
            </a:r>
            <a:endParaRPr lang="ru-RU" sz="20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Создание </a:t>
            </a:r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комфортной среды для проявления социальной активности каждого ребенка.</a:t>
            </a:r>
            <a:endParaRPr lang="ru-RU" sz="20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1142976" y="3596444"/>
            <a:ext cx="7245448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     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    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8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714348" y="642918"/>
            <a:ext cx="7786742" cy="5715040"/>
          </a:xfrm>
          <a:prstGeom prst="round2Diag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600" b="1" dirty="0" smtClean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Заключение.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32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3200" dirty="0" smtClean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Освоив простые техники 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3200" dirty="0" smtClean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плетения, научившись правильно изготовлять бумажные трубочки, можно смело экспериментировать. 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3200" dirty="0" smtClean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Это творчество позволит создавать эксклюзивные, красивые и уникальные вещи. Все что нужно – это стопка старых газет и немного терпения</a:t>
            </a:r>
            <a:r>
              <a:rPr lang="ru-RU" sz="1000" dirty="0" smtClean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1142976" y="3596444"/>
            <a:ext cx="7245448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     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    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8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1013</TotalTime>
  <Words>501</Words>
  <Application>Microsoft Office PowerPoint</Application>
  <PresentationFormat>Экран (4:3)</PresentationFormat>
  <Paragraphs>120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Ноуд</dc:creator>
  <cp:lastModifiedBy>Acer</cp:lastModifiedBy>
  <cp:revision>68</cp:revision>
  <dcterms:created xsi:type="dcterms:W3CDTF">2018-04-23T09:28:51Z</dcterms:created>
  <dcterms:modified xsi:type="dcterms:W3CDTF">2024-04-10T06:02:30Z</dcterms:modified>
</cp:coreProperties>
</file>