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7" r:id="rId3"/>
    <p:sldId id="256" r:id="rId4"/>
    <p:sldId id="258" r:id="rId5"/>
    <p:sldId id="263" r:id="rId6"/>
    <p:sldId id="262" r:id="rId7"/>
    <p:sldId id="265" r:id="rId8"/>
    <p:sldId id="266" r:id="rId9"/>
    <p:sldId id="261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39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47610-0453-47F7-8D02-DCEFACB4BE9C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CBBDC1-4B79-4FC8-8E7D-2FF92E5A0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407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5E9EB-3DB8-4A0A-8B71-76528351D8CD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24F28-2E0C-43F5-91AB-8BB315EFF13D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C4705-0DD3-4061-B7AA-23E46EBE4033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748EB-AF31-41F3-AB7E-2758C3A14982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27106-5BB6-4532-851E-787035837699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46427-03FA-4E37-AEB6-BDF888E68058}" type="datetime1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694F9-C6F2-4FDE-8718-91A9A30BA86D}" type="datetime1">
              <a:rPr lang="ru-RU" smtClean="0"/>
              <a:t>24.05.2019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66879-3081-443C-B949-E1B6E1BA0D95}" type="datetime1">
              <a:rPr lang="ru-RU" smtClean="0"/>
              <a:t>24.05.2019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F6659-2550-4F5E-90B0-559AB5CA2A24}" type="datetime1">
              <a:rPr lang="ru-RU" smtClean="0"/>
              <a:t>24.05.2019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DE63-4B92-4043-AD70-684A6C5FB3F7}" type="datetime1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DF29-F3AF-4F7F-914D-FD836E428ACB}" type="datetime1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2787E-B83C-4B0C-924F-662FA2401A5C}" type="datetime1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570185-9EC7-408B-A1A1-1BB794AD8C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92362"/>
            <a:ext cx="7772400" cy="2090663"/>
          </a:xfrm>
        </p:spPr>
        <p:txBody>
          <a:bodyPr>
            <a:normAutofit fontScale="90000"/>
          </a:bodyPr>
          <a:lstStyle/>
          <a:p>
            <a:r>
              <a:rPr lang="ru-RU" sz="6700" dirty="0">
                <a:solidFill>
                  <a:srgbClr val="C00000"/>
                </a:solidFill>
                <a:latin typeface="Arial Black" panose="020B0A04020102020204" pitchFamily="34" charset="0"/>
              </a:rPr>
              <a:t>Органы чувств</a:t>
            </a:r>
            <a: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урок окружающего мира</a:t>
            </a:r>
            <a:b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3 КЛАСС</a:t>
            </a:r>
            <a:b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7030A0"/>
                </a:solidFill>
                <a:latin typeface="Arial Black" panose="020B0A04020102020204" pitchFamily="34" charset="0"/>
              </a:rPr>
              <a:t>УМК «Планета знаний»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66FA817-90AB-4187-9042-67C58C98D7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95936" y="4581128"/>
            <a:ext cx="6400800" cy="1752600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Бронникова Л.В. 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учитель начальных классов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МОУ </a:t>
            </a:r>
            <a:r>
              <a:rPr lang="ru-RU" sz="2400" dirty="0">
                <a:solidFill>
                  <a:schemeClr val="tx1"/>
                </a:solidFill>
                <a:latin typeface="Arial Black" panose="020B0A04020102020204" pitchFamily="34" charset="0"/>
              </a:rPr>
              <a:t>«СОШ№4»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3518297-524F-4B01-914E-7A99A5613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1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459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71E7E08-9E34-4DBF-A67F-89F07C1B9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10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98BF5F24-EB6D-4905-9E11-C382CB45591F}"/>
              </a:ext>
            </a:extLst>
          </p:cNvPr>
          <p:cNvSpPr/>
          <p:nvPr/>
        </p:nvSpPr>
        <p:spPr>
          <a:xfrm>
            <a:off x="1218357" y="2110947"/>
            <a:ext cx="6707285" cy="1668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latin typeface="Arial Black" panose="020B0A04020102020204" pitchFamily="34" charset="0"/>
                <a:ea typeface="Times New Roman" panose="02020603050405020304" pitchFamily="18" charset="0"/>
              </a:rPr>
              <a:t>Нарисовать плакат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latin typeface="Arial Black" panose="020B0A04020102020204" pitchFamily="34" charset="0"/>
                <a:ea typeface="Times New Roman" panose="02020603050405020304" pitchFamily="18" charset="0"/>
              </a:rPr>
              <a:t> «Береги органы чувств»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7F8E22D-CABD-4A48-8118-07B4A48BE8A9}"/>
              </a:ext>
            </a:extLst>
          </p:cNvPr>
          <p:cNvSpPr txBox="1"/>
          <p:nvPr/>
        </p:nvSpPr>
        <p:spPr>
          <a:xfrm>
            <a:off x="1835696" y="293329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Arial Black" panose="020B0A04020102020204" pitchFamily="34" charset="0"/>
              </a:rPr>
              <a:t>Домашнее задание:</a:t>
            </a:r>
          </a:p>
        </p:txBody>
      </p:sp>
    </p:spTree>
    <p:extLst>
      <p:ext uri="{BB962C8B-B14F-4D97-AF65-F5344CB8AC3E}">
        <p14:creationId xmlns:p14="http://schemas.microsoft.com/office/powerpoint/2010/main" val="1559530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3331" y="1497105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3200" dirty="0">
                <a:latin typeface="Arial Black" panose="020B0A04020102020204" pitchFamily="34" charset="0"/>
              </a:rPr>
              <a:t>Исследовать-подвергать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latin typeface="Arial Black" panose="020B0A04020102020204" pitchFamily="34" charset="0"/>
              </a:rPr>
              <a:t>   научному изучению.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3200" b="1" dirty="0">
                <a:latin typeface="Arial Black" panose="020B0A04020102020204" pitchFamily="34" charset="0"/>
                <a:cs typeface="Times New Roman" pitchFamily="18" charset="0"/>
              </a:rPr>
              <a:t>Исследователь- ч</a:t>
            </a:r>
            <a:r>
              <a:rPr lang="ru-RU" sz="3200" dirty="0">
                <a:latin typeface="Arial Black" panose="020B0A04020102020204" pitchFamily="34" charset="0"/>
                <a:cs typeface="Times New Roman" pitchFamily="18" charset="0"/>
              </a:rPr>
              <a:t>еловек, занимающийся научными исследованиями.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Arial Black" panose="020B0A04020102020204" pitchFamily="34" charset="0"/>
                <a:cs typeface="Times New Roman" pitchFamily="18" charset="0"/>
              </a:rPr>
              <a:t>                          (Толковый </a:t>
            </a:r>
            <a:r>
              <a:rPr lang="ru-RU" sz="2400" b="1" dirty="0">
                <a:latin typeface="Arial Black" panose="020B0A04020102020204" pitchFamily="34" charset="0"/>
                <a:cs typeface="Times New Roman" pitchFamily="18" charset="0"/>
              </a:rPr>
              <a:t>словарь</a:t>
            </a:r>
            <a:r>
              <a:rPr lang="ru-RU" sz="2400" dirty="0">
                <a:latin typeface="Arial Black" panose="020B0A04020102020204" pitchFamily="34" charset="0"/>
                <a:cs typeface="Times New Roman" pitchFamily="18" charset="0"/>
              </a:rPr>
              <a:t> </a:t>
            </a:r>
            <a:r>
              <a:rPr lang="ru-RU" sz="2400" b="1" dirty="0">
                <a:latin typeface="Arial Black" panose="020B0A04020102020204" pitchFamily="34" charset="0"/>
                <a:cs typeface="Times New Roman" pitchFamily="18" charset="0"/>
              </a:rPr>
              <a:t>Ожегова</a:t>
            </a:r>
            <a:r>
              <a:rPr lang="ru-RU" sz="2400" dirty="0">
                <a:latin typeface="Arial Black" panose="020B0A04020102020204" pitchFamily="34" charset="0"/>
                <a:cs typeface="Times New Roman" pitchFamily="18" charset="0"/>
              </a:rPr>
              <a:t>)</a:t>
            </a:r>
          </a:p>
          <a:p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461880C2-68D9-49BB-A48C-14CBF610C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2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CCBA391-92C5-4F10-9EC9-569B396CA9B1}"/>
              </a:ext>
            </a:extLst>
          </p:cNvPr>
          <p:cNvSpPr/>
          <p:nvPr/>
        </p:nvSpPr>
        <p:spPr>
          <a:xfrm>
            <a:off x="2286000" y="11247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                                           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1DEB856-F900-4CE0-8FBA-8517BD289E68}"/>
              </a:ext>
            </a:extLst>
          </p:cNvPr>
          <p:cNvSpPr/>
          <p:nvPr/>
        </p:nvSpPr>
        <p:spPr>
          <a:xfrm>
            <a:off x="1975371" y="390304"/>
            <a:ext cx="59827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spc="50" dirty="0">
                <a:ln w="11430"/>
                <a:solidFill>
                  <a:srgbClr val="C00000"/>
                </a:solidFill>
                <a:latin typeface="Arial Black" panose="020B0A04020102020204" pitchFamily="34" charset="0"/>
              </a:rPr>
              <a:t>Урок-исследование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E40E51-1587-49CD-B815-C8CA4D81DC79}"/>
              </a:ext>
            </a:extLst>
          </p:cNvPr>
          <p:cNvSpPr txBox="1"/>
          <p:nvPr/>
        </p:nvSpPr>
        <p:spPr>
          <a:xfrm>
            <a:off x="1728329" y="264068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Arial Black" panose="020B0A04020102020204" pitchFamily="34" charset="0"/>
              </a:rPr>
              <a:t>ОРГАНЫ ЧУВСТВ</a:t>
            </a:r>
          </a:p>
        </p:txBody>
      </p:sp>
      <p:sp>
        <p:nvSpPr>
          <p:cNvPr id="5" name="AutoShape 2" descr="https://ds04.infourok.ru/uploads/ex/0e67/0005ee4e-451d290c/640/img2.jpg">
            <a:extLst>
              <a:ext uri="{FF2B5EF4-FFF2-40B4-BE49-F238E27FC236}">
                <a16:creationId xmlns:a16="http://schemas.microsoft.com/office/drawing/2014/main" xmlns="" id="{0A4BCA10-88DD-4442-B0FF-8B24401490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5D61945-42AE-45C3-89B7-6392FA445D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25" t="36350" r="33462" b="9050"/>
          <a:stretch/>
        </p:blipFill>
        <p:spPr>
          <a:xfrm>
            <a:off x="507871" y="1690034"/>
            <a:ext cx="2263929" cy="1658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B7EBB8B-45FB-4A83-B44B-E48F4F3408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660" b="3200"/>
          <a:stretch/>
        </p:blipFill>
        <p:spPr>
          <a:xfrm>
            <a:off x="3464562" y="3261801"/>
            <a:ext cx="2263929" cy="1734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CC48B12-5305-4092-8CBA-1A947DD95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00" y="4653136"/>
            <a:ext cx="2440570" cy="1756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E9B9D70-85A0-45DE-98AA-14490C652C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9136" y="1690034"/>
            <a:ext cx="2263929" cy="1768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E1949BC-EC3D-44D7-8DEE-53AE755E14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6732" y="4600172"/>
            <a:ext cx="2645394" cy="1756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xmlns="" id="{2EC659E2-28D6-40AF-AFBF-392A54385F75}"/>
              </a:ext>
            </a:extLst>
          </p:cNvPr>
          <p:cNvCxnSpPr/>
          <p:nvPr/>
        </p:nvCxnSpPr>
        <p:spPr>
          <a:xfrm>
            <a:off x="4572000" y="1072716"/>
            <a:ext cx="49055" cy="17802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5968A09E-64C8-44F3-84D3-293E64812C4B}"/>
              </a:ext>
            </a:extLst>
          </p:cNvPr>
          <p:cNvCxnSpPr>
            <a:cxnSpLocks/>
          </p:cNvCxnSpPr>
          <p:nvPr/>
        </p:nvCxnSpPr>
        <p:spPr>
          <a:xfrm flipH="1">
            <a:off x="2917271" y="1072716"/>
            <a:ext cx="926021" cy="130751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855304D4-42DE-4391-BC6E-07589B3A9853}"/>
              </a:ext>
            </a:extLst>
          </p:cNvPr>
          <p:cNvCxnSpPr>
            <a:cxnSpLocks/>
          </p:cNvCxnSpPr>
          <p:nvPr/>
        </p:nvCxnSpPr>
        <p:spPr>
          <a:xfrm flipH="1">
            <a:off x="2649647" y="1072716"/>
            <a:ext cx="1566856" cy="340088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015F2C32-F262-4BD5-B10F-FAC96797EC46}"/>
              </a:ext>
            </a:extLst>
          </p:cNvPr>
          <p:cNvCxnSpPr>
            <a:cxnSpLocks/>
          </p:cNvCxnSpPr>
          <p:nvPr/>
        </p:nvCxnSpPr>
        <p:spPr>
          <a:xfrm>
            <a:off x="4976552" y="1075320"/>
            <a:ext cx="1827696" cy="33982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4AE259B2-5B8D-431B-BD61-9DD3A37A4965}"/>
              </a:ext>
            </a:extLst>
          </p:cNvPr>
          <p:cNvCxnSpPr>
            <a:cxnSpLocks/>
          </p:cNvCxnSpPr>
          <p:nvPr/>
        </p:nvCxnSpPr>
        <p:spPr>
          <a:xfrm>
            <a:off x="5445100" y="1069580"/>
            <a:ext cx="913179" cy="131064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Номер слайда 27">
            <a:extLst>
              <a:ext uri="{FF2B5EF4-FFF2-40B4-BE49-F238E27FC236}">
                <a16:creationId xmlns:a16="http://schemas.microsoft.com/office/drawing/2014/main" xmlns="" id="{19AF4275-BA68-4EFD-9323-C44CCB724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3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401" y="1268760"/>
            <a:ext cx="86439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atin typeface="Arial Black" panose="020B0A04020102020204" pitchFamily="34" charset="0"/>
                <a:cs typeface="Times New Roman" pitchFamily="18" charset="0"/>
              </a:rPr>
              <a:t>Какое значение </a:t>
            </a:r>
          </a:p>
          <a:p>
            <a:pPr algn="ctr"/>
            <a:r>
              <a:rPr lang="ru-RU" sz="4800" dirty="0">
                <a:latin typeface="Arial Black" panose="020B0A04020102020204" pitchFamily="34" charset="0"/>
                <a:cs typeface="Times New Roman" pitchFamily="18" charset="0"/>
              </a:rPr>
              <a:t>органы чувств</a:t>
            </a:r>
          </a:p>
          <a:p>
            <a:pPr algn="ctr"/>
            <a:r>
              <a:rPr lang="ru-RU" sz="4800" dirty="0">
                <a:latin typeface="Arial Black" panose="020B0A04020102020204" pitchFamily="34" charset="0"/>
                <a:cs typeface="Times New Roman" pitchFamily="18" charset="0"/>
              </a:rPr>
              <a:t> имеют для человека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0D93F468-C16F-427F-B2E9-A89ED3BCB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4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AutoShape 2" descr="https://ds04.infourok.ru/uploads/ex/09aa/000d1581-f8038c07/640/img6.jpg">
            <a:extLst>
              <a:ext uri="{FF2B5EF4-FFF2-40B4-BE49-F238E27FC236}">
                <a16:creationId xmlns:a16="http://schemas.microsoft.com/office/drawing/2014/main" xmlns="" id="{175868CB-3ACD-4C6F-B975-0F26FB1B5BF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6DCC372-7921-4AB1-A15C-732DE27040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13" t="31101" r="25194" b="12352"/>
          <a:stretch/>
        </p:blipFill>
        <p:spPr>
          <a:xfrm>
            <a:off x="3176228" y="3967919"/>
            <a:ext cx="3096344" cy="2585323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987824" y="1268760"/>
            <a:ext cx="378621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6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План: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ja-JP" sz="4800" dirty="0"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. Глаза</a:t>
            </a:r>
            <a:endParaRPr kumimoji="0" lang="ru-RU" altLang="ja-JP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2. Уши</a:t>
            </a:r>
            <a:endParaRPr kumimoji="0" lang="ru-RU" altLang="ja-JP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3. Нос</a:t>
            </a:r>
            <a:endParaRPr kumimoji="0" lang="ru-RU" altLang="ja-JP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4. Рот</a:t>
            </a:r>
            <a:endParaRPr kumimoji="0" lang="ru-RU" altLang="ja-JP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4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5. Кожа</a:t>
            </a:r>
            <a:endParaRPr kumimoji="0" lang="ru-RU" altLang="ja-JP" sz="6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721C7C1C-1F73-4047-B66E-B486087F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5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/>
          <p:cNvSpPr/>
          <p:nvPr/>
        </p:nvSpPr>
        <p:spPr>
          <a:xfrm>
            <a:off x="3929058" y="2571744"/>
            <a:ext cx="1571636" cy="1500198"/>
          </a:xfrm>
          <a:prstGeom prst="sun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944624BE-0D87-46A0-AE60-FA9D837D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32240" y="63093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6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-0.00162 L 0.43924 -0.40417 L 0.43924 0.47199 L -0.4566 0.4743 L -0.45157 -0.39468 L -0.0059 -0.00162 Z " pathEditMode="relative" rAng="0" ptsTypes="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6215 0.00255 L -0.46476 0.00394 L 0.00712 0.01852 L 0.00712 0.50394 L 0.00295 -0.40671 " pathEditMode="relative" ptsTypes="AAAAAA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2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42523 C 0.20764 -0.42523 0.37813 -0.33125 0.37813 -0.2162 C 0.37813 -0.08079 0.18907 -0.03171 0.07518 -0.01111 L -0.07552 0.01018 C -0.18907 0.03125 -0.37796 0.08333 -0.37796 0.23657 C -0.37796 0.33449 -0.20782 0.4463 5E-6 0.4463 C 0.20764 0.4463 0.37813 0.33449 0.37813 0.23657 C 0.37813 0.08333 0.18907 0.03125 0.07518 0.01018 L -0.07552 -0.01111 C -0.18907 -0.03171 -0.37796 -0.08079 -0.37796 -0.2162 C -0.37796 -0.33125 -0.20782 -0.42523 5E-6 -0.42523 Z " pathEditMode="relative" rAng="0" ptsTypes="ffFffffFfff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4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5 0.19038 C -0.00399 0.01388 0.09358 -0.13902 0.22448 -0.14943 C 0.34966 -0.16262 0.46667 -0.04418 0.47448 0.12723 C 0.48438 0.28522 0.40226 0.4328 0.2849 0.44345 C 0.17778 0.45131 0.07605 0.35369 0.06823 0.20634 C 0.06042 0.07194 0.12882 -0.05482 0.2283 -0.06523 C 0.32014 -0.07309 0.40626 0.00879 0.41198 0.13232 C 0.41789 0.24312 0.3632 0.35092 0.28108 0.35647 C 0.20695 0.36433 0.13664 0.30118 0.13056 0.20102 C 0.12691 0.11127 0.16789 0.02429 0.2323 0.01943 C 0.28889 0.01388 0.34566 0.06153 0.34966 0.13787 C 0.3533 0.2038 0.32414 0.26695 0.27709 0.27227 C 0.23803 0.27736 0.19705 0.24844 0.19497 0.19593 C 0.19132 0.15337 0.20695 0.10849 0.23612 0.1034 C 0.25973 0.1034 0.28316 0.11404 0.28698 0.14296 C 0.28889 0.1617 0.2849 0.17997 0.27327 0.1876 C 0.26754 0.19038 0.26355 0.19038 0.25782 0.1876 " pathEditMode="relative" rAng="0" ptsTypes="fffffffffffffffff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55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10926 C 0.004 -0.27245 -0.09289 -0.41366 -0.22275 -0.42361 C -0.34688 -0.43565 -0.46285 -0.32616 -0.47049 -0.16759 C -0.48021 -0.02176 -0.39896 0.11481 -0.28264 0.12454 C -0.17639 0.13194 -0.07552 0.04167 -0.0677 -0.09445 C -0.0599 -0.21875 -0.12796 -0.33588 -0.22639 -0.3456 C -0.31754 -0.35278 -0.40296 -0.27708 -0.40869 -0.16296 C -0.41441 -0.06065 -0.36025 0.03912 -0.27882 0.04421 C -0.20521 0.05139 -0.1356 -0.00695 -0.12952 -0.09954 C -0.12587 -0.18241 -0.1665 -0.26273 -0.23039 -0.26736 C -0.28664 -0.27245 -0.34271 -0.22847 -0.34688 -0.15787 C -0.35053 -0.09699 -0.32153 -0.03866 -0.27483 -0.03357 C -0.23612 -0.02894 -0.19549 -0.05556 -0.19341 -0.10417 C -0.18976 -0.14352 -0.20521 -0.18495 -0.23421 -0.18958 C -0.25764 -0.18958 -0.28091 -0.17986 -0.28455 -0.15324 C -0.28664 -0.13588 -0.28264 -0.11898 -0.27119 -0.11181 C -0.26546 -0.10926 -0.26146 -0.10926 -0.25573 -0.11181 " pathEditMode="relative" rAng="0" ptsTypes="fffffffffffffffff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916" y="766732"/>
            <a:ext cx="342902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Arial Black" panose="020B0A04020102020204" pitchFamily="34" charset="0"/>
                <a:cs typeface="Times New Roman" pitchFamily="18" charset="0"/>
              </a:rPr>
              <a:t>Орган зрения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Arial Black" panose="020B0A04020102020204" pitchFamily="34" charset="0"/>
                <a:cs typeface="Times New Roman" pitchFamily="18" charset="0"/>
              </a:rPr>
              <a:t>Орган слуха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Arial Black" panose="020B0A04020102020204" pitchFamily="34" charset="0"/>
                <a:cs typeface="Times New Roman" pitchFamily="18" charset="0"/>
              </a:rPr>
              <a:t>Орган обоняния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>
                <a:latin typeface="Arial Black" panose="020B0A04020102020204" pitchFamily="34" charset="0"/>
                <a:cs typeface="Times New Roman" pitchFamily="18" charset="0"/>
              </a:rPr>
              <a:t>Орган вкуса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Arial Black" panose="020B0A04020102020204" pitchFamily="34" charset="0"/>
                <a:cs typeface="Times New Roman" pitchFamily="18" charset="0"/>
              </a:rPr>
              <a:t>Орган осязания</a:t>
            </a:r>
          </a:p>
        </p:txBody>
      </p:sp>
      <p:pic>
        <p:nvPicPr>
          <p:cNvPr id="3" name="Picture 2" descr="http://tili-mili-tryamdiya.ru/wp-content/uploads/2016/04/slide_10.jpg"/>
          <p:cNvPicPr>
            <a:picLocks noChangeAspect="1" noChangeArrowheads="1"/>
          </p:cNvPicPr>
          <p:nvPr/>
        </p:nvPicPr>
        <p:blipFill>
          <a:blip r:embed="rId2"/>
          <a:srcRect l="6336" t="16574" r="67101" b="53218"/>
          <a:stretch>
            <a:fillRect/>
          </a:stretch>
        </p:blipFill>
        <p:spPr bwMode="auto">
          <a:xfrm>
            <a:off x="2500298" y="4000504"/>
            <a:ext cx="1785950" cy="1399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http://tili-mili-tryamdiya.ru/wp-content/uploads/2016/04/slide_10.jpg"/>
          <p:cNvPicPr>
            <a:picLocks noChangeAspect="1" noChangeArrowheads="1"/>
          </p:cNvPicPr>
          <p:nvPr/>
        </p:nvPicPr>
        <p:blipFill>
          <a:blip r:embed="rId2"/>
          <a:srcRect l="6337" t="59282" r="71007" b="11551"/>
          <a:stretch>
            <a:fillRect/>
          </a:stretch>
        </p:blipFill>
        <p:spPr bwMode="auto">
          <a:xfrm>
            <a:off x="571472" y="2857496"/>
            <a:ext cx="1366640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://tili-mili-tryamdiya.ru/wp-content/uploads/2016/04/slide_10.jpg"/>
          <p:cNvPicPr>
            <a:picLocks noChangeAspect="1" noChangeArrowheads="1"/>
          </p:cNvPicPr>
          <p:nvPr/>
        </p:nvPicPr>
        <p:blipFill>
          <a:blip r:embed="rId2"/>
          <a:srcRect l="71962" t="16574" r="6163" b="54259"/>
          <a:stretch>
            <a:fillRect/>
          </a:stretch>
        </p:blipFill>
        <p:spPr bwMode="auto">
          <a:xfrm>
            <a:off x="315655" y="174797"/>
            <a:ext cx="1571636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http://tili-mili-tryamdiya.ru/wp-content/uploads/2016/04/slide_10.jpg"/>
          <p:cNvPicPr>
            <a:picLocks noChangeAspect="1" noChangeArrowheads="1"/>
          </p:cNvPicPr>
          <p:nvPr/>
        </p:nvPicPr>
        <p:blipFill>
          <a:blip r:embed="rId2"/>
          <a:srcRect l="68055" t="54074" r="6163" b="10509"/>
          <a:stretch>
            <a:fillRect/>
          </a:stretch>
        </p:blipFill>
        <p:spPr bwMode="auto">
          <a:xfrm>
            <a:off x="2571736" y="1500174"/>
            <a:ext cx="1357322" cy="1571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http://tili-mili-tryamdiya.ru/wp-content/uploads/2016/04/slide_10.jpg"/>
          <p:cNvPicPr>
            <a:picLocks noChangeAspect="1" noChangeArrowheads="1"/>
          </p:cNvPicPr>
          <p:nvPr/>
        </p:nvPicPr>
        <p:blipFill>
          <a:blip r:embed="rId2"/>
          <a:srcRect l="36806" t="39491" r="40538" b="35509"/>
          <a:stretch>
            <a:fillRect/>
          </a:stretch>
        </p:blipFill>
        <p:spPr bwMode="auto">
          <a:xfrm>
            <a:off x="571472" y="5214950"/>
            <a:ext cx="1726418" cy="1428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9" name="Соединительная линия уступом 8"/>
          <p:cNvCxnSpPr/>
          <p:nvPr/>
        </p:nvCxnSpPr>
        <p:spPr>
          <a:xfrm>
            <a:off x="2071670" y="714356"/>
            <a:ext cx="3786214" cy="1357322"/>
          </a:xfrm>
          <a:prstGeom prst="bentConnector3">
            <a:avLst>
              <a:gd name="adj1" fmla="val 63766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>
            <a:off x="2000232" y="3786190"/>
            <a:ext cx="3786214" cy="714380"/>
          </a:xfrm>
          <a:prstGeom prst="bentConnector3">
            <a:avLst>
              <a:gd name="adj1" fmla="val 66423"/>
            </a:avLst>
          </a:prstGeom>
          <a:ln w="381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flipV="1">
            <a:off x="2321703" y="3378800"/>
            <a:ext cx="3429024" cy="2643206"/>
          </a:xfrm>
          <a:prstGeom prst="bentConnector3">
            <a:avLst>
              <a:gd name="adj1" fmla="val 85200"/>
            </a:avLst>
          </a:prstGeom>
          <a:ln w="3810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2978619" y="2857496"/>
            <a:ext cx="3786214" cy="1857388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3607587" y="1678769"/>
            <a:ext cx="2786082" cy="18573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42844" y="28572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1</a:t>
            </a:r>
            <a:r>
              <a:rPr lang="ru-RU" dirty="0"/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4282" y="2786058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2.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4282" y="5143512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3.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5984" y="142873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4</a:t>
            </a:r>
            <a:r>
              <a:rPr lang="ru-RU" dirty="0"/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43108" y="392906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5.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55B5CBF4-2B08-432C-B6FF-09DB832C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7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20BEDF70-9B02-4754-A6EA-BF8A491C6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8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itd1.mycdn.me/image?id=857062894926&amp;t=20&amp;plc=WEB&amp;tkn=*pitUOgyvzrPMg6lDYfm5bC8LaPI">
            <a:extLst>
              <a:ext uri="{FF2B5EF4-FFF2-40B4-BE49-F238E27FC236}">
                <a16:creationId xmlns:a16="http://schemas.microsoft.com/office/drawing/2014/main" xmlns="" id="{0E548B36-193F-483A-BC77-BE25B8FFE8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8051" r="10625" b="2777"/>
          <a:stretch/>
        </p:blipFill>
        <p:spPr bwMode="auto">
          <a:xfrm>
            <a:off x="224594" y="217874"/>
            <a:ext cx="3560561" cy="2262786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pdb/750514/1a0a7994-8fbd-41b3-934a-1b2fd8c4cec9/s1200">
            <a:extLst>
              <a:ext uri="{FF2B5EF4-FFF2-40B4-BE49-F238E27FC236}">
                <a16:creationId xmlns:a16="http://schemas.microsoft.com/office/drawing/2014/main" xmlns="" id="{D332A22E-925D-41AD-8180-05059E881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11566"/>
            <a:ext cx="3915833" cy="2349500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pixy.org/src/478/4789773.jpg">
            <a:extLst>
              <a:ext uri="{FF2B5EF4-FFF2-40B4-BE49-F238E27FC236}">
                <a16:creationId xmlns:a16="http://schemas.microsoft.com/office/drawing/2014/main" xmlns="" id="{8727F3D8-2F96-4A56-B339-6AAE3B02EC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EB206BC-8FD6-4C2C-94C7-2179A01EE4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737" t="4324" r="16663" b="1"/>
          <a:stretch/>
        </p:blipFill>
        <p:spPr>
          <a:xfrm>
            <a:off x="251520" y="3726262"/>
            <a:ext cx="3241505" cy="2349500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3080" name="Picture 8" descr="https://mcgrp.ru/images/1087942/1131336.jpg">
            <a:extLst>
              <a:ext uri="{FF2B5EF4-FFF2-40B4-BE49-F238E27FC236}">
                <a16:creationId xmlns:a16="http://schemas.microsoft.com/office/drawing/2014/main" xmlns="" id="{800957CF-F40F-490D-89D7-2DF9B5B76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26262"/>
            <a:ext cx="4572000" cy="2349500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mageog.flaticon.com/icons/png/512/504/504068.png?size=1200x630f&amp;pad=10,10,10,10&amp;ext=png&amp;bg=FFFFFFFF">
            <a:extLst>
              <a:ext uri="{FF2B5EF4-FFF2-40B4-BE49-F238E27FC236}">
                <a16:creationId xmlns:a16="http://schemas.microsoft.com/office/drawing/2014/main" xmlns="" id="{E4034E39-28A5-4D80-BB62-1F88FB22F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937" y="3445674"/>
            <a:ext cx="2103154" cy="110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://imageog.flaticon.com/icons/png/512/190/190114.png?size=1200x630f&amp;pad=10,10,10,10&amp;ext=png&amp;bg=FFFFFFFF">
            <a:extLst>
              <a:ext uri="{FF2B5EF4-FFF2-40B4-BE49-F238E27FC236}">
                <a16:creationId xmlns:a16="http://schemas.microsoft.com/office/drawing/2014/main" xmlns="" id="{BE75B6C1-B7C4-4D2E-B2EF-59511DB4A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864" y="49164"/>
            <a:ext cx="1706248" cy="895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imageog.flaticon.com/icons/png/512/190/190114.png?size=1200x630f&amp;pad=10,10,10,10&amp;ext=png&amp;bg=FFFFFFFF">
            <a:extLst>
              <a:ext uri="{FF2B5EF4-FFF2-40B4-BE49-F238E27FC236}">
                <a16:creationId xmlns:a16="http://schemas.microsoft.com/office/drawing/2014/main" xmlns="" id="{EA69F055-448E-46AE-B294-78662EC552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895" y="245911"/>
            <a:ext cx="1847875" cy="97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http://imageog.flaticon.com/icons/png/512/190/190114.png?size=1200x630f&amp;pad=10,10,10,10&amp;ext=png&amp;bg=FFFFFFFF">
            <a:extLst>
              <a:ext uri="{FF2B5EF4-FFF2-40B4-BE49-F238E27FC236}">
                <a16:creationId xmlns:a16="http://schemas.microsoft.com/office/drawing/2014/main" xmlns="" id="{1F51B056-EFDF-4815-99B3-2E8DDF4BF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25" y="3004472"/>
            <a:ext cx="1847875" cy="97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://imageog.flaticon.com/icons/png/512/190/190114.png?size=1200x630f&amp;pad=10,10,10,10&amp;ext=png&amp;bg=FFFFFFFF">
            <a:extLst>
              <a:ext uri="{FF2B5EF4-FFF2-40B4-BE49-F238E27FC236}">
                <a16:creationId xmlns:a16="http://schemas.microsoft.com/office/drawing/2014/main" xmlns="" id="{A9BB5F2F-3B3E-4FCF-ABA8-526543DAE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62" y="5376729"/>
            <a:ext cx="1847875" cy="97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mageog.flaticon.com/icons/png/512/196/196395.png?size=1200x630f&amp;pad=10,10,10,10&amp;ext=png&amp;bg=FFFFFFFF">
            <a:extLst>
              <a:ext uri="{FF2B5EF4-FFF2-40B4-BE49-F238E27FC236}">
                <a16:creationId xmlns:a16="http://schemas.microsoft.com/office/drawing/2014/main" xmlns="" id="{7C23A2AF-5975-43CE-9B2B-90F28CE8A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95" y="3022605"/>
            <a:ext cx="2021202" cy="106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cdn2.vectorstock.com/i/1000x1000/32/81/nose-silhouette-in-a-round-color-symbol-vector-5543281.jpg">
            <a:extLst>
              <a:ext uri="{FF2B5EF4-FFF2-40B4-BE49-F238E27FC236}">
                <a16:creationId xmlns:a16="http://schemas.microsoft.com/office/drawing/2014/main" xmlns="" id="{9B13A3FD-1978-4703-8CF4-B652038B4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5" b="17451"/>
          <a:stretch/>
        </p:blipFill>
        <p:spPr bwMode="auto">
          <a:xfrm>
            <a:off x="83848" y="1872196"/>
            <a:ext cx="1165447" cy="112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s://t4.ftcdn.net/jpg/01/77/85/49/500_F_177854976_qVffPhCnduwQC466GIgku58SrN5Wtr6Z.jpg">
            <a:extLst>
              <a:ext uri="{FF2B5EF4-FFF2-40B4-BE49-F238E27FC236}">
                <a16:creationId xmlns:a16="http://schemas.microsoft.com/office/drawing/2014/main" xmlns="" id="{14BE6ABE-825E-4C7C-9FED-1FF0611896A3}"/>
              </a:ext>
            </a:extLst>
          </p:cNvPr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4" t="20200" r="405" b="48799"/>
          <a:stretch/>
        </p:blipFill>
        <p:spPr bwMode="auto">
          <a:xfrm>
            <a:off x="7290831" y="5507933"/>
            <a:ext cx="1185090" cy="11041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https://t4.ftcdn.net/jpg/01/77/85/49/500_F_177854976_qVffPhCnduwQC466GIgku58SrN5Wtr6Z.jpg">
            <a:extLst>
              <a:ext uri="{FF2B5EF4-FFF2-40B4-BE49-F238E27FC236}">
                <a16:creationId xmlns:a16="http://schemas.microsoft.com/office/drawing/2014/main" xmlns="" id="{B179972D-8AFA-4F56-B6D7-C44AE33DBFB5}"/>
              </a:ext>
            </a:extLst>
          </p:cNvPr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4" t="20200" r="405" b="48799"/>
          <a:stretch/>
        </p:blipFill>
        <p:spPr bwMode="auto">
          <a:xfrm>
            <a:off x="6777050" y="188387"/>
            <a:ext cx="1185090" cy="11041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https://t4.ftcdn.net/jpg/01/77/85/49/500_F_177854976_qVffPhCnduwQC466GIgku58SrN5Wtr6Z.jpg">
            <a:extLst>
              <a:ext uri="{FF2B5EF4-FFF2-40B4-BE49-F238E27FC236}">
                <a16:creationId xmlns:a16="http://schemas.microsoft.com/office/drawing/2014/main" xmlns="" id="{3A7E4611-67A1-47F0-B4F0-6976ABD62E83}"/>
              </a:ext>
            </a:extLst>
          </p:cNvPr>
          <p:cNvPicPr/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04" t="20200" r="405" b="48799"/>
          <a:stretch/>
        </p:blipFill>
        <p:spPr bwMode="auto">
          <a:xfrm>
            <a:off x="251520" y="5376729"/>
            <a:ext cx="1185090" cy="11041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15616" y="188640"/>
            <a:ext cx="8429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Какое значение органы чувств имеют для человека?</a:t>
            </a:r>
            <a:endParaRPr kumimoji="0" lang="ru-RU" sz="4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-28604" y="1551771"/>
            <a:ext cx="871540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Органы чувств нужны</a:t>
            </a:r>
            <a:r>
              <a:rPr kumimoji="0" lang="ru-RU" sz="4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 для того,</a:t>
            </a:r>
            <a:r>
              <a:rPr kumimoji="0" lang="ru-RU" sz="4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Black" panose="020B0A04020102020204" pitchFamily="34" charset="0"/>
                <a:ea typeface="Times New Roman" pitchFamily="18" charset="0"/>
                <a:cs typeface="Times New Roman" pitchFamily="18" charset="0"/>
              </a:rPr>
              <a:t> чтобы познавать окружающий мир.</a:t>
            </a:r>
            <a:endParaRPr kumimoji="0" lang="ru-RU" sz="6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D2317D7-B268-45E1-9B9C-29DC6FAE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  <a:latin typeface="Arial Black" panose="020B0A04020102020204" pitchFamily="34" charset="0"/>
              </a:rPr>
              <a:pPr/>
              <a:t>9</a:t>
            </a:fld>
            <a:endParaRPr lang="ru-RU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cf.ppt-online.org/files/slide/i/ioZCE8p5n0XzF9gvHmhSa2RjNKOfuLBMVYw67G/slide-2.jpg">
            <a:extLst>
              <a:ext uri="{FF2B5EF4-FFF2-40B4-BE49-F238E27FC236}">
                <a16:creationId xmlns:a16="http://schemas.microsoft.com/office/drawing/2014/main" xmlns="" id="{D011C326-EE38-4DBA-BD40-C1F6A444C3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31075" r="20075" b="5839"/>
          <a:stretch/>
        </p:blipFill>
        <p:spPr bwMode="auto">
          <a:xfrm>
            <a:off x="2844788" y="3648144"/>
            <a:ext cx="3708412" cy="29667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7030A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124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Органы чувств урок окружающего мира 3 КЛАСС УМК «Планета знаний»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Кабинет 21</cp:lastModifiedBy>
  <cp:revision>19</cp:revision>
  <dcterms:created xsi:type="dcterms:W3CDTF">2019-02-26T13:13:22Z</dcterms:created>
  <dcterms:modified xsi:type="dcterms:W3CDTF">2019-05-24T03:09:50Z</dcterms:modified>
</cp:coreProperties>
</file>