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8" r:id="rId3"/>
    <p:sldId id="266" r:id="rId4"/>
    <p:sldId id="268" r:id="rId5"/>
    <p:sldId id="269" r:id="rId6"/>
    <p:sldId id="270" r:id="rId7"/>
    <p:sldId id="271" r:id="rId8"/>
    <p:sldId id="267" r:id="rId9"/>
    <p:sldId id="273" r:id="rId10"/>
    <p:sldId id="274" r:id="rId11"/>
    <p:sldId id="275" r:id="rId12"/>
    <p:sldId id="276" r:id="rId13"/>
    <p:sldId id="260" r:id="rId14"/>
    <p:sldId id="261" r:id="rId15"/>
    <p:sldId id="262" r:id="rId16"/>
    <p:sldId id="263" r:id="rId17"/>
    <p:sldId id="264" r:id="rId18"/>
    <p:sldId id="278" r:id="rId19"/>
    <p:sldId id="279" r:id="rId20"/>
    <p:sldId id="280" r:id="rId21"/>
    <p:sldId id="281" r:id="rId22"/>
    <p:sldId id="282" r:id="rId23"/>
    <p:sldId id="284" r:id="rId24"/>
    <p:sldId id="285" r:id="rId25"/>
    <p:sldId id="286" r:id="rId26"/>
    <p:sldId id="287" r:id="rId27"/>
    <p:sldId id="288" r:id="rId28"/>
    <p:sldId id="290" r:id="rId29"/>
    <p:sldId id="291" r:id="rId30"/>
    <p:sldId id="292" r:id="rId31"/>
    <p:sldId id="293" r:id="rId32"/>
    <p:sldId id="294" r:id="rId33"/>
    <p:sldId id="296" r:id="rId34"/>
    <p:sldId id="297" r:id="rId35"/>
    <p:sldId id="298" r:id="rId36"/>
    <p:sldId id="299" r:id="rId37"/>
    <p:sldId id="300" r:id="rId38"/>
    <p:sldId id="302" r:id="rId39"/>
    <p:sldId id="303" r:id="rId40"/>
    <p:sldId id="305" r:id="rId41"/>
    <p:sldId id="306" r:id="rId42"/>
    <p:sldId id="307" r:id="rId43"/>
    <p:sldId id="309" r:id="rId44"/>
    <p:sldId id="310" r:id="rId45"/>
    <p:sldId id="311" r:id="rId46"/>
    <p:sldId id="312" r:id="rId47"/>
    <p:sldId id="313" r:id="rId48"/>
    <p:sldId id="315" r:id="rId49"/>
    <p:sldId id="316" r:id="rId50"/>
    <p:sldId id="317" r:id="rId51"/>
    <p:sldId id="319" r:id="rId52"/>
    <p:sldId id="320" r:id="rId5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00CC00"/>
    <a:srgbClr val="333399"/>
    <a:srgbClr val="CCECFF"/>
    <a:srgbClr val="666699"/>
    <a:srgbClr val="003300"/>
    <a:srgbClr val="FFFF99"/>
    <a:srgbClr val="000066"/>
    <a:srgbClr val="9900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602" autoAdjust="0"/>
    <p:restoredTop sz="94709" autoAdjust="0"/>
  </p:normalViewPr>
  <p:slideViewPr>
    <p:cSldViewPr>
      <p:cViewPr>
        <p:scale>
          <a:sx n="50" d="100"/>
          <a:sy n="50" d="100"/>
        </p:scale>
        <p:origin x="-1620" y="-1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>
            <a:spLocks noChangeArrowheads="1"/>
          </p:cNvSpPr>
          <p:nvPr/>
        </p:nvSpPr>
        <p:spPr bwMode="auto">
          <a:xfrm>
            <a:off x="228600" y="381000"/>
            <a:ext cx="8686800" cy="5638800"/>
          </a:xfrm>
          <a:prstGeom prst="roundRect">
            <a:avLst>
              <a:gd name="adj" fmla="val 7912"/>
            </a:avLst>
          </a:pr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sz="2400">
              <a:latin typeface="Times New Roman" pitchFamily="18" charset="0"/>
            </a:endParaRPr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white">
          <a:xfrm>
            <a:off x="327025" y="488950"/>
            <a:ext cx="8435975" cy="4768850"/>
          </a:xfrm>
          <a:prstGeom prst="roundRect">
            <a:avLst>
              <a:gd name="adj" fmla="val 7310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sz="2400">
              <a:latin typeface="Times New Roman" pitchFamily="18" charset="0"/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blackWhite">
          <a:xfrm>
            <a:off x="1371600" y="3338513"/>
            <a:ext cx="6400800" cy="2286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0800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>
              <a:latin typeface="Arial" charset="0"/>
            </a:endParaRP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857250"/>
            <a:ext cx="7772400" cy="2266950"/>
          </a:xfrm>
        </p:spPr>
        <p:txBody>
          <a:bodyPr anchor="ctr" anchorCtr="1"/>
          <a:lstStyle>
            <a:lvl1pPr algn="ctr">
              <a:defRPr sz="4100" i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752600" y="3567113"/>
            <a:ext cx="5410200" cy="19050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33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2800" y="6391275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391275"/>
            <a:ext cx="1600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32ADF8-6A08-4777-9B9E-16D748AB24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CD62C5-C23B-4DFE-8026-C3DACAA175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A0782-9ECA-4887-BEC6-86DA41EBF7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62000" y="1905000"/>
            <a:ext cx="37719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86300" y="1905000"/>
            <a:ext cx="37719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E25556-BFC5-4FAE-9175-FFB0AFA936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C8547A-0FD8-4D86-8342-322FA24750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E4802F-E0DB-4D4B-8A78-BC72D963E0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8C9A17-83DB-44CB-8127-B3D5163FFC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21B835-AE0C-42D3-88F0-BE8D6AD59B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A97F8A-8BDA-4A2A-93A7-0E79AEDAEC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1BD8A3-4C0C-489C-A84C-64BF8E2AFE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34150" y="533400"/>
            <a:ext cx="192405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62000" y="533400"/>
            <a:ext cx="561975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888B83-BF18-47C3-805E-AB971F7A92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>
    <p:cu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533400"/>
            <a:ext cx="76962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762000" y="1905000"/>
            <a:ext cx="37719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86300" y="1905000"/>
            <a:ext cx="37719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A5A82F-1423-4C0D-BC43-E60FBCED9D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>
    <p:cu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533400"/>
            <a:ext cx="7696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905000"/>
            <a:ext cx="76962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fld id="{F7B0D611-8AC8-4DEB-927B-0967316704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1" name="Group 7"/>
          <p:cNvGrpSpPr>
            <a:grpSpLocks/>
          </p:cNvGrpSpPr>
          <p:nvPr/>
        </p:nvGrpSpPr>
        <p:grpSpPr bwMode="auto">
          <a:xfrm>
            <a:off x="168275" y="228600"/>
            <a:ext cx="8823325" cy="6096000"/>
            <a:chOff x="106" y="144"/>
            <a:chExt cx="5558" cy="3840"/>
          </a:xfrm>
        </p:grpSpPr>
        <p:sp>
          <p:nvSpPr>
            <p:cNvPr id="5128" name="AutoShape 8"/>
            <p:cNvSpPr>
              <a:spLocks noChangeArrowheads="1"/>
            </p:cNvSpPr>
            <p:nvPr/>
          </p:nvSpPr>
          <p:spPr bwMode="auto">
            <a:xfrm>
              <a:off x="106" y="144"/>
              <a:ext cx="5558" cy="3840"/>
            </a:xfrm>
            <a:prstGeom prst="roundRect">
              <a:avLst>
                <a:gd name="adj" fmla="val 11046"/>
              </a:avLst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5129" name="Line 9"/>
            <p:cNvSpPr>
              <a:spLocks noChangeShapeType="1"/>
            </p:cNvSpPr>
            <p:nvPr/>
          </p:nvSpPr>
          <p:spPr bwMode="auto">
            <a:xfrm>
              <a:off x="480" y="1077"/>
              <a:ext cx="4848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  <p:sldLayoutId id="2147483936" r:id="rId12"/>
  </p:sldLayoutIdLst>
  <p:transition advClick="0">
    <p:cut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l"/>
        <a:defRPr sz="31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50000"/>
        <a:buChar char="•"/>
        <a:defRPr sz="26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50000"/>
        <a:buChar char="•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50000"/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13" Type="http://schemas.openxmlformats.org/officeDocument/2006/relationships/slide" Target="slide33.xml"/><Relationship Id="rId18" Type="http://schemas.openxmlformats.org/officeDocument/2006/relationships/slide" Target="slide14.xml"/><Relationship Id="rId26" Type="http://schemas.openxmlformats.org/officeDocument/2006/relationships/slide" Target="slide31.xml"/><Relationship Id="rId3" Type="http://schemas.openxmlformats.org/officeDocument/2006/relationships/image" Target="../media/image4.gif"/><Relationship Id="rId21" Type="http://schemas.openxmlformats.org/officeDocument/2006/relationships/slide" Target="slide17.xml"/><Relationship Id="rId7" Type="http://schemas.openxmlformats.org/officeDocument/2006/relationships/slide" Target="slide25.xml"/><Relationship Id="rId12" Type="http://schemas.openxmlformats.org/officeDocument/2006/relationships/slide" Target="slide28.xml"/><Relationship Id="rId17" Type="http://schemas.openxmlformats.org/officeDocument/2006/relationships/slide" Target="slide22.xml"/><Relationship Id="rId25" Type="http://schemas.openxmlformats.org/officeDocument/2006/relationships/slide" Target="slide35.xml"/><Relationship Id="rId2" Type="http://schemas.openxmlformats.org/officeDocument/2006/relationships/image" Target="../media/image3.jpeg"/><Relationship Id="rId16" Type="http://schemas.openxmlformats.org/officeDocument/2006/relationships/slide" Target="slide21.xml"/><Relationship Id="rId20" Type="http://schemas.openxmlformats.org/officeDocument/2006/relationships/slide" Target="slide16.xml"/><Relationship Id="rId29" Type="http://schemas.openxmlformats.org/officeDocument/2006/relationships/slide" Target="slide3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3.xml"/><Relationship Id="rId11" Type="http://schemas.openxmlformats.org/officeDocument/2006/relationships/slide" Target="slide13.xml"/><Relationship Id="rId24" Type="http://schemas.openxmlformats.org/officeDocument/2006/relationships/slide" Target="slide30.xml"/><Relationship Id="rId5" Type="http://schemas.openxmlformats.org/officeDocument/2006/relationships/slide" Target="slide1.xml"/><Relationship Id="rId15" Type="http://schemas.openxmlformats.org/officeDocument/2006/relationships/slide" Target="slide20.xml"/><Relationship Id="rId23" Type="http://schemas.openxmlformats.org/officeDocument/2006/relationships/slide" Target="slide34.xml"/><Relationship Id="rId28" Type="http://schemas.openxmlformats.org/officeDocument/2006/relationships/slide" Target="slide32.xml"/><Relationship Id="rId10" Type="http://schemas.openxmlformats.org/officeDocument/2006/relationships/slide" Target="slide18.xml"/><Relationship Id="rId19" Type="http://schemas.openxmlformats.org/officeDocument/2006/relationships/slide" Target="slide15.xml"/><Relationship Id="rId4" Type="http://schemas.openxmlformats.org/officeDocument/2006/relationships/slide" Target="slide24.xml"/><Relationship Id="rId9" Type="http://schemas.openxmlformats.org/officeDocument/2006/relationships/slide" Target="slide27.xml"/><Relationship Id="rId14" Type="http://schemas.openxmlformats.org/officeDocument/2006/relationships/slide" Target="slide19.xml"/><Relationship Id="rId22" Type="http://schemas.openxmlformats.org/officeDocument/2006/relationships/slide" Target="slide29.xml"/><Relationship Id="rId27" Type="http://schemas.openxmlformats.org/officeDocument/2006/relationships/slide" Target="slide3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3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3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4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4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4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4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4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4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4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4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4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4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5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5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5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8" name="AutoShape 13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588125" y="6453188"/>
            <a:ext cx="2374900" cy="404812"/>
          </a:xfrm>
          <a:prstGeom prst="actionButtonBlank">
            <a:avLst/>
          </a:prstGeom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FFFF99"/>
                </a:solidFill>
              </a:rPr>
              <a:t>Начать игру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57290" y="3500438"/>
            <a:ext cx="720178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2"/>
          <p:cNvSpPr>
            <a:spLocks noChangeArrowheads="1" noChangeShapeType="1" noTextEdit="1"/>
          </p:cNvSpPr>
          <p:nvPr/>
        </p:nvSpPr>
        <p:spPr bwMode="auto">
          <a:xfrm>
            <a:off x="395288" y="476250"/>
            <a:ext cx="1296987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</a:t>
            </a:r>
          </a:p>
        </p:txBody>
      </p:sp>
      <p:sp>
        <p:nvSpPr>
          <p:cNvPr id="4099" name="WordArt 3"/>
          <p:cNvSpPr>
            <a:spLocks noChangeArrowheads="1" noChangeShapeType="1" noTextEdit="1"/>
          </p:cNvSpPr>
          <p:nvPr/>
        </p:nvSpPr>
        <p:spPr bwMode="auto">
          <a:xfrm>
            <a:off x="1979613" y="476250"/>
            <a:ext cx="1871662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194"/>
              </a:avLst>
            </a:prstTxWarp>
          </a:bodyPr>
          <a:lstStyle/>
          <a:p>
            <a:pPr algn="ctr"/>
            <a:endParaRPr lang="ru-RU" sz="48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FF0066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"/>
              <a:cs typeface="Arial"/>
            </a:endParaRPr>
          </a:p>
        </p:txBody>
      </p:sp>
      <p:sp>
        <p:nvSpPr>
          <p:cNvPr id="4100" name="WordArt 4"/>
          <p:cNvSpPr>
            <a:spLocks noChangeArrowheads="1" noChangeShapeType="1" noTextEdit="1"/>
          </p:cNvSpPr>
          <p:nvPr/>
        </p:nvSpPr>
        <p:spPr bwMode="auto">
          <a:xfrm>
            <a:off x="4067175" y="404813"/>
            <a:ext cx="1512888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72"/>
              </a:avLst>
            </a:prstTxWarp>
          </a:bodyPr>
          <a:lstStyle/>
          <a:p>
            <a:pPr algn="ctr"/>
            <a:endParaRPr lang="ru-RU" sz="48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FF0066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"/>
              <a:cs typeface="Arial"/>
            </a:endParaRPr>
          </a:p>
        </p:txBody>
      </p:sp>
      <p:sp>
        <p:nvSpPr>
          <p:cNvPr id="4101" name="WordArt 5"/>
          <p:cNvSpPr>
            <a:spLocks noChangeArrowheads="1" noChangeShapeType="1" noTextEdit="1"/>
          </p:cNvSpPr>
          <p:nvPr/>
        </p:nvSpPr>
        <p:spPr bwMode="auto">
          <a:xfrm>
            <a:off x="5795963" y="476250"/>
            <a:ext cx="273685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292"/>
              </a:avLst>
            </a:prstTxWarp>
          </a:bodyPr>
          <a:lstStyle/>
          <a:p>
            <a:pPr algn="ctr"/>
            <a:endParaRPr lang="ru-RU" sz="48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FF0066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"/>
              <a:cs typeface="Arial"/>
            </a:endParaRPr>
          </a:p>
        </p:txBody>
      </p:sp>
      <p:pic>
        <p:nvPicPr>
          <p:cNvPr id="4102" name="Picture 7" descr="линия 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1125538"/>
            <a:ext cx="6335713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3" name="AutoShape 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857375" y="1928813"/>
            <a:ext cx="2952750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666699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ru-RU" sz="2000" b="1">
                <a:latin typeface="Times New Roman" pitchFamily="18" charset="0"/>
                <a:cs typeface="Times New Roman" pitchFamily="18" charset="0"/>
              </a:rPr>
              <a:t>СТРОЕНИЕ АТОМА</a:t>
            </a:r>
          </a:p>
        </p:txBody>
      </p:sp>
      <p:sp>
        <p:nvSpPr>
          <p:cNvPr id="4104" name="AutoShape 4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857375" y="2714625"/>
            <a:ext cx="2952750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666699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20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>
                <a:latin typeface="Times New Roman" pitchFamily="18" charset="0"/>
                <a:cs typeface="Times New Roman" pitchFamily="18" charset="0"/>
              </a:rPr>
              <a:t>ХИМИЧЕСКИЕ </a:t>
            </a:r>
          </a:p>
          <a:p>
            <a:pPr algn="ctr"/>
            <a:r>
              <a:rPr lang="ru-RU" sz="2000" b="1">
                <a:latin typeface="Times New Roman" pitchFamily="18" charset="0"/>
                <a:cs typeface="Times New Roman" pitchFamily="18" charset="0"/>
              </a:rPr>
              <a:t>РЕАКЦИИ</a:t>
            </a:r>
          </a:p>
          <a:p>
            <a:pPr algn="ctr"/>
            <a:endParaRPr lang="ru-RU" sz="2000" b="1"/>
          </a:p>
        </p:txBody>
      </p:sp>
      <p:sp>
        <p:nvSpPr>
          <p:cNvPr id="4105" name="AutoShape 4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857375" y="3571875"/>
            <a:ext cx="2919413" cy="720725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666699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2000" b="1"/>
          </a:p>
          <a:p>
            <a:pPr algn="ctr"/>
            <a:r>
              <a:rPr lang="ru-RU" sz="2000" b="1">
                <a:latin typeface="Times New Roman" pitchFamily="18" charset="0"/>
                <a:cs typeface="Times New Roman" pitchFamily="18" charset="0"/>
              </a:rPr>
              <a:t>ВЕЩЕСТВА И ИХ </a:t>
            </a:r>
          </a:p>
          <a:p>
            <a:pPr algn="ctr"/>
            <a:r>
              <a:rPr lang="ru-RU" sz="2000" b="1">
                <a:latin typeface="Times New Roman" pitchFamily="18" charset="0"/>
                <a:cs typeface="Times New Roman" pitchFamily="18" charset="0"/>
              </a:rPr>
              <a:t>СВОЙСТВА</a:t>
            </a:r>
            <a:endParaRPr lang="ru-RU" sz="200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/>
          </a:p>
        </p:txBody>
      </p:sp>
      <p:sp>
        <p:nvSpPr>
          <p:cNvPr id="4106" name="AutoShape 4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857375" y="4429125"/>
            <a:ext cx="2952750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666699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ИНТЕРЕСНЫЕ </a:t>
            </a:r>
          </a:p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ХИМИЧЕСКИЕ ФАКТЫ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7" name="AutoShape 5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857375" y="5286375"/>
            <a:ext cx="2952750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666699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  <a:cs typeface="Times New Roman" pitchFamily="18" charset="0"/>
              </a:rPr>
              <a:t>ХИМИЯ + …</a:t>
            </a:r>
            <a:endParaRPr lang="ru-RU" sz="200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8" name="AutoShape 58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857875" y="3571875"/>
            <a:ext cx="720725" cy="647700"/>
          </a:xfrm>
          <a:prstGeom prst="actionButtonBlank">
            <a:avLst/>
          </a:prstGeom>
          <a:gradFill rotWithShape="1">
            <a:gsLst>
              <a:gs pos="0">
                <a:srgbClr val="000066">
                  <a:alpha val="87000"/>
                </a:srgbClr>
              </a:gs>
              <a:gs pos="100000">
                <a:srgbClr val="333399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>
                <a:hlinkClick r:id="rId4" action="ppaction://hlinksldjump"/>
              </a:rPr>
              <a:t>20</a:t>
            </a:r>
            <a:endParaRPr lang="ru-RU" sz="3400" b="1"/>
          </a:p>
        </p:txBody>
      </p:sp>
      <p:sp useBgFill="1">
        <p:nvSpPr>
          <p:cNvPr id="4109" name="AutoShape 76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732588" y="6381750"/>
            <a:ext cx="2411412" cy="476250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Стартовая страница</a:t>
            </a:r>
          </a:p>
        </p:txBody>
      </p:sp>
      <p:sp>
        <p:nvSpPr>
          <p:cNvPr id="4110" name="AutoShape 81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072063" y="3571875"/>
            <a:ext cx="720725" cy="647700"/>
          </a:xfrm>
          <a:prstGeom prst="actionButtonBlank">
            <a:avLst/>
          </a:prstGeom>
          <a:gradFill rotWithShape="1">
            <a:gsLst>
              <a:gs pos="0">
                <a:srgbClr val="000066">
                  <a:alpha val="87000"/>
                </a:srgbClr>
              </a:gs>
              <a:gs pos="100000">
                <a:srgbClr val="333399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>
                <a:hlinkClick r:id="rId6" action="ppaction://hlinksldjump"/>
              </a:rPr>
              <a:t>10</a:t>
            </a:r>
            <a:endParaRPr lang="ru-RU" sz="3400" b="1"/>
          </a:p>
        </p:txBody>
      </p:sp>
      <p:sp>
        <p:nvSpPr>
          <p:cNvPr id="4111" name="AutoShape 82">
            <a:hlinkClick r:id="rId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643688" y="3571875"/>
            <a:ext cx="720725" cy="647700"/>
          </a:xfrm>
          <a:prstGeom prst="actionButtonBlank">
            <a:avLst/>
          </a:prstGeom>
          <a:gradFill rotWithShape="1">
            <a:gsLst>
              <a:gs pos="0">
                <a:srgbClr val="000066">
                  <a:alpha val="87000"/>
                </a:srgbClr>
              </a:gs>
              <a:gs pos="100000">
                <a:srgbClr val="333399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>
                <a:hlinkClick r:id="rId7" action="ppaction://hlinksldjump"/>
              </a:rPr>
              <a:t>30</a:t>
            </a:r>
            <a:endParaRPr lang="ru-RU" sz="3400" b="1"/>
          </a:p>
        </p:txBody>
      </p:sp>
      <p:sp>
        <p:nvSpPr>
          <p:cNvPr id="4112" name="AutoShape 83">
            <a:hlinkClick r:id="rId8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429500" y="3571875"/>
            <a:ext cx="720725" cy="647700"/>
          </a:xfrm>
          <a:prstGeom prst="actionButtonBlank">
            <a:avLst/>
          </a:prstGeom>
          <a:gradFill rotWithShape="1">
            <a:gsLst>
              <a:gs pos="0">
                <a:srgbClr val="000066">
                  <a:alpha val="87000"/>
                </a:srgbClr>
              </a:gs>
              <a:gs pos="100000">
                <a:srgbClr val="333399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>
                <a:hlinkClick r:id="rId8" action="ppaction://hlinksldjump"/>
              </a:rPr>
              <a:t>40</a:t>
            </a:r>
            <a:endParaRPr lang="ru-RU" sz="3400" b="1"/>
          </a:p>
        </p:txBody>
      </p:sp>
      <p:sp>
        <p:nvSpPr>
          <p:cNvPr id="4113" name="AutoShape 84">
            <a:hlinkClick r:id="rId9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15313" y="3571875"/>
            <a:ext cx="720725" cy="647700"/>
          </a:xfrm>
          <a:prstGeom prst="actionButtonBlank">
            <a:avLst/>
          </a:prstGeom>
          <a:gradFill rotWithShape="1">
            <a:gsLst>
              <a:gs pos="0">
                <a:srgbClr val="000066">
                  <a:alpha val="87000"/>
                </a:srgbClr>
              </a:gs>
              <a:gs pos="100000">
                <a:srgbClr val="333399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>
                <a:hlinkClick r:id="rId9" action="ppaction://hlinksldjump"/>
              </a:rPr>
              <a:t>50</a:t>
            </a:r>
            <a:endParaRPr lang="ru-RU" sz="3400" b="1"/>
          </a:p>
        </p:txBody>
      </p:sp>
      <p:sp>
        <p:nvSpPr>
          <p:cNvPr id="4115" name="AutoShape 86">
            <a:hlinkClick r:id="rId10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072063" y="2714625"/>
            <a:ext cx="720725" cy="647700"/>
          </a:xfrm>
          <a:prstGeom prst="actionButtonBlank">
            <a:avLst/>
          </a:prstGeom>
          <a:gradFill rotWithShape="1">
            <a:gsLst>
              <a:gs pos="0">
                <a:srgbClr val="000066">
                  <a:alpha val="87000"/>
                </a:srgbClr>
              </a:gs>
              <a:gs pos="100000">
                <a:srgbClr val="333399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 dirty="0">
                <a:hlinkClick r:id="rId10" action="ppaction://hlinksldjump"/>
              </a:rPr>
              <a:t>10</a:t>
            </a:r>
            <a:endParaRPr lang="ru-RU" sz="3400" b="1" dirty="0"/>
          </a:p>
        </p:txBody>
      </p:sp>
      <p:sp>
        <p:nvSpPr>
          <p:cNvPr id="4116" name="AutoShape 87">
            <a:hlinkClick r:id="rId11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000625" y="1857375"/>
            <a:ext cx="720725" cy="647700"/>
          </a:xfrm>
          <a:prstGeom prst="actionButtonBlank">
            <a:avLst/>
          </a:prstGeom>
          <a:gradFill rotWithShape="1">
            <a:gsLst>
              <a:gs pos="0">
                <a:srgbClr val="000066">
                  <a:alpha val="87000"/>
                </a:srgbClr>
              </a:gs>
              <a:gs pos="100000">
                <a:srgbClr val="333399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>
                <a:hlinkClick r:id="rId11" action="ppaction://hlinksldjump"/>
              </a:rPr>
              <a:t>10</a:t>
            </a:r>
            <a:endParaRPr lang="ru-RU" sz="3400" b="1"/>
          </a:p>
        </p:txBody>
      </p:sp>
      <p:sp>
        <p:nvSpPr>
          <p:cNvPr id="4117" name="AutoShape 88">
            <a:hlinkClick r:id="rId1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072063" y="4429125"/>
            <a:ext cx="720725" cy="647700"/>
          </a:xfrm>
          <a:prstGeom prst="actionButtonBlank">
            <a:avLst/>
          </a:prstGeom>
          <a:gradFill rotWithShape="1">
            <a:gsLst>
              <a:gs pos="0">
                <a:srgbClr val="000066">
                  <a:alpha val="87000"/>
                </a:srgbClr>
              </a:gs>
              <a:gs pos="100000">
                <a:srgbClr val="333399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>
                <a:hlinkClick r:id="rId12" action="ppaction://hlinksldjump"/>
              </a:rPr>
              <a:t>10</a:t>
            </a:r>
            <a:endParaRPr lang="ru-RU" sz="3400" b="1"/>
          </a:p>
        </p:txBody>
      </p:sp>
      <p:sp>
        <p:nvSpPr>
          <p:cNvPr id="4118" name="AutoShape 89">
            <a:hlinkClick r:id="rId1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072063" y="5286375"/>
            <a:ext cx="720725" cy="647700"/>
          </a:xfrm>
          <a:prstGeom prst="actionButtonBlank">
            <a:avLst/>
          </a:prstGeom>
          <a:gradFill rotWithShape="1">
            <a:gsLst>
              <a:gs pos="0">
                <a:srgbClr val="000066">
                  <a:alpha val="87000"/>
                </a:srgbClr>
              </a:gs>
              <a:gs pos="100000">
                <a:srgbClr val="333399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>
                <a:hlinkClick r:id="rId13" action="ppaction://hlinksldjump"/>
              </a:rPr>
              <a:t>10</a:t>
            </a:r>
            <a:endParaRPr lang="ru-RU" sz="3400" b="1"/>
          </a:p>
        </p:txBody>
      </p:sp>
      <p:sp>
        <p:nvSpPr>
          <p:cNvPr id="4119" name="AutoShape 90">
            <a:hlinkClick r:id="rId1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857875" y="2714625"/>
            <a:ext cx="720725" cy="647700"/>
          </a:xfrm>
          <a:prstGeom prst="actionButtonBlank">
            <a:avLst/>
          </a:prstGeom>
          <a:gradFill rotWithShape="1">
            <a:gsLst>
              <a:gs pos="0">
                <a:srgbClr val="000066">
                  <a:alpha val="87000"/>
                </a:srgbClr>
              </a:gs>
              <a:gs pos="100000">
                <a:srgbClr val="333399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>
                <a:hlinkClick r:id="rId14" action="ppaction://hlinksldjump"/>
              </a:rPr>
              <a:t>20</a:t>
            </a:r>
            <a:endParaRPr lang="ru-RU" sz="3400" b="1"/>
          </a:p>
        </p:txBody>
      </p:sp>
      <p:sp>
        <p:nvSpPr>
          <p:cNvPr id="4120" name="AutoShape 91">
            <a:hlinkClick r:id="rId1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643688" y="2714625"/>
            <a:ext cx="720725" cy="647700"/>
          </a:xfrm>
          <a:prstGeom prst="actionButtonBlank">
            <a:avLst/>
          </a:prstGeom>
          <a:gradFill rotWithShape="1">
            <a:gsLst>
              <a:gs pos="0">
                <a:srgbClr val="000066">
                  <a:alpha val="87000"/>
                </a:srgbClr>
              </a:gs>
              <a:gs pos="100000">
                <a:srgbClr val="333399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>
                <a:hlinkClick r:id="rId15" action="ppaction://hlinksldjump"/>
              </a:rPr>
              <a:t>30</a:t>
            </a:r>
            <a:endParaRPr lang="ru-RU" sz="3400" b="1"/>
          </a:p>
        </p:txBody>
      </p:sp>
      <p:sp>
        <p:nvSpPr>
          <p:cNvPr id="4121" name="AutoShape 92">
            <a:hlinkClick r:id="rId1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429500" y="2714625"/>
            <a:ext cx="720725" cy="647700"/>
          </a:xfrm>
          <a:prstGeom prst="actionButtonBlank">
            <a:avLst/>
          </a:prstGeom>
          <a:gradFill rotWithShape="1">
            <a:gsLst>
              <a:gs pos="0">
                <a:srgbClr val="000066">
                  <a:alpha val="87000"/>
                </a:srgbClr>
              </a:gs>
              <a:gs pos="100000">
                <a:srgbClr val="333399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 dirty="0">
                <a:hlinkClick r:id="rId16" action="ppaction://hlinksldjump"/>
              </a:rPr>
              <a:t>40</a:t>
            </a:r>
            <a:endParaRPr lang="ru-RU" sz="3400" b="1" dirty="0"/>
          </a:p>
        </p:txBody>
      </p:sp>
      <p:sp>
        <p:nvSpPr>
          <p:cNvPr id="4122" name="AutoShape 93">
            <a:hlinkClick r:id="rId1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15313" y="2714625"/>
            <a:ext cx="720725" cy="647700"/>
          </a:xfrm>
          <a:prstGeom prst="actionButtonBlank">
            <a:avLst/>
          </a:prstGeom>
          <a:gradFill rotWithShape="1">
            <a:gsLst>
              <a:gs pos="0">
                <a:srgbClr val="000066">
                  <a:alpha val="87000"/>
                </a:srgbClr>
              </a:gs>
              <a:gs pos="100000">
                <a:srgbClr val="333399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 dirty="0">
                <a:hlinkClick r:id="rId17" action="ppaction://hlinksldjump"/>
              </a:rPr>
              <a:t>50</a:t>
            </a:r>
            <a:endParaRPr lang="ru-RU" sz="3400" b="1" dirty="0"/>
          </a:p>
        </p:txBody>
      </p:sp>
      <p:sp>
        <p:nvSpPr>
          <p:cNvPr id="4124" name="AutoShape 95">
            <a:hlinkClick r:id="rId18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786438" y="1857375"/>
            <a:ext cx="720725" cy="647700"/>
          </a:xfrm>
          <a:prstGeom prst="actionButtonBlank">
            <a:avLst/>
          </a:prstGeom>
          <a:gradFill rotWithShape="1">
            <a:gsLst>
              <a:gs pos="0">
                <a:srgbClr val="000066">
                  <a:alpha val="87000"/>
                </a:srgbClr>
              </a:gs>
              <a:gs pos="100000">
                <a:srgbClr val="333399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>
                <a:hlinkClick r:id="rId18" action="ppaction://hlinksldjump"/>
              </a:rPr>
              <a:t>20</a:t>
            </a:r>
            <a:endParaRPr lang="ru-RU" sz="3400" b="1"/>
          </a:p>
        </p:txBody>
      </p:sp>
      <p:sp>
        <p:nvSpPr>
          <p:cNvPr id="4125" name="AutoShape 98">
            <a:hlinkClick r:id="rId19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572250" y="1857375"/>
            <a:ext cx="720725" cy="647700"/>
          </a:xfrm>
          <a:prstGeom prst="actionButtonBlank">
            <a:avLst/>
          </a:prstGeom>
          <a:gradFill rotWithShape="1">
            <a:gsLst>
              <a:gs pos="0">
                <a:srgbClr val="000066">
                  <a:alpha val="87000"/>
                </a:srgbClr>
              </a:gs>
              <a:gs pos="100000">
                <a:srgbClr val="333399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>
                <a:hlinkClick r:id="rId19" action="ppaction://hlinksldjump"/>
              </a:rPr>
              <a:t>30</a:t>
            </a:r>
            <a:endParaRPr lang="ru-RU" sz="3400" b="1"/>
          </a:p>
        </p:txBody>
      </p:sp>
      <p:sp>
        <p:nvSpPr>
          <p:cNvPr id="4126" name="AutoShape 99">
            <a:hlinkClick r:id="rId20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358063" y="1857375"/>
            <a:ext cx="720725" cy="647700"/>
          </a:xfrm>
          <a:prstGeom prst="actionButtonBlank">
            <a:avLst/>
          </a:prstGeom>
          <a:gradFill rotWithShape="1">
            <a:gsLst>
              <a:gs pos="0">
                <a:srgbClr val="000066">
                  <a:alpha val="87000"/>
                </a:srgbClr>
              </a:gs>
              <a:gs pos="100000">
                <a:srgbClr val="333399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>
                <a:hlinkClick r:id="rId20" action="ppaction://hlinksldjump"/>
              </a:rPr>
              <a:t>40</a:t>
            </a:r>
            <a:endParaRPr lang="ru-RU" sz="3400" b="1"/>
          </a:p>
        </p:txBody>
      </p:sp>
      <p:sp>
        <p:nvSpPr>
          <p:cNvPr id="4127" name="AutoShape 100">
            <a:hlinkClick r:id="rId21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15313" y="1857375"/>
            <a:ext cx="720725" cy="647700"/>
          </a:xfrm>
          <a:prstGeom prst="actionButtonBlank">
            <a:avLst/>
          </a:prstGeom>
          <a:gradFill rotWithShape="1">
            <a:gsLst>
              <a:gs pos="0">
                <a:srgbClr val="000066">
                  <a:alpha val="87000"/>
                </a:srgbClr>
              </a:gs>
              <a:gs pos="100000">
                <a:srgbClr val="333399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>
                <a:hlinkClick r:id="rId21" action="ppaction://hlinksldjump"/>
              </a:rPr>
              <a:t>50</a:t>
            </a:r>
            <a:endParaRPr lang="ru-RU" sz="3400" b="1"/>
          </a:p>
        </p:txBody>
      </p:sp>
      <p:sp>
        <p:nvSpPr>
          <p:cNvPr id="4129" name="AutoShape 102">
            <a:hlinkClick r:id="rId2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857875" y="4429125"/>
            <a:ext cx="720725" cy="647700"/>
          </a:xfrm>
          <a:prstGeom prst="actionButtonBlank">
            <a:avLst/>
          </a:prstGeom>
          <a:gradFill rotWithShape="1">
            <a:gsLst>
              <a:gs pos="0">
                <a:srgbClr val="000066">
                  <a:alpha val="87000"/>
                </a:srgbClr>
              </a:gs>
              <a:gs pos="100000">
                <a:srgbClr val="333399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>
                <a:hlinkClick r:id="rId22" action="ppaction://hlinksldjump"/>
              </a:rPr>
              <a:t>20</a:t>
            </a:r>
            <a:endParaRPr lang="ru-RU" sz="3400" b="1"/>
          </a:p>
        </p:txBody>
      </p:sp>
      <p:sp>
        <p:nvSpPr>
          <p:cNvPr id="4130" name="AutoShape 103">
            <a:hlinkClick r:id="rId2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857875" y="5286375"/>
            <a:ext cx="720725" cy="647700"/>
          </a:xfrm>
          <a:prstGeom prst="actionButtonBlank">
            <a:avLst/>
          </a:prstGeom>
          <a:gradFill rotWithShape="1">
            <a:gsLst>
              <a:gs pos="0">
                <a:srgbClr val="000066">
                  <a:alpha val="87000"/>
                </a:srgbClr>
              </a:gs>
              <a:gs pos="100000">
                <a:srgbClr val="333399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>
                <a:hlinkClick r:id="rId23" action="ppaction://hlinksldjump"/>
              </a:rPr>
              <a:t>20</a:t>
            </a:r>
            <a:endParaRPr lang="ru-RU" sz="3400" b="1"/>
          </a:p>
        </p:txBody>
      </p:sp>
      <p:sp>
        <p:nvSpPr>
          <p:cNvPr id="4131" name="AutoShape 104">
            <a:hlinkClick r:id="rId2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643688" y="4429125"/>
            <a:ext cx="720725" cy="647700"/>
          </a:xfrm>
          <a:prstGeom prst="actionButtonBlank">
            <a:avLst/>
          </a:prstGeom>
          <a:gradFill rotWithShape="1">
            <a:gsLst>
              <a:gs pos="0">
                <a:srgbClr val="000066">
                  <a:alpha val="87000"/>
                </a:srgbClr>
              </a:gs>
              <a:gs pos="100000">
                <a:srgbClr val="333399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>
                <a:hlinkClick r:id="rId24" action="ppaction://hlinksldjump"/>
              </a:rPr>
              <a:t>30</a:t>
            </a:r>
            <a:endParaRPr lang="ru-RU" sz="3400" b="1"/>
          </a:p>
        </p:txBody>
      </p:sp>
      <p:sp>
        <p:nvSpPr>
          <p:cNvPr id="4132" name="AutoShape 105">
            <a:hlinkClick r:id="rId2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643688" y="5286375"/>
            <a:ext cx="720725" cy="647700"/>
          </a:xfrm>
          <a:prstGeom prst="actionButtonBlank">
            <a:avLst/>
          </a:prstGeom>
          <a:gradFill rotWithShape="1">
            <a:gsLst>
              <a:gs pos="0">
                <a:srgbClr val="000066">
                  <a:alpha val="87000"/>
                </a:srgbClr>
              </a:gs>
              <a:gs pos="100000">
                <a:srgbClr val="333399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>
                <a:hlinkClick r:id="rId25" action="ppaction://hlinksldjump"/>
              </a:rPr>
              <a:t>30</a:t>
            </a:r>
            <a:endParaRPr lang="ru-RU" sz="3400" b="1"/>
          </a:p>
        </p:txBody>
      </p:sp>
      <p:sp>
        <p:nvSpPr>
          <p:cNvPr id="4133" name="AutoShape 106">
            <a:hlinkClick r:id="rId2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429500" y="4429125"/>
            <a:ext cx="720725" cy="647700"/>
          </a:xfrm>
          <a:prstGeom prst="actionButtonBlank">
            <a:avLst/>
          </a:prstGeom>
          <a:gradFill rotWithShape="1">
            <a:gsLst>
              <a:gs pos="0">
                <a:srgbClr val="000066">
                  <a:alpha val="87000"/>
                </a:srgbClr>
              </a:gs>
              <a:gs pos="100000">
                <a:srgbClr val="333399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>
                <a:hlinkClick r:id="rId26" action="ppaction://hlinksldjump"/>
              </a:rPr>
              <a:t>40</a:t>
            </a:r>
            <a:endParaRPr lang="ru-RU" sz="3400" b="1"/>
          </a:p>
        </p:txBody>
      </p:sp>
      <p:sp>
        <p:nvSpPr>
          <p:cNvPr id="4134" name="AutoShape 107">
            <a:hlinkClick r:id="rId2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429500" y="5286375"/>
            <a:ext cx="720725" cy="647700"/>
          </a:xfrm>
          <a:prstGeom prst="actionButtonBlank">
            <a:avLst/>
          </a:prstGeom>
          <a:gradFill rotWithShape="1">
            <a:gsLst>
              <a:gs pos="0">
                <a:srgbClr val="000066">
                  <a:alpha val="87000"/>
                </a:srgbClr>
              </a:gs>
              <a:gs pos="100000">
                <a:srgbClr val="333399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>
                <a:hlinkClick r:id="rId27" action="ppaction://hlinksldjump"/>
              </a:rPr>
              <a:t>40</a:t>
            </a:r>
            <a:endParaRPr lang="ru-RU" sz="3400" b="1"/>
          </a:p>
        </p:txBody>
      </p:sp>
      <p:sp>
        <p:nvSpPr>
          <p:cNvPr id="4135" name="AutoShape 108">
            <a:hlinkClick r:id="rId28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15313" y="4429125"/>
            <a:ext cx="719137" cy="647700"/>
          </a:xfrm>
          <a:prstGeom prst="actionButtonBlank">
            <a:avLst/>
          </a:prstGeom>
          <a:gradFill rotWithShape="1">
            <a:gsLst>
              <a:gs pos="0">
                <a:srgbClr val="000066">
                  <a:alpha val="87000"/>
                </a:srgbClr>
              </a:gs>
              <a:gs pos="100000">
                <a:srgbClr val="333399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>
                <a:hlinkClick r:id="rId28" action="ppaction://hlinksldjump"/>
              </a:rPr>
              <a:t>50</a:t>
            </a:r>
            <a:endParaRPr lang="ru-RU" sz="3400" b="1"/>
          </a:p>
        </p:txBody>
      </p:sp>
      <p:sp>
        <p:nvSpPr>
          <p:cNvPr id="4136" name="AutoShape 109">
            <a:hlinkClick r:id="rId29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15313" y="5286375"/>
            <a:ext cx="720725" cy="647700"/>
          </a:xfrm>
          <a:prstGeom prst="actionButtonBlank">
            <a:avLst/>
          </a:prstGeom>
          <a:gradFill rotWithShape="1">
            <a:gsLst>
              <a:gs pos="0">
                <a:srgbClr val="000066">
                  <a:alpha val="87000"/>
                </a:srgbClr>
              </a:gs>
              <a:gs pos="100000">
                <a:srgbClr val="333399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>
                <a:hlinkClick r:id="rId29" action="ppaction://hlinksldjump"/>
              </a:rPr>
              <a:t>50</a:t>
            </a:r>
            <a:endParaRPr lang="ru-RU" sz="3400" b="1"/>
          </a:p>
        </p:txBody>
      </p:sp>
      <p:sp>
        <p:nvSpPr>
          <p:cNvPr id="38" name="Прямоугольник 37"/>
          <p:cNvSpPr/>
          <p:nvPr/>
        </p:nvSpPr>
        <p:spPr>
          <a:xfrm>
            <a:off x="2857488" y="357166"/>
            <a:ext cx="4864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3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2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2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2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2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1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29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4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3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4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20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4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1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4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31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4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32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21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4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22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4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4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4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33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4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34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4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3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19475" y="2205038"/>
            <a:ext cx="4392613" cy="3887787"/>
          </a:xfrm>
        </p:spPr>
        <p:txBody>
          <a:bodyPr/>
          <a:lstStyle/>
          <a:p>
            <a:pPr algn="ctr" eaLnBrk="1" hangingPunct="1">
              <a:lnSpc>
                <a:spcPct val="140000"/>
              </a:lnSpc>
              <a:buFont typeface="Wingdings" pitchFamily="2" charset="2"/>
              <a:buNone/>
            </a:pPr>
            <a:r>
              <a:rPr lang="ru-RU" sz="4400" b="1" smtClean="0">
                <a:latin typeface="Times New Roman" pitchFamily="18" charset="0"/>
                <a:cs typeface="Times New Roman" pitchFamily="18" charset="0"/>
              </a:rPr>
              <a:t>в ядерных</a:t>
            </a:r>
            <a:endParaRPr lang="ru-RU" sz="4400" b="1" smtClean="0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140000"/>
              </a:lnSpc>
              <a:buFont typeface="Wingdings" pitchFamily="2" charset="2"/>
              <a:buNone/>
            </a:pPr>
            <a:endParaRPr lang="ru-RU" sz="4100" b="1" i="1" smtClean="0">
              <a:solidFill>
                <a:srgbClr val="FF0000"/>
              </a:solidFill>
              <a:latin typeface="Courier New" pitchFamily="49" charset="0"/>
            </a:endParaRPr>
          </a:p>
        </p:txBody>
      </p:sp>
      <p:pic>
        <p:nvPicPr>
          <p:cNvPr id="5123" name="Picture 4" descr="птичка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627063"/>
            <a:ext cx="1512888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8" descr="Ученик  поднимет руку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2492375"/>
            <a:ext cx="1728787" cy="329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10" descr="птичка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732588" y="620713"/>
            <a:ext cx="1657350" cy="94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7" name="WordArt 11"/>
          <p:cNvSpPr>
            <a:spLocks noChangeArrowheads="1" noChangeShapeType="1" noTextEdit="1"/>
          </p:cNvSpPr>
          <p:nvPr/>
        </p:nvSpPr>
        <p:spPr bwMode="auto">
          <a:xfrm>
            <a:off x="2771775" y="836613"/>
            <a:ext cx="4176713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019"/>
              </a:avLst>
            </a:prstTxWarp>
          </a:bodyPr>
          <a:lstStyle/>
          <a:p>
            <a:pPr algn="ctr"/>
            <a:r>
              <a:rPr lang="ru-RU" sz="3600" kern="10" dirty="0">
                <a:ln w="285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_PresentumNrSh"/>
              </a:rPr>
              <a:t> верный ответ</a:t>
            </a:r>
          </a:p>
        </p:txBody>
      </p:sp>
      <p:sp>
        <p:nvSpPr>
          <p:cNvPr id="5128" name="AutoShape 10" descr="9k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29" name="AutoShape 12" descr="9k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 useBgFill="1">
        <p:nvSpPr>
          <p:cNvPr id="5130" name="AutoShape 9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443663" y="6308725"/>
            <a:ext cx="2411412" cy="433388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dirty="0"/>
              <a:t>Продолжить игру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птичка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627063"/>
            <a:ext cx="1512888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4" descr="Ученик  поднимет руку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2492375"/>
            <a:ext cx="1728787" cy="329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4" name="WordArt 6"/>
          <p:cNvSpPr>
            <a:spLocks noChangeArrowheads="1" noChangeShapeType="1" noTextEdit="1"/>
          </p:cNvSpPr>
          <p:nvPr/>
        </p:nvSpPr>
        <p:spPr bwMode="auto">
          <a:xfrm>
            <a:off x="2143125" y="785813"/>
            <a:ext cx="4392613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019"/>
              </a:avLst>
            </a:prstTxWarp>
          </a:bodyPr>
          <a:lstStyle/>
          <a:p>
            <a:pPr algn="ctr"/>
            <a:r>
              <a:rPr lang="ru-RU" sz="3600" kern="10">
                <a:ln w="285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_PresentumNrSh"/>
              </a:rPr>
              <a:t> верный ответ</a:t>
            </a:r>
          </a:p>
        </p:txBody>
      </p:sp>
      <p:sp>
        <p:nvSpPr>
          <p:cNvPr id="27655" name="WordArt 7"/>
          <p:cNvSpPr>
            <a:spLocks noChangeArrowheads="1" noChangeShapeType="1" noTextEdit="1"/>
          </p:cNvSpPr>
          <p:nvPr/>
        </p:nvSpPr>
        <p:spPr bwMode="auto">
          <a:xfrm rot="-1118972">
            <a:off x="1042988" y="3573463"/>
            <a:ext cx="655637" cy="393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2222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108000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Ура!</a:t>
            </a:r>
          </a:p>
        </p:txBody>
      </p:sp>
      <p:sp useBgFill="1">
        <p:nvSpPr>
          <p:cNvPr id="6150" name="AutoShape 9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443663" y="6308725"/>
            <a:ext cx="2411412" cy="433388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6151" name="Прямоугольник 8"/>
          <p:cNvSpPr>
            <a:spLocks noChangeArrowheads="1"/>
          </p:cNvSpPr>
          <p:nvPr/>
        </p:nvSpPr>
        <p:spPr bwMode="auto">
          <a:xfrm>
            <a:off x="2857500" y="2571750"/>
            <a:ext cx="38211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>
                <a:latin typeface="Times New Roman" pitchFamily="18" charset="0"/>
                <a:cs typeface="Times New Roman" pitchFamily="18" charset="0"/>
              </a:rPr>
              <a:t>Cr, Cu </a:t>
            </a:r>
            <a:endParaRPr lang="ru-RU" sz="40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4 1.48148E-6 C -0.00973 -0.04421 -0.02292 -0.08796 -0.02466 -0.11505 C -0.02622 -0.1419 -0.01615 -0.15139 -0.00643 -0.16134 C 0.00312 -0.1713 0.01909 -0.16921 0.03385 -0.175 C 0.04878 -0.18079 0.07465 -0.19352 0.08246 -0.19676 " pathEditMode="relative" rAng="0" ptsTypes="aaaaA">
                                      <p:cBhvr>
                                        <p:cTn id="11" dur="2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" y="-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5" grpId="0" animBg="1"/>
      <p:bldP spid="2765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419475" y="2205038"/>
            <a:ext cx="4438650" cy="1509712"/>
          </a:xfrm>
        </p:spPr>
        <p:txBody>
          <a:bodyPr/>
          <a:lstStyle/>
          <a:p>
            <a:pPr algn="ctr" eaLnBrk="1" hangingPunct="1">
              <a:lnSpc>
                <a:spcPct val="140000"/>
              </a:lnSpc>
              <a:buFont typeface="Wingdings" pitchFamily="2" charset="2"/>
              <a:buNone/>
            </a:pP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2e 8e18e 18e 1e</a:t>
            </a:r>
          </a:p>
          <a:p>
            <a:pPr algn="ctr" eaLnBrk="1" hangingPunct="1">
              <a:lnSpc>
                <a:spcPct val="140000"/>
              </a:lnSpc>
              <a:buFont typeface="Wingdings" pitchFamily="2" charset="2"/>
              <a:buNone/>
            </a:pPr>
            <a:endParaRPr lang="ru-RU" sz="1800" smtClean="0"/>
          </a:p>
        </p:txBody>
      </p:sp>
      <p:pic>
        <p:nvPicPr>
          <p:cNvPr id="7171" name="Picture 3" descr="птичка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627063"/>
            <a:ext cx="1512888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Ученик  поднимет руку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2492375"/>
            <a:ext cx="1728787" cy="329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 descr="птичка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732588" y="620713"/>
            <a:ext cx="1657350" cy="94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WordArt 6"/>
          <p:cNvSpPr>
            <a:spLocks noChangeArrowheads="1" noChangeShapeType="1" noTextEdit="1"/>
          </p:cNvSpPr>
          <p:nvPr/>
        </p:nvSpPr>
        <p:spPr bwMode="auto">
          <a:xfrm>
            <a:off x="2771775" y="836613"/>
            <a:ext cx="4321175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019"/>
              </a:avLst>
            </a:prstTxWarp>
          </a:bodyPr>
          <a:lstStyle/>
          <a:p>
            <a:pPr algn="ctr"/>
            <a:r>
              <a:rPr lang="ru-RU" sz="3600" kern="10">
                <a:ln w="285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_PresentumNrSh"/>
              </a:rPr>
              <a:t> верный ответ</a:t>
            </a:r>
          </a:p>
        </p:txBody>
      </p:sp>
      <p:sp>
        <p:nvSpPr>
          <p:cNvPr id="28679" name="WordArt 7"/>
          <p:cNvSpPr>
            <a:spLocks noChangeArrowheads="1" noChangeShapeType="1" noTextEdit="1"/>
          </p:cNvSpPr>
          <p:nvPr/>
        </p:nvSpPr>
        <p:spPr bwMode="auto">
          <a:xfrm rot="-1118972">
            <a:off x="1042988" y="3573463"/>
            <a:ext cx="655637" cy="393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2222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108000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Ура!</a:t>
            </a:r>
          </a:p>
        </p:txBody>
      </p:sp>
      <p:sp useBgFill="1">
        <p:nvSpPr>
          <p:cNvPr id="7176" name="AutoShape 9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429375" y="6424613"/>
            <a:ext cx="2411413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4 1.48148E-6 C -0.00973 -0.04421 -0.02292 -0.08796 -0.02466 -0.11505 C -0.02622 -0.1419 -0.01615 -0.15139 -0.00643 -0.16134 C 0.00312 -0.1713 0.01909 -0.16921 0.03385 -0.175 C 0.04878 -0.18079 0.07465 -0.19352 0.08246 -0.19676 " pathEditMode="relative" rAng="0" ptsTypes="aaaaA">
                                      <p:cBhvr>
                                        <p:cTn id="16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" y="-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uild="p"/>
      <p:bldP spid="28679" grpId="0" animBg="1"/>
      <p:bldP spid="28679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птичка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627063"/>
            <a:ext cx="1512888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4" descr="Ученик  поднимет руку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2492375"/>
            <a:ext cx="1728787" cy="329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5" descr="птичка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732588" y="620713"/>
            <a:ext cx="1657350" cy="94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2" name="WordArt 6"/>
          <p:cNvSpPr>
            <a:spLocks noChangeArrowheads="1" noChangeShapeType="1" noTextEdit="1"/>
          </p:cNvSpPr>
          <p:nvPr/>
        </p:nvSpPr>
        <p:spPr bwMode="auto">
          <a:xfrm>
            <a:off x="2771775" y="836613"/>
            <a:ext cx="4464050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019"/>
              </a:avLst>
            </a:prstTxWarp>
          </a:bodyPr>
          <a:lstStyle/>
          <a:p>
            <a:pPr algn="ctr"/>
            <a:r>
              <a:rPr lang="ru-RU" sz="3600" kern="10" dirty="0">
                <a:ln w="285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_PresentumNrSh"/>
              </a:rPr>
              <a:t> верный ответ-</a:t>
            </a:r>
          </a:p>
        </p:txBody>
      </p:sp>
      <p:sp>
        <p:nvSpPr>
          <p:cNvPr id="29703" name="WordArt 7"/>
          <p:cNvSpPr>
            <a:spLocks noChangeArrowheads="1" noChangeShapeType="1" noTextEdit="1"/>
          </p:cNvSpPr>
          <p:nvPr/>
        </p:nvSpPr>
        <p:spPr bwMode="auto">
          <a:xfrm rot="-1118972">
            <a:off x="1042988" y="3573463"/>
            <a:ext cx="655637" cy="393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2222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108000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Ура!</a:t>
            </a:r>
          </a:p>
        </p:txBody>
      </p:sp>
      <p:sp useBgFill="1">
        <p:nvSpPr>
          <p:cNvPr id="8199" name="AutoShape 9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443663" y="6308725"/>
            <a:ext cx="2411412" cy="433388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8200" name="Прямоугольник 8"/>
          <p:cNvSpPr>
            <a:spLocks noChangeArrowheads="1"/>
          </p:cNvSpPr>
          <p:nvPr/>
        </p:nvSpPr>
        <p:spPr bwMode="auto">
          <a:xfrm>
            <a:off x="2214563" y="2500313"/>
            <a:ext cx="6500812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>
                <a:latin typeface="Times New Roman" pitchFamily="18" charset="0"/>
                <a:cs typeface="Times New Roman" pitchFamily="18" charset="0"/>
              </a:rPr>
              <a:t>P ... 3S</a:t>
            </a:r>
            <a:r>
              <a:rPr lang="en-US" sz="4000" b="1" baseline="30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4000" b="1"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en-US" sz="4000" b="1" baseline="30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4000" b="1">
                <a:latin typeface="Times New Roman" pitchFamily="18" charset="0"/>
                <a:cs typeface="Times New Roman" pitchFamily="18" charset="0"/>
              </a:rPr>
              <a:t>   S …3S</a:t>
            </a:r>
            <a:r>
              <a:rPr lang="en-US" sz="4000" b="1" baseline="30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4000" b="1"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en-US" sz="4000" b="1" baseline="30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4000" b="1">
                <a:latin typeface="Times New Roman" pitchFamily="18" charset="0"/>
                <a:cs typeface="Times New Roman" pitchFamily="18" charset="0"/>
              </a:rPr>
              <a:t>   O…2S</a:t>
            </a:r>
            <a:r>
              <a:rPr lang="en-US" sz="4000" b="1" baseline="3000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4000" b="1">
                <a:latin typeface="Times New Roman" pitchFamily="18" charset="0"/>
                <a:cs typeface="Times New Roman" pitchFamily="18" charset="0"/>
              </a:rPr>
              <a:t>2P</a:t>
            </a:r>
            <a:r>
              <a:rPr lang="en-US" sz="4000" b="1" baseline="30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4000" b="1">
                <a:latin typeface="Times New Roman" pitchFamily="18" charset="0"/>
                <a:cs typeface="Times New Roman" pitchFamily="18" charset="0"/>
              </a:rPr>
              <a:t>   F …2S</a:t>
            </a:r>
            <a:r>
              <a:rPr lang="en-US" sz="4000" b="1" baseline="30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4000" b="1"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4000" b="1" baseline="30000">
                <a:latin typeface="Times New Roman" pitchFamily="18" charset="0"/>
                <a:cs typeface="Times New Roman" pitchFamily="18" charset="0"/>
              </a:rPr>
              <a:t>5</a:t>
            </a:r>
            <a:endParaRPr lang="ru-RU" sz="40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4 1.48148E-6 C -0.00973 -0.04421 -0.02292 -0.08796 -0.02466 -0.11505 C -0.02622 -0.1419 -0.01615 -0.15139 -0.00643 -0.16134 C 0.00312 -0.1713 0.01909 -0.16921 0.03385 -0.175 C 0.04878 -0.18079 0.07465 -0.19352 0.08246 -0.19676 " pathEditMode="relative" rAng="0" ptsTypes="aaaaA">
                                      <p:cBhvr>
                                        <p:cTn id="11" dur="2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" y="-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3" grpId="0" animBg="1"/>
      <p:bldP spid="2970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357563" y="2214563"/>
            <a:ext cx="4751387" cy="3887787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4P  5S  4d   5P  6S...</a:t>
            </a:r>
            <a:endParaRPr lang="ru-RU" sz="40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9" name="Picture 3" descr="птичка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627063"/>
            <a:ext cx="1512888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 descr="Ученик  поднимет руку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2492375"/>
            <a:ext cx="1728787" cy="329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 descr="птичка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732588" y="620713"/>
            <a:ext cx="1657350" cy="94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6" name="WordArt 6"/>
          <p:cNvSpPr>
            <a:spLocks noChangeArrowheads="1" noChangeShapeType="1" noTextEdit="1"/>
          </p:cNvSpPr>
          <p:nvPr/>
        </p:nvSpPr>
        <p:spPr bwMode="auto">
          <a:xfrm>
            <a:off x="2771775" y="836613"/>
            <a:ext cx="4392613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019"/>
              </a:avLst>
            </a:prstTxWarp>
          </a:bodyPr>
          <a:lstStyle/>
          <a:p>
            <a:pPr algn="ctr"/>
            <a:r>
              <a:rPr lang="ru-RU" sz="3600" kern="10">
                <a:ln w="285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_PresentumNrSh"/>
              </a:rPr>
              <a:t> верный ответ</a:t>
            </a:r>
          </a:p>
        </p:txBody>
      </p:sp>
      <p:sp>
        <p:nvSpPr>
          <p:cNvPr id="30727" name="WordArt 7"/>
          <p:cNvSpPr>
            <a:spLocks noChangeArrowheads="1" noChangeShapeType="1" noTextEdit="1"/>
          </p:cNvSpPr>
          <p:nvPr/>
        </p:nvSpPr>
        <p:spPr bwMode="auto">
          <a:xfrm rot="-1118972">
            <a:off x="1042988" y="3573463"/>
            <a:ext cx="655637" cy="393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2222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108000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Ура!</a:t>
            </a:r>
          </a:p>
        </p:txBody>
      </p:sp>
      <p:sp useBgFill="1">
        <p:nvSpPr>
          <p:cNvPr id="9224" name="AutoShape 9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443663" y="6308725"/>
            <a:ext cx="2411412" cy="433388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4 1.48148E-6 C -0.00973 -0.04421 -0.02292 -0.08796 -0.02466 -0.11505 C -0.02622 -0.1419 -0.01615 -0.15139 -0.00643 -0.16134 C 0.00312 -0.1713 0.01909 -0.16921 0.03385 -0.175 C 0.04878 -0.18079 0.07465 -0.19352 0.08246 -0.19676 " pathEditMode="relative" rAng="0" ptsTypes="aaaaA">
                                      <p:cBhvr>
                                        <p:cTn id="16" dur="2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" y="-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build="p"/>
      <p:bldP spid="30727" grpId="0" animBg="1"/>
      <p:bldP spid="3072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птичка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620713"/>
            <a:ext cx="1512888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8" descr="4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188" y="4714875"/>
            <a:ext cx="1428750" cy="169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9" descr="птичка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877050" y="692150"/>
            <a:ext cx="1439863" cy="107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11" name="WordArt 11"/>
          <p:cNvSpPr>
            <a:spLocks noChangeArrowheads="1" noChangeShapeType="1" noTextEdit="1"/>
          </p:cNvSpPr>
          <p:nvPr/>
        </p:nvSpPr>
        <p:spPr bwMode="auto">
          <a:xfrm>
            <a:off x="2771775" y="836613"/>
            <a:ext cx="4129088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019"/>
              </a:avLst>
            </a:prstTxWarp>
          </a:bodyPr>
          <a:lstStyle/>
          <a:p>
            <a:pPr algn="ctr"/>
            <a:r>
              <a:rPr lang="ru-RU" sz="3600" b="1" kern="10">
                <a:ln w="28575">
                  <a:solidFill>
                    <a:srgbClr val="003366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3399FF"/>
                    </a:gs>
                    <a:gs pos="8000">
                      <a:srgbClr val="00CCCC"/>
                    </a:gs>
                    <a:gs pos="23500">
                      <a:srgbClr val="9999FF"/>
                    </a:gs>
                    <a:gs pos="30000">
                      <a:srgbClr val="2E6792"/>
                    </a:gs>
                    <a:gs pos="35501">
                      <a:srgbClr val="3333CC"/>
                    </a:gs>
                    <a:gs pos="40500">
                      <a:srgbClr val="1170FF"/>
                    </a:gs>
                    <a:gs pos="50000">
                      <a:srgbClr val="006699"/>
                    </a:gs>
                    <a:gs pos="59500">
                      <a:srgbClr val="1170FF"/>
                    </a:gs>
                    <a:gs pos="64500">
                      <a:srgbClr val="3333CC"/>
                    </a:gs>
                    <a:gs pos="70000">
                      <a:srgbClr val="2E6792"/>
                    </a:gs>
                    <a:gs pos="76500">
                      <a:srgbClr val="9999FF"/>
                    </a:gs>
                    <a:gs pos="92000">
                      <a:srgbClr val="00CCCC"/>
                    </a:gs>
                    <a:gs pos="100000">
                      <a:srgbClr val="3399FF"/>
                    </a:gs>
                  </a:gsLst>
                  <a:lin ang="540000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Верный ответ</a:t>
            </a:r>
          </a:p>
        </p:txBody>
      </p:sp>
      <p:sp>
        <p:nvSpPr>
          <p:cNvPr id="10246" name="WordArt 13"/>
          <p:cNvSpPr>
            <a:spLocks noChangeArrowheads="1" noChangeShapeType="1" noTextEdit="1"/>
          </p:cNvSpPr>
          <p:nvPr/>
        </p:nvSpPr>
        <p:spPr bwMode="auto">
          <a:xfrm rot="-1931106">
            <a:off x="7664450" y="3606800"/>
            <a:ext cx="1404938" cy="687388"/>
          </a:xfrm>
          <a:prstGeom prst="rect">
            <a:avLst/>
          </a:prstGeom>
        </p:spPr>
        <p:txBody>
          <a:bodyPr wrap="none" fromWordArt="1">
            <a:prstTxWarp prst="textFadeLeft">
              <a:avLst>
                <a:gd name="adj" fmla="val 33333"/>
              </a:avLst>
            </a:prstTxWarp>
          </a:bodyPr>
          <a:lstStyle/>
          <a:p>
            <a:pPr algn="ctr"/>
            <a:r>
              <a:rPr lang="ru-RU" sz="3600" b="1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Ой !</a:t>
            </a:r>
          </a:p>
        </p:txBody>
      </p:sp>
      <p:sp useBgFill="1">
        <p:nvSpPr>
          <p:cNvPr id="10247" name="AutoShape 14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443663" y="6308725"/>
            <a:ext cx="2411412" cy="433388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10248" name="Прямоугольник 9"/>
          <p:cNvSpPr>
            <a:spLocks noChangeArrowheads="1"/>
          </p:cNvSpPr>
          <p:nvPr/>
        </p:nvSpPr>
        <p:spPr bwMode="auto">
          <a:xfrm>
            <a:off x="714375" y="2214563"/>
            <a:ext cx="807243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>
                <a:latin typeface="Times New Roman" pitchFamily="18" charset="0"/>
                <a:cs typeface="Times New Roman" pitchFamily="18" charset="0"/>
              </a:rPr>
              <a:t>Так как катализатор понижает энергию активации (энергетический барьер), то увеличивается как скорость прямой, так и обратной реакции – химическое равновесие не смещается.</a:t>
            </a:r>
            <a:endParaRPr lang="ru-RU" sz="36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птичка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620713"/>
            <a:ext cx="1512888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 descr="4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688" y="4286250"/>
            <a:ext cx="1522412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 descr="птичка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877050" y="692150"/>
            <a:ext cx="1439863" cy="107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1979613" y="2708275"/>
            <a:ext cx="4321175" cy="71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4100" b="1" i="1">
              <a:solidFill>
                <a:srgbClr val="FF0000"/>
              </a:solidFill>
              <a:latin typeface="Courier New" pitchFamily="49" charset="0"/>
            </a:endParaRPr>
          </a:p>
        </p:txBody>
      </p:sp>
      <p:sp>
        <p:nvSpPr>
          <p:cNvPr id="32774" name="WordArt 6"/>
          <p:cNvSpPr>
            <a:spLocks noChangeArrowheads="1" noChangeShapeType="1" noTextEdit="1"/>
          </p:cNvSpPr>
          <p:nvPr/>
        </p:nvSpPr>
        <p:spPr bwMode="auto">
          <a:xfrm>
            <a:off x="2771775" y="836613"/>
            <a:ext cx="4129088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019"/>
              </a:avLst>
            </a:prstTxWarp>
          </a:bodyPr>
          <a:lstStyle/>
          <a:p>
            <a:pPr algn="ctr"/>
            <a:r>
              <a:rPr lang="ru-RU" sz="3600" b="1" kern="10" dirty="0">
                <a:ln w="28575">
                  <a:solidFill>
                    <a:srgbClr val="003366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3399FF"/>
                    </a:gs>
                    <a:gs pos="8000">
                      <a:srgbClr val="00CCCC"/>
                    </a:gs>
                    <a:gs pos="23500">
                      <a:srgbClr val="9999FF"/>
                    </a:gs>
                    <a:gs pos="30000">
                      <a:srgbClr val="2E6792"/>
                    </a:gs>
                    <a:gs pos="35501">
                      <a:srgbClr val="3333CC"/>
                    </a:gs>
                    <a:gs pos="40500">
                      <a:srgbClr val="1170FF"/>
                    </a:gs>
                    <a:gs pos="50000">
                      <a:srgbClr val="006699"/>
                    </a:gs>
                    <a:gs pos="59500">
                      <a:srgbClr val="1170FF"/>
                    </a:gs>
                    <a:gs pos="64500">
                      <a:srgbClr val="3333CC"/>
                    </a:gs>
                    <a:gs pos="70000">
                      <a:srgbClr val="2E6792"/>
                    </a:gs>
                    <a:gs pos="76500">
                      <a:srgbClr val="9999FF"/>
                    </a:gs>
                    <a:gs pos="92000">
                      <a:srgbClr val="00CCCC"/>
                    </a:gs>
                    <a:gs pos="100000">
                      <a:srgbClr val="3399FF"/>
                    </a:gs>
                  </a:gsLst>
                  <a:lin ang="540000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Верный ответ</a:t>
            </a:r>
          </a:p>
        </p:txBody>
      </p:sp>
      <p:sp>
        <p:nvSpPr>
          <p:cNvPr id="11271" name="WordArt 8"/>
          <p:cNvSpPr>
            <a:spLocks noChangeArrowheads="1" noChangeShapeType="1" noTextEdit="1"/>
          </p:cNvSpPr>
          <p:nvPr/>
        </p:nvSpPr>
        <p:spPr bwMode="auto">
          <a:xfrm rot="-1931106">
            <a:off x="7664450" y="3892550"/>
            <a:ext cx="1404938" cy="687388"/>
          </a:xfrm>
          <a:prstGeom prst="rect">
            <a:avLst/>
          </a:prstGeom>
        </p:spPr>
        <p:txBody>
          <a:bodyPr wrap="none" fromWordArt="1">
            <a:prstTxWarp prst="textFadeLeft">
              <a:avLst>
                <a:gd name="adj" fmla="val 33333"/>
              </a:avLst>
            </a:prstTxWarp>
          </a:bodyPr>
          <a:lstStyle/>
          <a:p>
            <a:pPr algn="ctr"/>
            <a:r>
              <a:rPr lang="ru-RU" sz="3600" b="1" kern="10" dirty="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Ой !</a:t>
            </a:r>
          </a:p>
        </p:txBody>
      </p:sp>
      <p:sp useBgFill="1">
        <p:nvSpPr>
          <p:cNvPr id="11272" name="AutoShape 9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443663" y="6308725"/>
            <a:ext cx="2411412" cy="433388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11273" name="Прямоугольник 9"/>
          <p:cNvSpPr>
            <a:spLocks noChangeArrowheads="1"/>
          </p:cNvSpPr>
          <p:nvPr/>
        </p:nvSpPr>
        <p:spPr bwMode="auto">
          <a:xfrm>
            <a:off x="500063" y="2643188"/>
            <a:ext cx="828675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Это тепловой эффект реакции образования одного моль соединения из простых веществ, устойчивых при стандартных условиях (25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гр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цельсия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, 1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атм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птичка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620713"/>
            <a:ext cx="1512888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 descr="4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63" y="4357688"/>
            <a:ext cx="1500187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4" descr="птичка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877050" y="692150"/>
            <a:ext cx="1439863" cy="107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8" name="WordArt 6"/>
          <p:cNvSpPr>
            <a:spLocks noChangeArrowheads="1" noChangeShapeType="1" noTextEdit="1"/>
          </p:cNvSpPr>
          <p:nvPr/>
        </p:nvSpPr>
        <p:spPr bwMode="auto">
          <a:xfrm>
            <a:off x="2771775" y="836613"/>
            <a:ext cx="4129088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019"/>
              </a:avLst>
            </a:prstTxWarp>
          </a:bodyPr>
          <a:lstStyle/>
          <a:p>
            <a:pPr algn="ctr"/>
            <a:r>
              <a:rPr lang="ru-RU" sz="3600" b="1" kern="10">
                <a:ln w="28575">
                  <a:solidFill>
                    <a:srgbClr val="003366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3399FF"/>
                    </a:gs>
                    <a:gs pos="8000">
                      <a:srgbClr val="00CCCC"/>
                    </a:gs>
                    <a:gs pos="23500">
                      <a:srgbClr val="9999FF"/>
                    </a:gs>
                    <a:gs pos="30000">
                      <a:srgbClr val="2E6792"/>
                    </a:gs>
                    <a:gs pos="35501">
                      <a:srgbClr val="3333CC"/>
                    </a:gs>
                    <a:gs pos="40500">
                      <a:srgbClr val="1170FF"/>
                    </a:gs>
                    <a:gs pos="50000">
                      <a:srgbClr val="006699"/>
                    </a:gs>
                    <a:gs pos="59500">
                      <a:srgbClr val="1170FF"/>
                    </a:gs>
                    <a:gs pos="64500">
                      <a:srgbClr val="3333CC"/>
                    </a:gs>
                    <a:gs pos="70000">
                      <a:srgbClr val="2E6792"/>
                    </a:gs>
                    <a:gs pos="76500">
                      <a:srgbClr val="9999FF"/>
                    </a:gs>
                    <a:gs pos="92000">
                      <a:srgbClr val="00CCCC"/>
                    </a:gs>
                    <a:gs pos="100000">
                      <a:srgbClr val="3399FF"/>
                    </a:gs>
                  </a:gsLst>
                  <a:lin ang="540000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Верный ответ</a:t>
            </a:r>
          </a:p>
        </p:txBody>
      </p:sp>
      <p:sp>
        <p:nvSpPr>
          <p:cNvPr id="12294" name="WordArt 8"/>
          <p:cNvSpPr>
            <a:spLocks noChangeArrowheads="1" noChangeShapeType="1" noTextEdit="1"/>
          </p:cNvSpPr>
          <p:nvPr/>
        </p:nvSpPr>
        <p:spPr bwMode="auto">
          <a:xfrm rot="-1931106">
            <a:off x="7700963" y="3825875"/>
            <a:ext cx="1392237" cy="590550"/>
          </a:xfrm>
          <a:prstGeom prst="rect">
            <a:avLst/>
          </a:prstGeom>
        </p:spPr>
        <p:txBody>
          <a:bodyPr wrap="none" fromWordArt="1">
            <a:prstTxWarp prst="textFadeLeft">
              <a:avLst>
                <a:gd name="adj" fmla="val 33333"/>
              </a:avLst>
            </a:prstTxWarp>
          </a:bodyPr>
          <a:lstStyle/>
          <a:p>
            <a:pPr algn="ctr"/>
            <a:r>
              <a:rPr lang="ru-RU" sz="3600" b="1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Ой !</a:t>
            </a:r>
          </a:p>
        </p:txBody>
      </p:sp>
      <p:sp useBgFill="1">
        <p:nvSpPr>
          <p:cNvPr id="12295" name="AutoShape 9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429375" y="6424613"/>
            <a:ext cx="2411413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2" name="WordArt 6"/>
          <p:cNvSpPr>
            <a:spLocks noChangeArrowheads="1" noChangeShapeType="1" noTextEdit="1"/>
          </p:cNvSpPr>
          <p:nvPr/>
        </p:nvSpPr>
        <p:spPr bwMode="auto">
          <a:xfrm>
            <a:off x="2771775" y="836613"/>
            <a:ext cx="4129088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019"/>
              </a:avLst>
            </a:prstTxWarp>
          </a:bodyPr>
          <a:lstStyle/>
          <a:p>
            <a:pPr algn="ctr"/>
            <a:r>
              <a:rPr lang="ru-RU" sz="3600" b="1" kern="10" dirty="0">
                <a:ln w="28575">
                  <a:solidFill>
                    <a:srgbClr val="003366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3399FF"/>
                    </a:gs>
                    <a:gs pos="8000">
                      <a:srgbClr val="00CCCC"/>
                    </a:gs>
                    <a:gs pos="23500">
                      <a:srgbClr val="9999FF"/>
                    </a:gs>
                    <a:gs pos="30000">
                      <a:srgbClr val="2E6792"/>
                    </a:gs>
                    <a:gs pos="35501">
                      <a:srgbClr val="3333CC"/>
                    </a:gs>
                    <a:gs pos="40500">
                      <a:srgbClr val="1170FF"/>
                    </a:gs>
                    <a:gs pos="50000">
                      <a:srgbClr val="006699"/>
                    </a:gs>
                    <a:gs pos="59500">
                      <a:srgbClr val="1170FF"/>
                    </a:gs>
                    <a:gs pos="64500">
                      <a:srgbClr val="3333CC"/>
                    </a:gs>
                    <a:gs pos="70000">
                      <a:srgbClr val="2E6792"/>
                    </a:gs>
                    <a:gs pos="76500">
                      <a:srgbClr val="9999FF"/>
                    </a:gs>
                    <a:gs pos="92000">
                      <a:srgbClr val="00CCCC"/>
                    </a:gs>
                    <a:gs pos="100000">
                      <a:srgbClr val="3399FF"/>
                    </a:gs>
                  </a:gsLst>
                  <a:lin ang="540000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Верный ответ</a:t>
            </a:r>
          </a:p>
        </p:txBody>
      </p:sp>
      <p:sp>
        <p:nvSpPr>
          <p:cNvPr id="12297" name="Rectangle 11"/>
          <p:cNvSpPr>
            <a:spLocks noChangeArrowheads="1"/>
          </p:cNvSpPr>
          <p:nvPr/>
        </p:nvSpPr>
        <p:spPr bwMode="auto">
          <a:xfrm>
            <a:off x="928688" y="2786063"/>
            <a:ext cx="5500687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altLang="zh-CN" sz="40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Возрастёт в 125 раз</a:t>
            </a:r>
            <a:endParaRPr lang="ru-RU" altLang="zh-CN" sz="4000"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algn="ctr" eaLnBrk="0" hangingPunct="0"/>
            <a:endParaRPr lang="ru-RU" altLang="zh-CN">
              <a:ea typeface="Droid Sans Fallback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птичка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620713"/>
            <a:ext cx="1512888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 descr="4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13" y="4286250"/>
            <a:ext cx="1563687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 descr="птичка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877050" y="692150"/>
            <a:ext cx="1439863" cy="107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2" name="WordArt 6"/>
          <p:cNvSpPr>
            <a:spLocks noChangeArrowheads="1" noChangeShapeType="1" noTextEdit="1"/>
          </p:cNvSpPr>
          <p:nvPr/>
        </p:nvSpPr>
        <p:spPr bwMode="auto">
          <a:xfrm>
            <a:off x="2771775" y="836613"/>
            <a:ext cx="4129088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019"/>
              </a:avLst>
            </a:prstTxWarp>
          </a:bodyPr>
          <a:lstStyle/>
          <a:p>
            <a:pPr algn="ctr"/>
            <a:r>
              <a:rPr lang="ru-RU" sz="3600" b="1" kern="10">
                <a:ln w="28575">
                  <a:solidFill>
                    <a:srgbClr val="003366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3399FF"/>
                    </a:gs>
                    <a:gs pos="8000">
                      <a:srgbClr val="00CCCC"/>
                    </a:gs>
                    <a:gs pos="23500">
                      <a:srgbClr val="9999FF"/>
                    </a:gs>
                    <a:gs pos="30000">
                      <a:srgbClr val="2E6792"/>
                    </a:gs>
                    <a:gs pos="35501">
                      <a:srgbClr val="3333CC"/>
                    </a:gs>
                    <a:gs pos="40500">
                      <a:srgbClr val="1170FF"/>
                    </a:gs>
                    <a:gs pos="50000">
                      <a:srgbClr val="006699"/>
                    </a:gs>
                    <a:gs pos="59500">
                      <a:srgbClr val="1170FF"/>
                    </a:gs>
                    <a:gs pos="64500">
                      <a:srgbClr val="3333CC"/>
                    </a:gs>
                    <a:gs pos="70000">
                      <a:srgbClr val="2E6792"/>
                    </a:gs>
                    <a:gs pos="76500">
                      <a:srgbClr val="9999FF"/>
                    </a:gs>
                    <a:gs pos="92000">
                      <a:srgbClr val="00CCCC"/>
                    </a:gs>
                    <a:gs pos="100000">
                      <a:srgbClr val="3399FF"/>
                    </a:gs>
                  </a:gsLst>
                  <a:lin ang="540000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Верный ответ</a:t>
            </a:r>
          </a:p>
        </p:txBody>
      </p:sp>
      <p:sp>
        <p:nvSpPr>
          <p:cNvPr id="13318" name="WordArt 8"/>
          <p:cNvSpPr>
            <a:spLocks noChangeArrowheads="1" noChangeShapeType="1" noTextEdit="1"/>
          </p:cNvSpPr>
          <p:nvPr/>
        </p:nvSpPr>
        <p:spPr bwMode="auto">
          <a:xfrm rot="-1931106">
            <a:off x="7664450" y="3535363"/>
            <a:ext cx="1404938" cy="687387"/>
          </a:xfrm>
          <a:prstGeom prst="rect">
            <a:avLst/>
          </a:prstGeom>
        </p:spPr>
        <p:txBody>
          <a:bodyPr wrap="none" fromWordArt="1">
            <a:prstTxWarp prst="textFadeLeft">
              <a:avLst>
                <a:gd name="adj" fmla="val 33333"/>
              </a:avLst>
            </a:prstTxWarp>
          </a:bodyPr>
          <a:lstStyle/>
          <a:p>
            <a:pPr algn="ctr"/>
            <a:r>
              <a:rPr lang="ru-RU" sz="3600" b="1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Ой !</a:t>
            </a:r>
          </a:p>
        </p:txBody>
      </p:sp>
      <p:sp useBgFill="1">
        <p:nvSpPr>
          <p:cNvPr id="13319" name="AutoShape 9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429375" y="6424613"/>
            <a:ext cx="2411413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13320" name="Rectangle 9"/>
          <p:cNvSpPr>
            <a:spLocks noChangeArrowheads="1"/>
          </p:cNvSpPr>
          <p:nvPr/>
        </p:nvSpPr>
        <p:spPr bwMode="auto">
          <a:xfrm>
            <a:off x="1143000" y="2786063"/>
            <a:ext cx="7215188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en-US" altLang="zh-CN" sz="40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v</a:t>
            </a:r>
            <a:r>
              <a:rPr lang="ru-RU" altLang="zh-CN" sz="40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= </a:t>
            </a:r>
            <a:r>
              <a:rPr lang="en-US" altLang="zh-CN" sz="40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k C</a:t>
            </a:r>
            <a:r>
              <a:rPr lang="ru-RU" altLang="zh-CN" sz="4000" b="1" baseline="3000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2</a:t>
            </a:r>
            <a:r>
              <a:rPr lang="en-US" altLang="zh-CN" sz="4000" b="1" baseline="-3000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D</a:t>
            </a:r>
            <a:r>
              <a:rPr lang="en-US" altLang="zh-CN" sz="40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C</a:t>
            </a:r>
            <a:r>
              <a:rPr lang="en-US" altLang="zh-CN" sz="4000" b="1" baseline="-3000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B</a:t>
            </a:r>
            <a:r>
              <a:rPr lang="ru-RU" altLang="zh-CN" sz="40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– кинетическое уравнение 2 стадии и всей реакции.</a:t>
            </a:r>
            <a:endParaRPr lang="ru-RU" altLang="zh-CN" sz="4000"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endParaRPr lang="ru-RU" altLang="zh-CN">
              <a:ea typeface="Droid Sans Fallback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птичка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620713"/>
            <a:ext cx="1512888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 descr="4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25" y="3929063"/>
            <a:ext cx="1917700" cy="227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4" descr="птичка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877050" y="692150"/>
            <a:ext cx="1439863" cy="107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6" name="WordArt 6"/>
          <p:cNvSpPr>
            <a:spLocks noChangeArrowheads="1" noChangeShapeType="1" noTextEdit="1"/>
          </p:cNvSpPr>
          <p:nvPr/>
        </p:nvSpPr>
        <p:spPr bwMode="auto">
          <a:xfrm>
            <a:off x="2771775" y="836613"/>
            <a:ext cx="4129088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019"/>
              </a:avLst>
            </a:prstTxWarp>
          </a:bodyPr>
          <a:lstStyle/>
          <a:p>
            <a:pPr algn="ctr"/>
            <a:r>
              <a:rPr lang="ru-RU" sz="3600" b="1" kern="10" dirty="0">
                <a:ln w="28575">
                  <a:solidFill>
                    <a:srgbClr val="003366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3399FF"/>
                    </a:gs>
                    <a:gs pos="8000">
                      <a:srgbClr val="00CCCC"/>
                    </a:gs>
                    <a:gs pos="23500">
                      <a:srgbClr val="9999FF"/>
                    </a:gs>
                    <a:gs pos="30000">
                      <a:srgbClr val="2E6792"/>
                    </a:gs>
                    <a:gs pos="35501">
                      <a:srgbClr val="3333CC"/>
                    </a:gs>
                    <a:gs pos="40500">
                      <a:srgbClr val="1170FF"/>
                    </a:gs>
                    <a:gs pos="50000">
                      <a:srgbClr val="006699"/>
                    </a:gs>
                    <a:gs pos="59500">
                      <a:srgbClr val="1170FF"/>
                    </a:gs>
                    <a:gs pos="64500">
                      <a:srgbClr val="3333CC"/>
                    </a:gs>
                    <a:gs pos="70000">
                      <a:srgbClr val="2E6792"/>
                    </a:gs>
                    <a:gs pos="76500">
                      <a:srgbClr val="9999FF"/>
                    </a:gs>
                    <a:gs pos="92000">
                      <a:srgbClr val="00CCCC"/>
                    </a:gs>
                    <a:gs pos="100000">
                      <a:srgbClr val="3399FF"/>
                    </a:gs>
                  </a:gsLst>
                  <a:lin ang="540000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Верный ответ</a:t>
            </a:r>
          </a:p>
        </p:txBody>
      </p:sp>
      <p:sp>
        <p:nvSpPr>
          <p:cNvPr id="14342" name="WordArt 8"/>
          <p:cNvSpPr>
            <a:spLocks noChangeArrowheads="1" noChangeShapeType="1" noTextEdit="1"/>
          </p:cNvSpPr>
          <p:nvPr/>
        </p:nvSpPr>
        <p:spPr bwMode="auto">
          <a:xfrm rot="-1931106">
            <a:off x="7664450" y="3392488"/>
            <a:ext cx="1404938" cy="687387"/>
          </a:xfrm>
          <a:prstGeom prst="rect">
            <a:avLst/>
          </a:prstGeom>
        </p:spPr>
        <p:txBody>
          <a:bodyPr wrap="none" fromWordArt="1">
            <a:prstTxWarp prst="textFadeLeft">
              <a:avLst>
                <a:gd name="adj" fmla="val 33333"/>
              </a:avLst>
            </a:prstTxWarp>
          </a:bodyPr>
          <a:lstStyle/>
          <a:p>
            <a:pPr algn="ctr"/>
            <a:r>
              <a:rPr lang="ru-RU" sz="3600" b="1" kern="10" dirty="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Ой !</a:t>
            </a:r>
          </a:p>
        </p:txBody>
      </p:sp>
      <p:sp useBgFill="1">
        <p:nvSpPr>
          <p:cNvPr id="14343" name="AutoShape 9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443663" y="6308725"/>
            <a:ext cx="2411412" cy="433388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14344" name="Rectangle 9"/>
          <p:cNvSpPr>
            <a:spLocks noChangeArrowheads="1"/>
          </p:cNvSpPr>
          <p:nvPr/>
        </p:nvSpPr>
        <p:spPr bwMode="auto">
          <a:xfrm>
            <a:off x="214313" y="2500313"/>
            <a:ext cx="878681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4000" b="1" smtClean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А</a:t>
            </a:r>
            <a:r>
              <a:rPr lang="ru-RU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) </a:t>
            </a:r>
            <a:r>
              <a:rPr lang="en-US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C</a:t>
            </a:r>
            <a:r>
              <a:rPr lang="ru-RU" altLang="zh-CN" sz="4000" b="1" baseline="30000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0</a:t>
            </a:r>
            <a:r>
              <a:rPr lang="en-US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H</a:t>
            </a:r>
            <a:r>
              <a:rPr lang="ru-RU" altLang="zh-CN" sz="4000" b="1" baseline="-30000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2</a:t>
            </a:r>
            <a:r>
              <a:rPr lang="en-US" altLang="zh-CN" sz="4000" b="1" dirty="0" err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Cl</a:t>
            </a:r>
            <a:r>
              <a:rPr lang="ru-RU" altLang="zh-CN" sz="4000" b="1" baseline="-30000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2</a:t>
            </a:r>
            <a:r>
              <a:rPr lang="ru-RU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 </a:t>
            </a:r>
            <a:endParaRPr lang="en-US" altLang="zh-CN" sz="4000" b="1" dirty="0" smtClean="0">
              <a:solidFill>
                <a:srgbClr val="333333"/>
              </a:solidFill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r>
              <a:rPr lang="ru-RU" altLang="zh-CN" sz="4000" b="1" dirty="0" smtClean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</a:t>
            </a:r>
            <a:r>
              <a:rPr lang="ru-RU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Б) </a:t>
            </a:r>
            <a:r>
              <a:rPr lang="en-US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C</a:t>
            </a:r>
            <a:r>
              <a:rPr lang="ru-RU" altLang="zh-CN" sz="4000" b="1" baseline="30000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-2</a:t>
            </a:r>
            <a:r>
              <a:rPr lang="en-US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H</a:t>
            </a:r>
            <a:r>
              <a:rPr lang="ru-RU" altLang="zh-CN" sz="4000" b="1" baseline="-30000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3</a:t>
            </a:r>
            <a:r>
              <a:rPr lang="ru-RU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=</a:t>
            </a:r>
            <a:r>
              <a:rPr lang="en-US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C</a:t>
            </a:r>
            <a:r>
              <a:rPr lang="ru-RU" altLang="zh-CN" sz="4000" b="1" baseline="30000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-1</a:t>
            </a:r>
            <a:r>
              <a:rPr lang="en-US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H</a:t>
            </a:r>
            <a:r>
              <a:rPr lang="ru-RU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−</a:t>
            </a:r>
            <a:r>
              <a:rPr lang="en-US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C</a:t>
            </a:r>
            <a:r>
              <a:rPr lang="ru-RU" altLang="zh-CN" sz="4000" b="1" baseline="30000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-1</a:t>
            </a:r>
            <a:r>
              <a:rPr lang="en-US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H</a:t>
            </a:r>
            <a:r>
              <a:rPr lang="ru-RU" altLang="zh-CN" sz="4000" b="1" baseline="-30000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2</a:t>
            </a:r>
            <a:r>
              <a:rPr lang="ru-RU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−</a:t>
            </a:r>
            <a:r>
              <a:rPr lang="en-US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OH</a:t>
            </a:r>
            <a:r>
              <a:rPr lang="ru-RU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   </a:t>
            </a:r>
            <a:endParaRPr lang="en-US" altLang="zh-CN" sz="4000" b="1" dirty="0" smtClean="0">
              <a:solidFill>
                <a:srgbClr val="333333"/>
              </a:solidFill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r>
              <a:rPr lang="ru-RU" altLang="zh-CN" sz="4000" b="1" dirty="0" smtClean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</a:t>
            </a:r>
            <a:r>
              <a:rPr lang="ru-RU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В) </a:t>
            </a:r>
            <a:r>
              <a:rPr lang="en-US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C</a:t>
            </a:r>
            <a:r>
              <a:rPr lang="ru-RU" altLang="zh-CN" sz="4000" b="1" baseline="30000" dirty="0" smtClean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-</a:t>
            </a:r>
            <a:r>
              <a:rPr lang="en-US" altLang="zh-CN" sz="4000" b="1" baseline="30000" dirty="0" smtClean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2</a:t>
            </a:r>
            <a:r>
              <a:rPr lang="en-US" altLang="zh-CN" sz="4000" b="1" dirty="0" smtClean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H</a:t>
            </a:r>
            <a:r>
              <a:rPr lang="en-US" altLang="zh-CN" sz="4000" b="1" baseline="-30000" dirty="0" smtClean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2</a:t>
            </a:r>
            <a:r>
              <a:rPr lang="ru-RU" altLang="zh-CN" sz="4000" b="1" dirty="0" smtClean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−</a:t>
            </a:r>
            <a:r>
              <a:rPr lang="en-US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C</a:t>
            </a:r>
            <a:r>
              <a:rPr lang="ru-RU" altLang="zh-CN" sz="4000" b="1" baseline="30000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0</a:t>
            </a:r>
            <a:r>
              <a:rPr lang="en-US" altLang="zh-CN" sz="4000" b="1" dirty="0" err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HCl</a:t>
            </a:r>
            <a:r>
              <a:rPr lang="ru-RU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−</a:t>
            </a:r>
            <a:r>
              <a:rPr lang="en-US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C</a:t>
            </a:r>
            <a:r>
              <a:rPr lang="ru-RU" altLang="zh-CN" sz="4000" b="1" baseline="30000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-3</a:t>
            </a:r>
            <a:r>
              <a:rPr lang="en-US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H</a:t>
            </a:r>
            <a:r>
              <a:rPr lang="ru-RU" altLang="zh-CN" sz="4000" b="1" baseline="-30000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3</a:t>
            </a:r>
            <a:endParaRPr lang="ru-RU" altLang="zh-CN" sz="4000" b="1" dirty="0"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r>
              <a:rPr lang="ru-RU" altLang="zh-CN" sz="4000" b="1" dirty="0" smtClean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Г</a:t>
            </a:r>
            <a:r>
              <a:rPr lang="ru-RU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)</a:t>
            </a:r>
            <a:r>
              <a:rPr lang="en-US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C</a:t>
            </a:r>
            <a:r>
              <a:rPr lang="en-US" altLang="zh-CN" sz="4000" b="1" baseline="30000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-2</a:t>
            </a:r>
            <a:r>
              <a:rPr lang="en-US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H</a:t>
            </a:r>
            <a:r>
              <a:rPr lang="en-US" altLang="zh-CN" sz="4000" b="1" baseline="-30000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2</a:t>
            </a:r>
            <a:r>
              <a:rPr lang="en-US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−C</a:t>
            </a:r>
            <a:r>
              <a:rPr lang="en-US" altLang="zh-CN" sz="4000" b="1" baseline="30000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-1</a:t>
            </a:r>
            <a:r>
              <a:rPr lang="en-US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H−C</a:t>
            </a:r>
            <a:r>
              <a:rPr lang="en-US" altLang="zh-CN" sz="4000" b="1" baseline="30000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+1</a:t>
            </a:r>
            <a:r>
              <a:rPr lang="en-US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=O</a:t>
            </a:r>
            <a:endParaRPr lang="ru-RU" altLang="zh-CN" sz="4000" b="1" dirty="0"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r>
              <a:rPr lang="en-US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                           |</a:t>
            </a:r>
            <a:endParaRPr lang="ru-RU" altLang="zh-CN" sz="4000" b="1" dirty="0"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r>
              <a:rPr lang="ru-RU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                          </a:t>
            </a:r>
            <a:r>
              <a:rPr lang="en-US" altLang="zh-CN" sz="4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H</a:t>
            </a:r>
            <a:endParaRPr lang="en-US" altLang="zh-CN" sz="4000" b="1" dirty="0"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9" name="WordArt 7"/>
          <p:cNvSpPr>
            <a:spLocks noChangeArrowheads="1" noChangeShapeType="1" noTextEdit="1"/>
          </p:cNvSpPr>
          <p:nvPr/>
        </p:nvSpPr>
        <p:spPr bwMode="auto">
          <a:xfrm>
            <a:off x="4067175" y="1341438"/>
            <a:ext cx="3817938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"/>
              <a:cs typeface="Arial"/>
            </a:endParaRPr>
          </a:p>
        </p:txBody>
      </p:sp>
      <p:sp>
        <p:nvSpPr>
          <p:cNvPr id="15363" name="WordArt 2"/>
          <p:cNvSpPr>
            <a:spLocks noChangeArrowheads="1" noChangeShapeType="1" noTextEdit="1"/>
          </p:cNvSpPr>
          <p:nvPr/>
        </p:nvSpPr>
        <p:spPr bwMode="auto">
          <a:xfrm>
            <a:off x="468313" y="404813"/>
            <a:ext cx="12969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</a:t>
            </a:r>
          </a:p>
        </p:txBody>
      </p:sp>
      <p:sp>
        <p:nvSpPr>
          <p:cNvPr id="15366" name="WordArt 5"/>
          <p:cNvSpPr>
            <a:spLocks noChangeArrowheads="1" noChangeShapeType="1" noTextEdit="1"/>
          </p:cNvSpPr>
          <p:nvPr/>
        </p:nvSpPr>
        <p:spPr bwMode="auto">
          <a:xfrm>
            <a:off x="5724525" y="404813"/>
            <a:ext cx="2665413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292"/>
              </a:avLst>
            </a:prstTxWarp>
          </a:bodyPr>
          <a:lstStyle/>
          <a:p>
            <a:pPr algn="ctr"/>
            <a:endParaRPr lang="ru-RU" sz="48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FF0066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"/>
              <a:cs typeface="Arial"/>
            </a:endParaRPr>
          </a:p>
        </p:txBody>
      </p:sp>
      <p:pic>
        <p:nvPicPr>
          <p:cNvPr id="15367" name="Picture 6" descr="линия 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908050"/>
            <a:ext cx="6335713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8" name="WordArt 8"/>
          <p:cNvSpPr>
            <a:spLocks noChangeArrowheads="1" noChangeShapeType="1" noTextEdit="1"/>
          </p:cNvSpPr>
          <p:nvPr/>
        </p:nvSpPr>
        <p:spPr bwMode="auto">
          <a:xfrm>
            <a:off x="2700338" y="1341438"/>
            <a:ext cx="1152525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ТЕМА :</a:t>
            </a:r>
          </a:p>
        </p:txBody>
      </p:sp>
      <p:sp>
        <p:nvSpPr>
          <p:cNvPr id="13321" name="AutoShape 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650" y="981075"/>
            <a:ext cx="720725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000066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/>
              <a:t>10</a:t>
            </a:r>
          </a:p>
        </p:txBody>
      </p:sp>
      <p:sp>
        <p:nvSpPr>
          <p:cNvPr id="15370" name="TextBox 12"/>
          <p:cNvSpPr txBox="1">
            <a:spLocks noChangeArrowheads="1"/>
          </p:cNvSpPr>
          <p:nvPr/>
        </p:nvSpPr>
        <p:spPr bwMode="auto">
          <a:xfrm>
            <a:off x="714375" y="2500313"/>
            <a:ext cx="821531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 b="1">
                <a:latin typeface="Times New Roman" pitchFamily="18" charset="0"/>
                <a:cs typeface="Times New Roman" pitchFamily="18" charset="0"/>
              </a:rPr>
              <a:t>В каких реакциях изменяется заряд ядра атома? </a:t>
            </a:r>
          </a:p>
        </p:txBody>
      </p:sp>
      <p:sp>
        <p:nvSpPr>
          <p:cNvPr id="15371" name="TextBox 1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85750" y="6286500"/>
            <a:ext cx="20002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hlinkClick r:id="rId3" action="ppaction://hlinksldjump"/>
              </a:rPr>
              <a:t>ответ</a:t>
            </a:r>
            <a:endParaRPr lang="ru-RU" sz="2000" b="1"/>
          </a:p>
        </p:txBody>
      </p:sp>
      <p:sp>
        <p:nvSpPr>
          <p:cNvPr id="15372" name="Прямоугольник 13"/>
          <p:cNvSpPr>
            <a:spLocks noChangeArrowheads="1"/>
          </p:cNvSpPr>
          <p:nvPr/>
        </p:nvSpPr>
        <p:spPr bwMode="auto">
          <a:xfrm>
            <a:off x="4143375" y="1214438"/>
            <a:ext cx="38576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Times New Roman" pitchFamily="18" charset="0"/>
                <a:cs typeface="Times New Roman" pitchFamily="18" charset="0"/>
              </a:rPr>
              <a:t>СТРОЕНИЕ АТОМА</a:t>
            </a:r>
            <a:endParaRPr lang="ru-RU" sz="2400">
              <a:latin typeface="Times New Roman" pitchFamily="18" charset="0"/>
              <a:cs typeface="Times New Roman" pitchFamily="18" charset="0"/>
            </a:endParaRPr>
          </a:p>
        </p:txBody>
      </p:sp>
      <p:sp useBgFill="1">
        <p:nvSpPr>
          <p:cNvPr id="15373" name="AutoShape 9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443663" y="6308725"/>
            <a:ext cx="2411412" cy="433388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214546" y="214290"/>
            <a:ext cx="4864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4" name="WordArt 8"/>
          <p:cNvSpPr>
            <a:spLocks noChangeArrowheads="1" noChangeShapeType="1" noTextEdit="1"/>
          </p:cNvSpPr>
          <p:nvPr/>
        </p:nvSpPr>
        <p:spPr bwMode="auto">
          <a:xfrm>
            <a:off x="4214813" y="1214438"/>
            <a:ext cx="4362450" cy="444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ru-RU" sz="3600" kern="10">
              <a:ln w="9525">
                <a:noFill/>
                <a:round/>
                <a:headEnd/>
                <a:tailEnd/>
              </a:ln>
              <a:latin typeface="Times New Roman"/>
              <a:cs typeface="Times New Roman"/>
            </a:endParaRPr>
          </a:p>
        </p:txBody>
      </p:sp>
      <p:sp>
        <p:nvSpPr>
          <p:cNvPr id="16387" name="WordArt 3"/>
          <p:cNvSpPr>
            <a:spLocks noChangeArrowheads="1" noChangeShapeType="1" noTextEdit="1"/>
          </p:cNvSpPr>
          <p:nvPr/>
        </p:nvSpPr>
        <p:spPr bwMode="auto">
          <a:xfrm>
            <a:off x="468313" y="404813"/>
            <a:ext cx="12969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</a:t>
            </a:r>
          </a:p>
        </p:txBody>
      </p:sp>
      <p:sp>
        <p:nvSpPr>
          <p:cNvPr id="16388" name="WordArt 4"/>
          <p:cNvSpPr>
            <a:spLocks noChangeArrowheads="1" noChangeShapeType="1" noTextEdit="1"/>
          </p:cNvSpPr>
          <p:nvPr/>
        </p:nvSpPr>
        <p:spPr bwMode="auto">
          <a:xfrm>
            <a:off x="1979613" y="404813"/>
            <a:ext cx="1871662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194"/>
              </a:avLst>
            </a:prstTxWarp>
          </a:bodyPr>
          <a:lstStyle/>
          <a:p>
            <a:pPr algn="ctr"/>
            <a:endParaRPr lang="ru-RU" sz="48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FF0066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"/>
              <a:cs typeface="Arial"/>
            </a:endParaRPr>
          </a:p>
        </p:txBody>
      </p:sp>
      <p:sp>
        <p:nvSpPr>
          <p:cNvPr id="16389" name="WordArt 5"/>
          <p:cNvSpPr>
            <a:spLocks noChangeArrowheads="1" noChangeShapeType="1" noTextEdit="1"/>
          </p:cNvSpPr>
          <p:nvPr/>
        </p:nvSpPr>
        <p:spPr bwMode="auto">
          <a:xfrm>
            <a:off x="4067175" y="333375"/>
            <a:ext cx="136842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72"/>
              </a:avLst>
            </a:prstTxWarp>
          </a:bodyPr>
          <a:lstStyle/>
          <a:p>
            <a:pPr algn="ctr"/>
            <a:endParaRPr lang="ru-RU" sz="48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FF0066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"/>
              <a:cs typeface="Arial"/>
            </a:endParaRPr>
          </a:p>
        </p:txBody>
      </p:sp>
      <p:sp>
        <p:nvSpPr>
          <p:cNvPr id="16390" name="WordArt 6"/>
          <p:cNvSpPr>
            <a:spLocks noChangeArrowheads="1" noChangeShapeType="1" noTextEdit="1"/>
          </p:cNvSpPr>
          <p:nvPr/>
        </p:nvSpPr>
        <p:spPr bwMode="auto">
          <a:xfrm>
            <a:off x="5724525" y="404813"/>
            <a:ext cx="2665413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292"/>
              </a:avLst>
            </a:prstTxWarp>
          </a:bodyPr>
          <a:lstStyle/>
          <a:p>
            <a:pPr algn="ctr"/>
            <a:endParaRPr lang="ru-RU" sz="48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FF0066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"/>
              <a:cs typeface="Arial"/>
            </a:endParaRPr>
          </a:p>
        </p:txBody>
      </p:sp>
      <p:pic>
        <p:nvPicPr>
          <p:cNvPr id="16391" name="Picture 7" descr="линия 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908050"/>
            <a:ext cx="6335713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2" name="WordArt 9"/>
          <p:cNvSpPr>
            <a:spLocks noChangeArrowheads="1" noChangeShapeType="1" noTextEdit="1"/>
          </p:cNvSpPr>
          <p:nvPr/>
        </p:nvSpPr>
        <p:spPr bwMode="auto">
          <a:xfrm>
            <a:off x="1714480" y="1285860"/>
            <a:ext cx="1152525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ТЕМА :</a:t>
            </a:r>
          </a:p>
        </p:txBody>
      </p:sp>
      <p:sp>
        <p:nvSpPr>
          <p:cNvPr id="19466" name="AutoShape 1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650" y="981075"/>
            <a:ext cx="720725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000066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/>
              <a:t>20</a:t>
            </a:r>
          </a:p>
        </p:txBody>
      </p:sp>
      <p:sp useBgFill="1">
        <p:nvSpPr>
          <p:cNvPr id="16394" name="AutoShape 1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16396" name="TextBox 12"/>
          <p:cNvSpPr txBox="1">
            <a:spLocks noChangeArrowheads="1"/>
          </p:cNvSpPr>
          <p:nvPr/>
        </p:nvSpPr>
        <p:spPr bwMode="auto">
          <a:xfrm>
            <a:off x="714375" y="2643188"/>
            <a:ext cx="7786688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latin typeface="Times New Roman" pitchFamily="18" charset="0"/>
                <a:cs typeface="Times New Roman" pitchFamily="18" charset="0"/>
              </a:rPr>
              <a:t>«Проскок» электрона наблюдается у следующих элементов IV периода...</a:t>
            </a:r>
          </a:p>
        </p:txBody>
      </p:sp>
      <p:sp>
        <p:nvSpPr>
          <p:cNvPr id="16397" name="Text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85750" y="6143625"/>
            <a:ext cx="20002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hlinkClick r:id="rId4" action="ppaction://hlinksldjump"/>
              </a:rPr>
              <a:t>ответ</a:t>
            </a:r>
            <a:endParaRPr lang="ru-RU" sz="2000" b="1">
              <a:solidFill>
                <a:schemeClr val="bg1"/>
              </a:solidFill>
            </a:endParaRPr>
          </a:p>
        </p:txBody>
      </p:sp>
      <p:sp>
        <p:nvSpPr>
          <p:cNvPr id="16398" name="Прямоугольник 13"/>
          <p:cNvSpPr>
            <a:spLocks noChangeArrowheads="1"/>
          </p:cNvSpPr>
          <p:nvPr/>
        </p:nvSpPr>
        <p:spPr bwMode="auto">
          <a:xfrm>
            <a:off x="3143240" y="1214422"/>
            <a:ext cx="3286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СТРОЕНИЕ АТОМА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214546" y="285728"/>
            <a:ext cx="4864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8" name="WordArt 8"/>
          <p:cNvSpPr>
            <a:spLocks noChangeArrowheads="1" noChangeShapeType="1" noTextEdit="1"/>
          </p:cNvSpPr>
          <p:nvPr/>
        </p:nvSpPr>
        <p:spPr bwMode="auto">
          <a:xfrm>
            <a:off x="4067175" y="1341438"/>
            <a:ext cx="3817938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ru-RU" sz="3600" kern="10">
              <a:ln w="9525">
                <a:noFill/>
                <a:round/>
                <a:headEnd/>
                <a:tailEnd/>
              </a:ln>
              <a:latin typeface="Times New Roman"/>
              <a:cs typeface="Times New Roman"/>
            </a:endParaRPr>
          </a:p>
        </p:txBody>
      </p:sp>
      <p:sp>
        <p:nvSpPr>
          <p:cNvPr id="17411" name="WordArt 3"/>
          <p:cNvSpPr>
            <a:spLocks noChangeArrowheads="1" noChangeShapeType="1" noTextEdit="1"/>
          </p:cNvSpPr>
          <p:nvPr/>
        </p:nvSpPr>
        <p:spPr bwMode="auto">
          <a:xfrm>
            <a:off x="468313" y="404813"/>
            <a:ext cx="12969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</a:t>
            </a:r>
          </a:p>
        </p:txBody>
      </p:sp>
      <p:pic>
        <p:nvPicPr>
          <p:cNvPr id="17415" name="Picture 7" descr="линия 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908050"/>
            <a:ext cx="6335713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9" name="WordArt 9"/>
          <p:cNvSpPr>
            <a:spLocks noChangeArrowheads="1" noChangeShapeType="1" noTextEdit="1"/>
          </p:cNvSpPr>
          <p:nvPr/>
        </p:nvSpPr>
        <p:spPr bwMode="auto">
          <a:xfrm>
            <a:off x="1643042" y="1285860"/>
            <a:ext cx="1152525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 dirty="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ТЕМА :</a:t>
            </a:r>
          </a:p>
        </p:txBody>
      </p:sp>
      <p:sp>
        <p:nvSpPr>
          <p:cNvPr id="20490" name="AutoShape 1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650" y="981075"/>
            <a:ext cx="720725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000066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/>
              <a:t>30</a:t>
            </a:r>
          </a:p>
        </p:txBody>
      </p:sp>
      <p:sp useBgFill="1">
        <p:nvSpPr>
          <p:cNvPr id="17418" name="AutoShape 19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17419" name="TextBox 10"/>
          <p:cNvSpPr txBox="1">
            <a:spLocks noChangeArrowheads="1"/>
          </p:cNvSpPr>
          <p:nvPr/>
        </p:nvSpPr>
        <p:spPr bwMode="auto">
          <a:xfrm>
            <a:off x="357188" y="2786063"/>
            <a:ext cx="8072437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>
                <a:latin typeface="Times New Roman" pitchFamily="18" charset="0"/>
                <a:cs typeface="Times New Roman" pitchFamily="18" charset="0"/>
              </a:rPr>
              <a:t>Напишите распределение электронов по уровням для серебра</a:t>
            </a:r>
          </a:p>
        </p:txBody>
      </p:sp>
      <p:sp>
        <p:nvSpPr>
          <p:cNvPr id="17420" name="TextBox 11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85750" y="6143625"/>
            <a:ext cx="20002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hlinkClick r:id="rId4" action="ppaction://hlinksldjump"/>
              </a:rPr>
              <a:t>ответ</a:t>
            </a:r>
            <a:endParaRPr lang="ru-RU" sz="2000" b="1">
              <a:solidFill>
                <a:schemeClr val="bg1"/>
              </a:solidFill>
            </a:endParaRPr>
          </a:p>
        </p:txBody>
      </p:sp>
      <p:sp>
        <p:nvSpPr>
          <p:cNvPr id="17421" name="Прямоугольник 12"/>
          <p:cNvSpPr>
            <a:spLocks noChangeArrowheads="1"/>
          </p:cNvSpPr>
          <p:nvPr/>
        </p:nvSpPr>
        <p:spPr bwMode="auto">
          <a:xfrm>
            <a:off x="2928926" y="1142984"/>
            <a:ext cx="32146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Times New Roman" pitchFamily="18" charset="0"/>
                <a:cs typeface="Times New Roman" pitchFamily="18" charset="0"/>
              </a:rPr>
              <a:t>СТРОЕНИЕ АТОМА</a:t>
            </a:r>
            <a:endParaRPr lang="ru-RU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143108" y="285728"/>
            <a:ext cx="4864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048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8" grpId="0" animBg="1"/>
      <p:bldP spid="2048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2" name="WordArt 8"/>
          <p:cNvSpPr>
            <a:spLocks noChangeArrowheads="1" noChangeShapeType="1" noTextEdit="1"/>
          </p:cNvSpPr>
          <p:nvPr/>
        </p:nvSpPr>
        <p:spPr bwMode="auto">
          <a:xfrm>
            <a:off x="3000364" y="1285860"/>
            <a:ext cx="3817938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"/>
              <a:cs typeface="Arial"/>
            </a:endParaRPr>
          </a:p>
        </p:txBody>
      </p:sp>
      <p:sp>
        <p:nvSpPr>
          <p:cNvPr id="18435" name="WordArt 3"/>
          <p:cNvSpPr>
            <a:spLocks noChangeArrowheads="1" noChangeShapeType="1" noTextEdit="1"/>
          </p:cNvSpPr>
          <p:nvPr/>
        </p:nvSpPr>
        <p:spPr bwMode="auto">
          <a:xfrm>
            <a:off x="468313" y="404813"/>
            <a:ext cx="12969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</a:t>
            </a:r>
          </a:p>
        </p:txBody>
      </p:sp>
      <p:pic>
        <p:nvPicPr>
          <p:cNvPr id="18439" name="Picture 7" descr="линия 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908050"/>
            <a:ext cx="6335713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0" name="WordArt 9"/>
          <p:cNvSpPr>
            <a:spLocks noChangeArrowheads="1" noChangeShapeType="1" noTextEdit="1"/>
          </p:cNvSpPr>
          <p:nvPr/>
        </p:nvSpPr>
        <p:spPr bwMode="auto">
          <a:xfrm>
            <a:off x="1785918" y="1357298"/>
            <a:ext cx="1152525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ТЕМА :</a:t>
            </a:r>
          </a:p>
        </p:txBody>
      </p:sp>
      <p:sp>
        <p:nvSpPr>
          <p:cNvPr id="21514" name="AutoShape 1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650" y="981075"/>
            <a:ext cx="720725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000066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/>
              <a:t>40</a:t>
            </a:r>
          </a:p>
        </p:txBody>
      </p:sp>
      <p:sp useBgFill="1">
        <p:nvSpPr>
          <p:cNvPr id="18442" name="AutoShape 17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0" y="0"/>
            <a:ext cx="32733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>
              <a:buFontTx/>
              <a:buChar char="•"/>
            </a:pPr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?</a:t>
            </a:r>
            <a:endParaRPr lang="ru-RU" dirty="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8444" name="TextBox 12"/>
          <p:cNvSpPr txBox="1">
            <a:spLocks noChangeArrowheads="1"/>
          </p:cNvSpPr>
          <p:nvPr/>
        </p:nvSpPr>
        <p:spPr bwMode="auto">
          <a:xfrm>
            <a:off x="214313" y="2000250"/>
            <a:ext cx="8715375" cy="317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Times New Roman" pitchFamily="18" charset="0"/>
                <a:cs typeface="Times New Roman" pitchFamily="18" charset="0"/>
              </a:rPr>
              <a:t>Расположите следующие элементы (даны окончания электронных формул) в порядке возрастания электроотрицательности: </a:t>
            </a:r>
          </a:p>
          <a:p>
            <a:r>
              <a:rPr lang="ru-RU" sz="4000" b="1">
                <a:latin typeface="Times New Roman" pitchFamily="18" charset="0"/>
                <a:cs typeface="Times New Roman" pitchFamily="18" charset="0"/>
              </a:rPr>
              <a:t>…3</a:t>
            </a:r>
            <a:r>
              <a:rPr lang="en-US" sz="4000" b="1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4000" b="1" baseline="3000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4000" b="1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4000" b="1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sz="4000" b="1" baseline="30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4000" b="1">
                <a:latin typeface="Times New Roman" pitchFamily="18" charset="0"/>
                <a:cs typeface="Times New Roman" pitchFamily="18" charset="0"/>
              </a:rPr>
              <a:t> …3</a:t>
            </a:r>
            <a:r>
              <a:rPr lang="en-US" sz="4000" b="1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4000" b="1" baseline="30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000" b="1"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4000" b="1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sz="4000" b="1" baseline="30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4000" b="1">
                <a:latin typeface="Times New Roman" pitchFamily="18" charset="0"/>
                <a:cs typeface="Times New Roman" pitchFamily="18" charset="0"/>
              </a:rPr>
              <a:t> …2</a:t>
            </a:r>
            <a:r>
              <a:rPr lang="en-US" sz="4000" b="1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4000" b="1" baseline="30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000" b="1"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en-US" sz="4000" b="1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sz="4000" b="1" baseline="3000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4000" b="1">
                <a:latin typeface="Times New Roman" pitchFamily="18" charset="0"/>
                <a:cs typeface="Times New Roman" pitchFamily="18" charset="0"/>
              </a:rPr>
              <a:t> …2</a:t>
            </a:r>
            <a:r>
              <a:rPr lang="en-US" sz="4000" b="1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4000" b="1" baseline="30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000" b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4000" b="1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sz="4000" b="1" baseline="30000">
                <a:latin typeface="Times New Roman" pitchFamily="18" charset="0"/>
                <a:cs typeface="Times New Roman" pitchFamily="18" charset="0"/>
              </a:rPr>
              <a:t>4 </a:t>
            </a:r>
            <a:endParaRPr lang="ru-RU" sz="4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45" name="TextBox 12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85750" y="6143625"/>
            <a:ext cx="20002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hlinkClick r:id="rId4" action="ppaction://hlinksldjump"/>
              </a:rPr>
              <a:t>ответ</a:t>
            </a:r>
            <a:endParaRPr lang="ru-RU" sz="2000" b="1">
              <a:solidFill>
                <a:schemeClr val="bg1"/>
              </a:solidFill>
            </a:endParaRPr>
          </a:p>
        </p:txBody>
      </p:sp>
      <p:sp>
        <p:nvSpPr>
          <p:cNvPr id="18446" name="Прямоугольник 13"/>
          <p:cNvSpPr>
            <a:spLocks noChangeArrowheads="1"/>
          </p:cNvSpPr>
          <p:nvPr/>
        </p:nvSpPr>
        <p:spPr bwMode="auto">
          <a:xfrm>
            <a:off x="3071802" y="1214422"/>
            <a:ext cx="3786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СТРОЕНИЕ АТОМА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214546" y="285728"/>
            <a:ext cx="4864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6" name="WordArt 8"/>
          <p:cNvSpPr>
            <a:spLocks noChangeArrowheads="1" noChangeShapeType="1" noTextEdit="1"/>
          </p:cNvSpPr>
          <p:nvPr/>
        </p:nvSpPr>
        <p:spPr bwMode="auto">
          <a:xfrm>
            <a:off x="3071802" y="1285860"/>
            <a:ext cx="3817938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"/>
              <a:cs typeface="Arial"/>
            </a:endParaRPr>
          </a:p>
        </p:txBody>
      </p:sp>
      <p:sp>
        <p:nvSpPr>
          <p:cNvPr id="19459" name="WordArt 3"/>
          <p:cNvSpPr>
            <a:spLocks noChangeArrowheads="1" noChangeShapeType="1" noTextEdit="1"/>
          </p:cNvSpPr>
          <p:nvPr/>
        </p:nvSpPr>
        <p:spPr bwMode="auto">
          <a:xfrm>
            <a:off x="468313" y="404813"/>
            <a:ext cx="12969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</a:t>
            </a:r>
          </a:p>
        </p:txBody>
      </p:sp>
      <p:sp>
        <p:nvSpPr>
          <p:cNvPr id="19460" name="WordArt 4"/>
          <p:cNvSpPr>
            <a:spLocks noChangeArrowheads="1" noChangeShapeType="1" noTextEdit="1"/>
          </p:cNvSpPr>
          <p:nvPr/>
        </p:nvSpPr>
        <p:spPr bwMode="auto">
          <a:xfrm>
            <a:off x="2571736" y="285728"/>
            <a:ext cx="4071966" cy="42862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194"/>
              </a:avLst>
            </a:prstTxWarp>
          </a:bodyPr>
          <a:lstStyle/>
          <a:p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63" name="Picture 7" descr="линия 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908050"/>
            <a:ext cx="6335713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4" name="WordArt 9"/>
          <p:cNvSpPr>
            <a:spLocks noChangeArrowheads="1" noChangeShapeType="1" noTextEdit="1"/>
          </p:cNvSpPr>
          <p:nvPr/>
        </p:nvSpPr>
        <p:spPr bwMode="auto">
          <a:xfrm>
            <a:off x="1857356" y="1285860"/>
            <a:ext cx="1152525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ТЕМА :</a:t>
            </a:r>
          </a:p>
        </p:txBody>
      </p:sp>
      <p:sp>
        <p:nvSpPr>
          <p:cNvPr id="22538" name="AutoShape 1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650" y="981075"/>
            <a:ext cx="720725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000066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/>
              <a:t>50</a:t>
            </a:r>
          </a:p>
        </p:txBody>
      </p:sp>
      <p:sp useBgFill="1">
        <p:nvSpPr>
          <p:cNvPr id="19466" name="AutoShape 18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19468" name="TextBox 12"/>
          <p:cNvSpPr txBox="1">
            <a:spLocks noChangeArrowheads="1"/>
          </p:cNvSpPr>
          <p:nvPr/>
        </p:nvSpPr>
        <p:spPr bwMode="auto">
          <a:xfrm>
            <a:off x="428625" y="2214563"/>
            <a:ext cx="8715375" cy="317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Times New Roman" pitchFamily="18" charset="0"/>
                <a:cs typeface="Times New Roman" pitchFamily="18" charset="0"/>
              </a:rPr>
              <a:t>Используя правило Клечковского, покажите в какой последовательности заполняются электронами следующие орбитали: 4P 4d 5P 5S 6S…  </a:t>
            </a:r>
          </a:p>
        </p:txBody>
      </p:sp>
      <p:sp>
        <p:nvSpPr>
          <p:cNvPr id="19469" name="TextBox 12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85750" y="6143625"/>
            <a:ext cx="20002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hlinkClick r:id="rId4" action="ppaction://hlinksldjump"/>
              </a:rPr>
              <a:t>ответ</a:t>
            </a:r>
            <a:endParaRPr lang="ru-RU" sz="2000" b="1">
              <a:solidFill>
                <a:schemeClr val="bg1"/>
              </a:solidFill>
            </a:endParaRPr>
          </a:p>
        </p:txBody>
      </p:sp>
      <p:sp>
        <p:nvSpPr>
          <p:cNvPr id="19470" name="Прямоугольник 13"/>
          <p:cNvSpPr>
            <a:spLocks noChangeArrowheads="1"/>
          </p:cNvSpPr>
          <p:nvPr/>
        </p:nvSpPr>
        <p:spPr bwMode="auto">
          <a:xfrm>
            <a:off x="3071802" y="1214422"/>
            <a:ext cx="31432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СТРОЕНИЕ АТОМА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428860" y="214290"/>
            <a:ext cx="4864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WordArt 6"/>
          <p:cNvSpPr>
            <a:spLocks noChangeArrowheads="1" noChangeShapeType="1" noTextEdit="1"/>
          </p:cNvSpPr>
          <p:nvPr/>
        </p:nvSpPr>
        <p:spPr bwMode="auto">
          <a:xfrm>
            <a:off x="468313" y="404813"/>
            <a:ext cx="12969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</a:t>
            </a:r>
          </a:p>
        </p:txBody>
      </p:sp>
      <p:pic>
        <p:nvPicPr>
          <p:cNvPr id="20486" name="Picture 10" descr="линия 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908050"/>
            <a:ext cx="6335713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9" name="WordArt 11"/>
          <p:cNvSpPr>
            <a:spLocks noChangeArrowheads="1" noChangeShapeType="1" noTextEdit="1"/>
          </p:cNvSpPr>
          <p:nvPr/>
        </p:nvSpPr>
        <p:spPr bwMode="auto">
          <a:xfrm>
            <a:off x="1785938" y="1285875"/>
            <a:ext cx="1724025" cy="285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ТЕМА :</a:t>
            </a:r>
          </a:p>
        </p:txBody>
      </p:sp>
      <p:sp>
        <p:nvSpPr>
          <p:cNvPr id="37900" name="AutoShape 1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650" y="981075"/>
            <a:ext cx="720725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000066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/>
              <a:t>10</a:t>
            </a:r>
          </a:p>
        </p:txBody>
      </p:sp>
      <p:sp>
        <p:nvSpPr>
          <p:cNvPr id="37906" name="WordArt 18"/>
          <p:cNvSpPr>
            <a:spLocks noChangeArrowheads="1" noChangeShapeType="1" noTextEdit="1"/>
          </p:cNvSpPr>
          <p:nvPr/>
        </p:nvSpPr>
        <p:spPr bwMode="auto">
          <a:xfrm>
            <a:off x="4500563" y="1268413"/>
            <a:ext cx="3817937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"/>
              <a:cs typeface="Arial"/>
            </a:endParaRPr>
          </a:p>
        </p:txBody>
      </p:sp>
      <p:sp useBgFill="1">
        <p:nvSpPr>
          <p:cNvPr id="20490" name="AutoShape 19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20491" name="TextBox 10"/>
          <p:cNvSpPr txBox="1">
            <a:spLocks noChangeArrowheads="1"/>
          </p:cNvSpPr>
          <p:nvPr/>
        </p:nvSpPr>
        <p:spPr bwMode="auto">
          <a:xfrm>
            <a:off x="857224" y="2071678"/>
            <a:ext cx="7643866" cy="363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Почему 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химическое равновесие не смещает в присутствии катализатора?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000" b="1" dirty="0">
                <a:solidFill>
                  <a:schemeClr val="bg1"/>
                </a:solidFill>
              </a:rPr>
              <a:t>ему «зуб мудрости» так называется?</a:t>
            </a:r>
          </a:p>
          <a:p>
            <a:endParaRPr lang="ru-RU" dirty="0"/>
          </a:p>
        </p:txBody>
      </p:sp>
      <p:sp>
        <p:nvSpPr>
          <p:cNvPr id="20492" name="Text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85750" y="6143625"/>
            <a:ext cx="2000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hlinkClick r:id="rId4" action="ppaction://hlinksldjump"/>
              </a:rPr>
              <a:t>ответ</a:t>
            </a:r>
            <a:endParaRPr lang="ru-RU" sz="2000" b="1">
              <a:solidFill>
                <a:schemeClr val="bg1"/>
              </a:solidFill>
            </a:endParaRPr>
          </a:p>
        </p:txBody>
      </p:sp>
      <p:sp>
        <p:nvSpPr>
          <p:cNvPr id="20493" name="Rectangle 14"/>
          <p:cNvSpPr>
            <a:spLocks noChangeArrowheads="1"/>
          </p:cNvSpPr>
          <p:nvPr/>
        </p:nvSpPr>
        <p:spPr bwMode="auto">
          <a:xfrm>
            <a:off x="3643313" y="1143000"/>
            <a:ext cx="47148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2400" b="1">
                <a:latin typeface="Times New Roman" pitchFamily="18" charset="0"/>
                <a:ea typeface="Droid Sans Fallback"/>
                <a:cs typeface="Times New Roman" pitchFamily="18" charset="0"/>
              </a:rPr>
              <a:t>ХИМИЧЕСКИЕ РЕАКЦИИ</a:t>
            </a:r>
          </a:p>
          <a:p>
            <a:pPr eaLnBrk="0" hangingPunct="0"/>
            <a:endParaRPr lang="ru-RU" altLang="zh-CN" sz="2400">
              <a:latin typeface="Times New Roman" pitchFamily="18" charset="0"/>
              <a:ea typeface="Droid Sans Fallback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500298" y="214290"/>
            <a:ext cx="4864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3789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79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79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9" grpId="0" animBg="1"/>
      <p:bldP spid="3790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WordArt 5"/>
          <p:cNvSpPr>
            <a:spLocks noChangeArrowheads="1" noChangeShapeType="1" noTextEdit="1"/>
          </p:cNvSpPr>
          <p:nvPr/>
        </p:nvSpPr>
        <p:spPr bwMode="auto">
          <a:xfrm>
            <a:off x="468313" y="404813"/>
            <a:ext cx="12969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</a:t>
            </a:r>
          </a:p>
        </p:txBody>
      </p:sp>
      <p:sp>
        <p:nvSpPr>
          <p:cNvPr id="21507" name="WordArt 6"/>
          <p:cNvSpPr>
            <a:spLocks noChangeArrowheads="1" noChangeShapeType="1" noTextEdit="1"/>
          </p:cNvSpPr>
          <p:nvPr/>
        </p:nvSpPr>
        <p:spPr bwMode="auto">
          <a:xfrm>
            <a:off x="1979613" y="404813"/>
            <a:ext cx="1871662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194"/>
              </a:avLst>
            </a:prstTxWarp>
          </a:bodyPr>
          <a:lstStyle/>
          <a:p>
            <a:pPr algn="ctr"/>
            <a:endParaRPr lang="ru-RU" sz="48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FF0066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"/>
              <a:cs typeface="Arial"/>
            </a:endParaRPr>
          </a:p>
        </p:txBody>
      </p:sp>
      <p:sp>
        <p:nvSpPr>
          <p:cNvPr id="21509" name="WordArt 8"/>
          <p:cNvSpPr>
            <a:spLocks noChangeArrowheads="1" noChangeShapeType="1" noTextEdit="1"/>
          </p:cNvSpPr>
          <p:nvPr/>
        </p:nvSpPr>
        <p:spPr bwMode="auto">
          <a:xfrm>
            <a:off x="5724525" y="404813"/>
            <a:ext cx="2665413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292"/>
              </a:avLst>
            </a:prstTxWarp>
          </a:bodyPr>
          <a:lstStyle/>
          <a:p>
            <a:pPr algn="ctr"/>
            <a:endParaRPr lang="ru-RU" sz="48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FF0066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"/>
              <a:cs typeface="Arial"/>
            </a:endParaRPr>
          </a:p>
        </p:txBody>
      </p:sp>
      <p:pic>
        <p:nvPicPr>
          <p:cNvPr id="21510" name="Picture 9" descr="линия 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908050"/>
            <a:ext cx="6335713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22" name="WordArt 10"/>
          <p:cNvSpPr>
            <a:spLocks noChangeArrowheads="1" noChangeShapeType="1" noTextEdit="1"/>
          </p:cNvSpPr>
          <p:nvPr/>
        </p:nvSpPr>
        <p:spPr bwMode="auto">
          <a:xfrm>
            <a:off x="1643042" y="1285860"/>
            <a:ext cx="1152525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ТЕМА :</a:t>
            </a:r>
          </a:p>
        </p:txBody>
      </p:sp>
      <p:sp>
        <p:nvSpPr>
          <p:cNvPr id="38923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650" y="981075"/>
            <a:ext cx="720725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000066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/>
              <a:t>20</a:t>
            </a:r>
          </a:p>
        </p:txBody>
      </p:sp>
      <p:sp>
        <p:nvSpPr>
          <p:cNvPr id="38927" name="WordArt 15"/>
          <p:cNvSpPr>
            <a:spLocks noChangeArrowheads="1" noChangeShapeType="1" noTextEdit="1"/>
          </p:cNvSpPr>
          <p:nvPr/>
        </p:nvSpPr>
        <p:spPr bwMode="auto">
          <a:xfrm>
            <a:off x="4500563" y="1268413"/>
            <a:ext cx="3817937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"/>
              <a:cs typeface="Arial"/>
            </a:endParaRPr>
          </a:p>
        </p:txBody>
      </p:sp>
      <p:sp useBgFill="1">
        <p:nvSpPr>
          <p:cNvPr id="21514" name="AutoShape 1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21515" name="TextBox 11"/>
          <p:cNvSpPr txBox="1">
            <a:spLocks noChangeArrowheads="1"/>
          </p:cNvSpPr>
          <p:nvPr/>
        </p:nvSpPr>
        <p:spPr bwMode="auto">
          <a:xfrm>
            <a:off x="857250" y="2143125"/>
            <a:ext cx="7786688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Times New Roman" pitchFamily="18" charset="0"/>
                <a:cs typeface="Times New Roman" pitchFamily="18" charset="0"/>
              </a:rPr>
              <a:t>Дайте определение термину «теплота образования соединения».</a:t>
            </a:r>
          </a:p>
        </p:txBody>
      </p:sp>
      <p:sp>
        <p:nvSpPr>
          <p:cNvPr id="21516" name="Text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85750" y="6143625"/>
            <a:ext cx="2000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hlinkClick r:id="rId4" action="ppaction://hlinksldjump"/>
              </a:rPr>
              <a:t>ответ</a:t>
            </a:r>
            <a:endParaRPr lang="ru-RU" sz="2000" b="1">
              <a:solidFill>
                <a:schemeClr val="bg1"/>
              </a:solidFill>
            </a:endParaRPr>
          </a:p>
        </p:txBody>
      </p:sp>
      <p:sp>
        <p:nvSpPr>
          <p:cNvPr id="21517" name="Прямоугольник 12"/>
          <p:cNvSpPr>
            <a:spLocks noChangeArrowheads="1"/>
          </p:cNvSpPr>
          <p:nvPr/>
        </p:nvSpPr>
        <p:spPr bwMode="auto">
          <a:xfrm>
            <a:off x="2786050" y="1214422"/>
            <a:ext cx="43576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ХИМИЧЕСКИЕ РЕАКЦИИ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428860" y="285728"/>
            <a:ext cx="4864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3892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8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8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2" grpId="0" animBg="1"/>
      <p:bldP spid="3892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WordArt 5"/>
          <p:cNvSpPr>
            <a:spLocks noChangeArrowheads="1" noChangeShapeType="1" noTextEdit="1"/>
          </p:cNvSpPr>
          <p:nvPr/>
        </p:nvSpPr>
        <p:spPr bwMode="auto">
          <a:xfrm>
            <a:off x="468313" y="404813"/>
            <a:ext cx="12969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</a:t>
            </a:r>
          </a:p>
        </p:txBody>
      </p:sp>
      <p:sp>
        <p:nvSpPr>
          <p:cNvPr id="22532" name="WordArt 7"/>
          <p:cNvSpPr>
            <a:spLocks noChangeArrowheads="1" noChangeShapeType="1" noTextEdit="1"/>
          </p:cNvSpPr>
          <p:nvPr/>
        </p:nvSpPr>
        <p:spPr bwMode="auto">
          <a:xfrm>
            <a:off x="4067175" y="333375"/>
            <a:ext cx="136842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72"/>
              </a:avLst>
            </a:prstTxWarp>
          </a:bodyPr>
          <a:lstStyle/>
          <a:p>
            <a:pPr algn="ctr"/>
            <a:endParaRPr lang="ru-RU" sz="48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FF0066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"/>
              <a:cs typeface="Arial"/>
            </a:endParaRPr>
          </a:p>
        </p:txBody>
      </p:sp>
      <p:pic>
        <p:nvPicPr>
          <p:cNvPr id="22534" name="Picture 9" descr="линия 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908050"/>
            <a:ext cx="6335713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5" name="WordArt 10"/>
          <p:cNvSpPr>
            <a:spLocks noChangeArrowheads="1" noChangeShapeType="1" noTextEdit="1"/>
          </p:cNvSpPr>
          <p:nvPr/>
        </p:nvSpPr>
        <p:spPr bwMode="auto">
          <a:xfrm>
            <a:off x="1714480" y="1357298"/>
            <a:ext cx="1152525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 dirty="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ТЕМА :</a:t>
            </a:r>
          </a:p>
        </p:txBody>
      </p:sp>
      <p:sp>
        <p:nvSpPr>
          <p:cNvPr id="39947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650" y="981075"/>
            <a:ext cx="720725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000066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/>
              <a:t>30</a:t>
            </a:r>
          </a:p>
        </p:txBody>
      </p:sp>
      <p:sp>
        <p:nvSpPr>
          <p:cNvPr id="39951" name="WordArt 15"/>
          <p:cNvSpPr>
            <a:spLocks noChangeArrowheads="1" noChangeShapeType="1" noTextEdit="1"/>
          </p:cNvSpPr>
          <p:nvPr/>
        </p:nvSpPr>
        <p:spPr bwMode="auto">
          <a:xfrm>
            <a:off x="4500563" y="1268413"/>
            <a:ext cx="3817937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"/>
              <a:cs typeface="Arial"/>
            </a:endParaRPr>
          </a:p>
        </p:txBody>
      </p:sp>
      <p:sp useBgFill="1">
        <p:nvSpPr>
          <p:cNvPr id="22538" name="AutoShape 1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22539" name="Text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85750" y="6143625"/>
            <a:ext cx="2000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hlinkClick r:id="rId4" action="ppaction://hlinksldjump"/>
              </a:rPr>
              <a:t>ответ</a:t>
            </a:r>
            <a:endParaRPr lang="ru-RU" sz="2000" b="1">
              <a:solidFill>
                <a:schemeClr val="bg1"/>
              </a:solidFill>
            </a:endParaRPr>
          </a:p>
        </p:txBody>
      </p:sp>
      <p:sp>
        <p:nvSpPr>
          <p:cNvPr id="22540" name="Rectangle 13"/>
          <p:cNvSpPr>
            <a:spLocks noChangeArrowheads="1"/>
          </p:cNvSpPr>
          <p:nvPr/>
        </p:nvSpPr>
        <p:spPr bwMode="auto">
          <a:xfrm>
            <a:off x="3000364" y="750075"/>
            <a:ext cx="492918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/>
            <a:endParaRPr lang="ru-RU" altLang="zh-CN" sz="2400" b="1" dirty="0" smtClean="0"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r>
              <a:rPr lang="ru-RU" altLang="zh-CN" sz="2400" b="1" dirty="0" smtClean="0">
                <a:latin typeface="Times New Roman" pitchFamily="18" charset="0"/>
                <a:ea typeface="Droid Sans Fallback"/>
                <a:cs typeface="Times New Roman" pitchFamily="18" charset="0"/>
              </a:rPr>
              <a:t>ХИМИЧЕСКИЕ </a:t>
            </a:r>
            <a:r>
              <a:rPr lang="ru-RU" altLang="zh-CN" sz="2400" b="1" dirty="0">
                <a:latin typeface="Times New Roman" pitchFamily="18" charset="0"/>
                <a:ea typeface="Droid Sans Fallback"/>
                <a:cs typeface="Times New Roman" pitchFamily="18" charset="0"/>
              </a:rPr>
              <a:t>РЕАКЦИИ</a:t>
            </a:r>
          </a:p>
          <a:p>
            <a:pPr eaLnBrk="0" hangingPunct="0"/>
            <a:endParaRPr lang="ru-RU" altLang="zh-CN" sz="2400" b="1" dirty="0">
              <a:latin typeface="Times New Roman" pitchFamily="18" charset="0"/>
              <a:ea typeface="Droid Sans Fallback"/>
              <a:cs typeface="Times New Roman" pitchFamily="18" charset="0"/>
            </a:endParaRPr>
          </a:p>
        </p:txBody>
      </p:sp>
      <p:sp>
        <p:nvSpPr>
          <p:cNvPr id="22541" name="Rectangle 14"/>
          <p:cNvSpPr>
            <a:spLocks noChangeArrowheads="1"/>
          </p:cNvSpPr>
          <p:nvPr/>
        </p:nvSpPr>
        <p:spPr bwMode="auto">
          <a:xfrm>
            <a:off x="357188" y="2643188"/>
            <a:ext cx="8501062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40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Как изменится скорость реакции 2Fe + 3Cl</a:t>
            </a:r>
            <a:r>
              <a:rPr lang="ru-RU" altLang="zh-CN" sz="4000" b="1" baseline="-3000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2</a:t>
            </a:r>
            <a:r>
              <a:rPr lang="ru-RU" altLang="zh-CN" sz="40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=  2FeCl</a:t>
            </a:r>
            <a:r>
              <a:rPr lang="ru-RU" altLang="zh-CN" sz="4000" b="1" baseline="-3000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3</a:t>
            </a:r>
            <a:r>
              <a:rPr lang="ru-RU" altLang="zh-CN" sz="40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, если давление системы увеличить в 5 раз? </a:t>
            </a:r>
            <a:endParaRPr lang="ru-RU" altLang="zh-CN" sz="4000" b="1">
              <a:latin typeface="Times New Roman" pitchFamily="18" charset="0"/>
              <a:ea typeface="Droid Sans Fallback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428860" y="285728"/>
            <a:ext cx="4864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5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WordArt 5"/>
          <p:cNvSpPr>
            <a:spLocks noChangeArrowheads="1" noChangeShapeType="1" noTextEdit="1"/>
          </p:cNvSpPr>
          <p:nvPr/>
        </p:nvSpPr>
        <p:spPr bwMode="auto">
          <a:xfrm>
            <a:off x="468313" y="404813"/>
            <a:ext cx="12969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</a:t>
            </a:r>
          </a:p>
        </p:txBody>
      </p:sp>
      <p:pic>
        <p:nvPicPr>
          <p:cNvPr id="23558" name="Picture 9" descr="линия 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908050"/>
            <a:ext cx="6335713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9" name="WordArt 10"/>
          <p:cNvSpPr>
            <a:spLocks noChangeArrowheads="1" noChangeShapeType="1" noTextEdit="1"/>
          </p:cNvSpPr>
          <p:nvPr/>
        </p:nvSpPr>
        <p:spPr bwMode="auto">
          <a:xfrm>
            <a:off x="1571625" y="1285875"/>
            <a:ext cx="1571625" cy="357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ТЕМА :</a:t>
            </a:r>
          </a:p>
        </p:txBody>
      </p:sp>
      <p:sp>
        <p:nvSpPr>
          <p:cNvPr id="40971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650" y="981075"/>
            <a:ext cx="720725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000066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/>
              <a:t>40</a:t>
            </a:r>
          </a:p>
        </p:txBody>
      </p:sp>
      <p:sp>
        <p:nvSpPr>
          <p:cNvPr id="40975" name="WordArt 15"/>
          <p:cNvSpPr>
            <a:spLocks noChangeArrowheads="1" noChangeShapeType="1" noTextEdit="1"/>
          </p:cNvSpPr>
          <p:nvPr/>
        </p:nvSpPr>
        <p:spPr bwMode="auto">
          <a:xfrm>
            <a:off x="4500563" y="1268413"/>
            <a:ext cx="3817937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"/>
              <a:cs typeface="Arial"/>
            </a:endParaRPr>
          </a:p>
        </p:txBody>
      </p:sp>
      <p:sp useBgFill="1">
        <p:nvSpPr>
          <p:cNvPr id="23562" name="AutoShape 1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23563" name="Text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85750" y="6143625"/>
            <a:ext cx="2000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hlinkClick r:id="rId4" action="ppaction://hlinksldjump"/>
              </a:rPr>
              <a:t>ответ</a:t>
            </a:r>
            <a:endParaRPr lang="ru-RU" sz="2000" b="1">
              <a:solidFill>
                <a:schemeClr val="bg1"/>
              </a:solidFill>
            </a:endParaRPr>
          </a:p>
        </p:txBody>
      </p:sp>
      <p:sp>
        <p:nvSpPr>
          <p:cNvPr id="23564" name="Rectangle 13"/>
          <p:cNvSpPr>
            <a:spLocks noChangeArrowheads="1"/>
          </p:cNvSpPr>
          <p:nvPr/>
        </p:nvSpPr>
        <p:spPr bwMode="auto">
          <a:xfrm>
            <a:off x="3214688" y="1285875"/>
            <a:ext cx="55721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2400" b="1">
                <a:latin typeface="Times New Roman" pitchFamily="18" charset="0"/>
                <a:ea typeface="Droid Sans Fallback"/>
                <a:cs typeface="Times New Roman" pitchFamily="18" charset="0"/>
              </a:rPr>
              <a:t>ХИМИЧЕСКИЕ РЕАКЦИИ</a:t>
            </a:r>
          </a:p>
          <a:p>
            <a:pPr eaLnBrk="0" hangingPunct="0"/>
            <a:endParaRPr lang="ru-RU" altLang="zh-CN" sz="2400" b="1">
              <a:latin typeface="Times New Roman" pitchFamily="18" charset="0"/>
              <a:ea typeface="Droid Sans Fallback"/>
              <a:cs typeface="Times New Roman" pitchFamily="18" charset="0"/>
            </a:endParaRPr>
          </a:p>
        </p:txBody>
      </p:sp>
      <p:sp>
        <p:nvSpPr>
          <p:cNvPr id="23565" name="Rectangle 14"/>
          <p:cNvSpPr>
            <a:spLocks noChangeArrowheads="1"/>
          </p:cNvSpPr>
          <p:nvPr/>
        </p:nvSpPr>
        <p:spPr bwMode="auto">
          <a:xfrm>
            <a:off x="285750" y="2071688"/>
            <a:ext cx="8858250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36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Напишите кинетическое уравнение реакции с участием газообразных веществ</a:t>
            </a:r>
            <a:r>
              <a:rPr lang="ru-RU" altLang="zh-CN" sz="3600" b="1" dirty="0">
                <a:latin typeface="Times New Roman" pitchFamily="18" charset="0"/>
                <a:ea typeface="Droid Sans Fallback"/>
                <a:cs typeface="Times New Roman" pitchFamily="18" charset="0"/>
              </a:rPr>
              <a:t> </a:t>
            </a:r>
            <a:r>
              <a:rPr lang="ru-RU" altLang="zh-CN" sz="36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А</a:t>
            </a:r>
            <a:r>
              <a:rPr lang="ru-RU" altLang="zh-CN" sz="3600" b="1" baseline="-30000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(г)</a:t>
            </a:r>
            <a:r>
              <a:rPr lang="ru-RU" altLang="zh-CN" sz="36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+ В</a:t>
            </a:r>
            <a:r>
              <a:rPr lang="ru-RU" altLang="zh-CN" sz="3600" b="1" baseline="-30000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(г)</a:t>
            </a:r>
            <a:r>
              <a:rPr lang="ru-RU" altLang="zh-CN" sz="36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=С</a:t>
            </a:r>
            <a:r>
              <a:rPr lang="ru-RU" altLang="zh-CN" sz="3600" b="1" baseline="-30000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(г)</a:t>
            </a:r>
            <a:r>
              <a:rPr lang="ru-RU" altLang="zh-CN" sz="36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, если известно, что она осуществляется по стадиям: А</a:t>
            </a:r>
            <a:r>
              <a:rPr lang="ru-RU" altLang="zh-CN" sz="3600" b="1" baseline="-30000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(г)</a:t>
            </a:r>
            <a:r>
              <a:rPr lang="ru-RU" altLang="zh-CN" sz="36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→2</a:t>
            </a:r>
            <a:r>
              <a:rPr lang="en-US" altLang="zh-CN" sz="36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D</a:t>
            </a:r>
            <a:r>
              <a:rPr lang="ru-RU" altLang="zh-CN" sz="3600" b="1" baseline="-30000" dirty="0" smtClean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(г) </a:t>
            </a:r>
            <a:r>
              <a:rPr lang="ru-RU" altLang="zh-CN" sz="3600" b="1" dirty="0" smtClean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; 2</a:t>
            </a:r>
            <a:r>
              <a:rPr lang="en-US" altLang="zh-CN" sz="36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D</a:t>
            </a:r>
            <a:r>
              <a:rPr lang="ru-RU" altLang="zh-CN" sz="3600" b="1" baseline="-30000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(г) </a:t>
            </a:r>
            <a:r>
              <a:rPr lang="ru-RU" altLang="zh-CN" sz="36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+ В</a:t>
            </a:r>
            <a:r>
              <a:rPr lang="ru-RU" altLang="zh-CN" sz="3600" b="1" baseline="-30000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(г)</a:t>
            </a:r>
            <a:r>
              <a:rPr lang="ru-RU" altLang="zh-CN" sz="36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→С</a:t>
            </a:r>
            <a:r>
              <a:rPr lang="ru-RU" altLang="zh-CN" sz="3600" b="1" baseline="-30000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(г</a:t>
            </a:r>
            <a:r>
              <a:rPr lang="ru-RU" altLang="zh-CN" sz="3600" b="1" baseline="-30000" dirty="0" smtClean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)</a:t>
            </a:r>
            <a:r>
              <a:rPr lang="ru-RU" altLang="zh-CN" sz="3600" b="1" dirty="0" smtClean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,</a:t>
            </a:r>
          </a:p>
          <a:p>
            <a:pPr eaLnBrk="0" hangingPunct="0"/>
            <a:r>
              <a:rPr lang="ru-RU" altLang="zh-CN" sz="3600" b="1" dirty="0" smtClean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</a:t>
            </a:r>
            <a:r>
              <a:rPr lang="ru-RU" altLang="zh-CN" sz="36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а превращение по второй стадии идет лимитирующее медленно.</a:t>
            </a:r>
            <a:endParaRPr lang="ru-RU" altLang="zh-CN" sz="3600" b="1" dirty="0">
              <a:latin typeface="Times New Roman" pitchFamily="18" charset="0"/>
              <a:ea typeface="Droid Sans Fallback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428860" y="285728"/>
            <a:ext cx="4864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WordArt 5"/>
          <p:cNvSpPr>
            <a:spLocks noChangeArrowheads="1" noChangeShapeType="1" noTextEdit="1"/>
          </p:cNvSpPr>
          <p:nvPr/>
        </p:nvSpPr>
        <p:spPr bwMode="auto">
          <a:xfrm>
            <a:off x="468313" y="404813"/>
            <a:ext cx="12969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</a:t>
            </a:r>
          </a:p>
        </p:txBody>
      </p:sp>
      <p:pic>
        <p:nvPicPr>
          <p:cNvPr id="24582" name="Picture 9" descr="линия 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908050"/>
            <a:ext cx="6335713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4" name="WordArt 10"/>
          <p:cNvSpPr>
            <a:spLocks noChangeArrowheads="1" noChangeShapeType="1" noTextEdit="1"/>
          </p:cNvSpPr>
          <p:nvPr/>
        </p:nvSpPr>
        <p:spPr bwMode="auto">
          <a:xfrm>
            <a:off x="1857375" y="1285875"/>
            <a:ext cx="1428750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ТЕМА :</a:t>
            </a:r>
          </a:p>
        </p:txBody>
      </p:sp>
      <p:sp>
        <p:nvSpPr>
          <p:cNvPr id="41995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650" y="981075"/>
            <a:ext cx="720725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000066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/>
              <a:t>50</a:t>
            </a:r>
          </a:p>
        </p:txBody>
      </p:sp>
      <p:sp>
        <p:nvSpPr>
          <p:cNvPr id="41999" name="WordArt 15"/>
          <p:cNvSpPr>
            <a:spLocks noChangeArrowheads="1" noChangeShapeType="1" noTextEdit="1"/>
          </p:cNvSpPr>
          <p:nvPr/>
        </p:nvSpPr>
        <p:spPr bwMode="auto">
          <a:xfrm>
            <a:off x="3429000" y="1428750"/>
            <a:ext cx="4500563" cy="357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ru-RU" sz="3600" b="1" kern="10">
                <a:ln w="9525">
                  <a:noFill/>
                  <a:round/>
                  <a:headEnd/>
                  <a:tailEnd/>
                </a:ln>
                <a:latin typeface="Times New Roman"/>
                <a:cs typeface="Times New Roman"/>
              </a:rPr>
              <a:t>ХИМИЧЕСКИЕ РЕАКЦИИ</a:t>
            </a:r>
          </a:p>
        </p:txBody>
      </p:sp>
      <p:sp useBgFill="1">
        <p:nvSpPr>
          <p:cNvPr id="24586" name="AutoShape 1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24587" name="Text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50825" y="6165850"/>
            <a:ext cx="2000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hlinkClick r:id="rId4" action="ppaction://hlinksldjump"/>
              </a:rPr>
              <a:t>ответ</a:t>
            </a:r>
            <a:endParaRPr lang="ru-RU" sz="2000" b="1">
              <a:solidFill>
                <a:schemeClr val="bg1"/>
              </a:solidFill>
            </a:endParaRPr>
          </a:p>
        </p:txBody>
      </p:sp>
      <p:sp>
        <p:nvSpPr>
          <p:cNvPr id="24588" name="Rectangle 13"/>
          <p:cNvSpPr>
            <a:spLocks noChangeArrowheads="1"/>
          </p:cNvSpPr>
          <p:nvPr/>
        </p:nvSpPr>
        <p:spPr bwMode="auto">
          <a:xfrm>
            <a:off x="142875" y="2214563"/>
            <a:ext cx="9001125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40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Определите степень окисления углерода в соединениях:</a:t>
            </a:r>
            <a:endParaRPr lang="ru-RU" altLang="zh-CN" sz="4000" b="1"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r>
              <a:rPr lang="ru-RU" altLang="zh-CN" sz="40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А) дихлорметан</a:t>
            </a:r>
            <a:endParaRPr lang="ru-RU" altLang="zh-CN" sz="4000" b="1"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r>
              <a:rPr lang="ru-RU" altLang="zh-CN" sz="40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Б) пропен-2-ол-1</a:t>
            </a:r>
            <a:endParaRPr lang="ru-RU" altLang="zh-CN" sz="4000" b="1"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r>
              <a:rPr lang="ru-RU" altLang="zh-CN" sz="40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В) 2-хлорпропан</a:t>
            </a:r>
            <a:endParaRPr lang="ru-RU" altLang="zh-CN" sz="4000" b="1"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r>
              <a:rPr lang="ru-RU" altLang="zh-CN" sz="40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Г) акролеин (пропеналь)</a:t>
            </a:r>
            <a:endParaRPr lang="ru-RU" altLang="zh-CN" sz="4000" b="1">
              <a:latin typeface="Times New Roman" pitchFamily="18" charset="0"/>
              <a:ea typeface="Droid Sans Fallback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428860" y="214290"/>
            <a:ext cx="4864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1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4" grpId="0" autoUpdateAnimBg="0"/>
      <p:bldP spid="41999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WordArt 5"/>
          <p:cNvSpPr>
            <a:spLocks noChangeArrowheads="1" noChangeShapeType="1" noTextEdit="1"/>
          </p:cNvSpPr>
          <p:nvPr/>
        </p:nvSpPr>
        <p:spPr bwMode="auto">
          <a:xfrm>
            <a:off x="468313" y="404813"/>
            <a:ext cx="12969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</a:t>
            </a:r>
          </a:p>
        </p:txBody>
      </p:sp>
      <p:pic>
        <p:nvPicPr>
          <p:cNvPr id="25606" name="Picture 9" descr="линия 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908050"/>
            <a:ext cx="6335713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7" name="WordArt 10"/>
          <p:cNvSpPr>
            <a:spLocks noChangeArrowheads="1" noChangeShapeType="1" noTextEdit="1"/>
          </p:cNvSpPr>
          <p:nvPr/>
        </p:nvSpPr>
        <p:spPr bwMode="auto">
          <a:xfrm>
            <a:off x="1928813" y="1357313"/>
            <a:ext cx="1500187" cy="357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ТЕМА :</a:t>
            </a:r>
          </a:p>
        </p:txBody>
      </p:sp>
      <p:sp>
        <p:nvSpPr>
          <p:cNvPr id="44043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650" y="981075"/>
            <a:ext cx="720725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000066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/>
              <a:t>10</a:t>
            </a:r>
          </a:p>
        </p:txBody>
      </p:sp>
      <p:sp>
        <p:nvSpPr>
          <p:cNvPr id="44047" name="WordArt 15"/>
          <p:cNvSpPr>
            <a:spLocks noChangeArrowheads="1" noChangeShapeType="1" noTextEdit="1"/>
          </p:cNvSpPr>
          <p:nvPr/>
        </p:nvSpPr>
        <p:spPr bwMode="auto">
          <a:xfrm>
            <a:off x="3857625" y="1071563"/>
            <a:ext cx="453707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"/>
              <a:cs typeface="Arial"/>
            </a:endParaRPr>
          </a:p>
        </p:txBody>
      </p:sp>
      <p:sp useBgFill="1">
        <p:nvSpPr>
          <p:cNvPr id="25610" name="AutoShape 1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25611" name="Text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50825" y="6165850"/>
            <a:ext cx="2000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hlinkClick r:id="rId4" action="ppaction://hlinksldjump"/>
              </a:rPr>
              <a:t>ответ</a:t>
            </a:r>
            <a:endParaRPr lang="ru-RU" sz="2000" b="1">
              <a:solidFill>
                <a:schemeClr val="bg1"/>
              </a:solidFill>
            </a:endParaRPr>
          </a:p>
        </p:txBody>
      </p:sp>
      <p:sp>
        <p:nvSpPr>
          <p:cNvPr id="25612" name="Rectangle 13"/>
          <p:cNvSpPr>
            <a:spLocks noChangeArrowheads="1"/>
          </p:cNvSpPr>
          <p:nvPr/>
        </p:nvSpPr>
        <p:spPr bwMode="auto">
          <a:xfrm>
            <a:off x="3429000" y="1214438"/>
            <a:ext cx="5715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24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ВЕЩЕСТВА И ИХ СВОЙСТВА</a:t>
            </a:r>
            <a:endParaRPr lang="ru-RU" altLang="zh-CN" sz="2400" b="1" dirty="0">
              <a:latin typeface="Times New Roman" pitchFamily="18" charset="0"/>
              <a:ea typeface="Droid Sans Fallback"/>
              <a:cs typeface="Times New Roman" pitchFamily="18" charset="0"/>
            </a:endParaRPr>
          </a:p>
        </p:txBody>
      </p:sp>
      <p:sp>
        <p:nvSpPr>
          <p:cNvPr id="25613" name="Rectangle 14"/>
          <p:cNvSpPr>
            <a:spLocks noChangeArrowheads="1"/>
          </p:cNvSpPr>
          <p:nvPr/>
        </p:nvSpPr>
        <p:spPr bwMode="auto">
          <a:xfrm>
            <a:off x="285750" y="2643188"/>
            <a:ext cx="7786688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4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Назовите самый тяжелый и самый легкий металлы.</a:t>
            </a:r>
            <a:endParaRPr lang="ru-RU" altLang="zh-CN" sz="4400" b="1">
              <a:latin typeface="Times New Roman" pitchFamily="18" charset="0"/>
              <a:ea typeface="Droid Sans Fallback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428860" y="214290"/>
            <a:ext cx="4864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4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WordArt 5"/>
          <p:cNvSpPr>
            <a:spLocks noChangeArrowheads="1" noChangeShapeType="1" noTextEdit="1"/>
          </p:cNvSpPr>
          <p:nvPr/>
        </p:nvSpPr>
        <p:spPr bwMode="auto">
          <a:xfrm>
            <a:off x="468313" y="404813"/>
            <a:ext cx="12969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</a:t>
            </a:r>
          </a:p>
        </p:txBody>
      </p:sp>
      <p:pic>
        <p:nvPicPr>
          <p:cNvPr id="26630" name="Picture 9" descr="линия 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908050"/>
            <a:ext cx="6335713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1" name="WordArt 10"/>
          <p:cNvSpPr>
            <a:spLocks noChangeArrowheads="1" noChangeShapeType="1" noTextEdit="1"/>
          </p:cNvSpPr>
          <p:nvPr/>
        </p:nvSpPr>
        <p:spPr bwMode="auto">
          <a:xfrm>
            <a:off x="1785938" y="1357313"/>
            <a:ext cx="1714500" cy="357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ТЕМА :</a:t>
            </a:r>
          </a:p>
        </p:txBody>
      </p:sp>
      <p:sp>
        <p:nvSpPr>
          <p:cNvPr id="45067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650" y="981075"/>
            <a:ext cx="720725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000066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/>
              <a:t>20</a:t>
            </a:r>
          </a:p>
        </p:txBody>
      </p:sp>
      <p:sp>
        <p:nvSpPr>
          <p:cNvPr id="45070" name="WordArt 14"/>
          <p:cNvSpPr>
            <a:spLocks noChangeArrowheads="1" noChangeShapeType="1" noTextEdit="1"/>
          </p:cNvSpPr>
          <p:nvPr/>
        </p:nvSpPr>
        <p:spPr bwMode="auto">
          <a:xfrm>
            <a:off x="3995738" y="1196975"/>
            <a:ext cx="453707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"/>
              <a:cs typeface="Arial"/>
            </a:endParaRPr>
          </a:p>
        </p:txBody>
      </p:sp>
      <p:sp useBgFill="1">
        <p:nvSpPr>
          <p:cNvPr id="26634" name="AutoShape 1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26635" name="Text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50825" y="6165850"/>
            <a:ext cx="2000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hlinkClick r:id="rId4" action="ppaction://hlinksldjump"/>
              </a:rPr>
              <a:t>ответ</a:t>
            </a:r>
            <a:endParaRPr lang="ru-RU" sz="2000" b="1">
              <a:solidFill>
                <a:schemeClr val="bg1"/>
              </a:solidFill>
            </a:endParaRPr>
          </a:p>
        </p:txBody>
      </p:sp>
      <p:sp>
        <p:nvSpPr>
          <p:cNvPr id="26636" name="Rectangle 13"/>
          <p:cNvSpPr>
            <a:spLocks noChangeArrowheads="1"/>
          </p:cNvSpPr>
          <p:nvPr/>
        </p:nvSpPr>
        <p:spPr bwMode="auto">
          <a:xfrm>
            <a:off x="3571875" y="1214438"/>
            <a:ext cx="4714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altLang="zh-CN" sz="2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ВЕЩЕСТВА И ИХ СВОЙСТВА</a:t>
            </a:r>
            <a:endParaRPr lang="ru-RU" altLang="zh-CN" sz="2400">
              <a:latin typeface="Times New Roman" pitchFamily="18" charset="0"/>
              <a:ea typeface="Droid Sans Fallback"/>
              <a:cs typeface="Times New Roman" pitchFamily="18" charset="0"/>
            </a:endParaRPr>
          </a:p>
        </p:txBody>
      </p:sp>
      <p:sp>
        <p:nvSpPr>
          <p:cNvPr id="26637" name="Rectangle 14"/>
          <p:cNvSpPr>
            <a:spLocks noChangeArrowheads="1"/>
          </p:cNvSpPr>
          <p:nvPr/>
        </p:nvSpPr>
        <p:spPr bwMode="auto">
          <a:xfrm>
            <a:off x="285750" y="2000250"/>
            <a:ext cx="8429625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4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Подберите неметаллы, цветовая гамма которых будет соответствовать следующим русским буквам, обозначающим ЦВЕТ:  Кр  Ж Ф Бур Ж-З Сер</a:t>
            </a:r>
            <a:endParaRPr lang="ru-RU" altLang="zh-CN" sz="4400" b="1">
              <a:latin typeface="Times New Roman" pitchFamily="18" charset="0"/>
              <a:ea typeface="Droid Sans Fallback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214546" y="285728"/>
            <a:ext cx="4864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7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WordArt 5"/>
          <p:cNvSpPr>
            <a:spLocks noChangeArrowheads="1" noChangeShapeType="1" noTextEdit="1"/>
          </p:cNvSpPr>
          <p:nvPr/>
        </p:nvSpPr>
        <p:spPr bwMode="auto">
          <a:xfrm>
            <a:off x="468313" y="404813"/>
            <a:ext cx="12969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</a:t>
            </a:r>
          </a:p>
        </p:txBody>
      </p:sp>
      <p:pic>
        <p:nvPicPr>
          <p:cNvPr id="27654" name="Picture 9" descr="линия 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908050"/>
            <a:ext cx="6335713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5" name="WordArt 10"/>
          <p:cNvSpPr>
            <a:spLocks noChangeArrowheads="1" noChangeShapeType="1" noTextEdit="1"/>
          </p:cNvSpPr>
          <p:nvPr/>
        </p:nvSpPr>
        <p:spPr bwMode="auto">
          <a:xfrm>
            <a:off x="1928813" y="1285875"/>
            <a:ext cx="1643062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ТЕМА :</a:t>
            </a:r>
          </a:p>
        </p:txBody>
      </p:sp>
      <p:sp>
        <p:nvSpPr>
          <p:cNvPr id="46091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650" y="981075"/>
            <a:ext cx="720725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000066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/>
              <a:t>30</a:t>
            </a:r>
          </a:p>
        </p:txBody>
      </p:sp>
      <p:sp>
        <p:nvSpPr>
          <p:cNvPr id="46094" name="WordArt 14"/>
          <p:cNvSpPr>
            <a:spLocks noChangeArrowheads="1" noChangeShapeType="1" noTextEdit="1"/>
          </p:cNvSpPr>
          <p:nvPr/>
        </p:nvSpPr>
        <p:spPr bwMode="auto">
          <a:xfrm>
            <a:off x="3995738" y="1196975"/>
            <a:ext cx="453707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"/>
              <a:cs typeface="Arial"/>
            </a:endParaRPr>
          </a:p>
        </p:txBody>
      </p:sp>
      <p:sp useBgFill="1">
        <p:nvSpPr>
          <p:cNvPr id="27658" name="AutoShape 1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27659" name="Text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50825" y="6165850"/>
            <a:ext cx="2000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hlinkClick r:id="rId4" action="ppaction://hlinksldjump"/>
              </a:rPr>
              <a:t>ответ</a:t>
            </a:r>
            <a:endParaRPr lang="ru-RU" sz="2000" b="1">
              <a:solidFill>
                <a:schemeClr val="bg1"/>
              </a:solidFill>
            </a:endParaRPr>
          </a:p>
        </p:txBody>
      </p:sp>
      <p:sp>
        <p:nvSpPr>
          <p:cNvPr id="27660" name="Прямоугольник 12"/>
          <p:cNvSpPr>
            <a:spLocks noChangeArrowheads="1"/>
          </p:cNvSpPr>
          <p:nvPr/>
        </p:nvSpPr>
        <p:spPr bwMode="auto">
          <a:xfrm>
            <a:off x="642938" y="2357438"/>
            <a:ext cx="8143875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>
                <a:latin typeface="Times New Roman" pitchFamily="18" charset="0"/>
                <a:cs typeface="Times New Roman" pitchFamily="18" charset="0"/>
              </a:rPr>
              <a:t>Назовите три способа качественного распознавания глюкозы.</a:t>
            </a:r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3714750" y="1143000"/>
            <a:ext cx="51435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2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ВЕЩЕСТВА И ИХ СВОЙСТВА</a:t>
            </a:r>
            <a:endParaRPr lang="ru-RU" altLang="zh-CN" sz="2400" b="1"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endParaRPr lang="ru-RU" altLang="zh-CN">
              <a:ea typeface="Droid Sans Fallback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357422" y="285728"/>
            <a:ext cx="4864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9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WordArt 5"/>
          <p:cNvSpPr>
            <a:spLocks noChangeArrowheads="1" noChangeShapeType="1" noTextEdit="1"/>
          </p:cNvSpPr>
          <p:nvPr/>
        </p:nvSpPr>
        <p:spPr bwMode="auto">
          <a:xfrm>
            <a:off x="468313" y="404813"/>
            <a:ext cx="12969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</a:t>
            </a:r>
          </a:p>
        </p:txBody>
      </p:sp>
      <p:pic>
        <p:nvPicPr>
          <p:cNvPr id="28678" name="Picture 9" descr="линия 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908050"/>
            <a:ext cx="6335713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9" name="WordArt 10"/>
          <p:cNvSpPr>
            <a:spLocks noChangeArrowheads="1" noChangeShapeType="1" noTextEdit="1"/>
          </p:cNvSpPr>
          <p:nvPr/>
        </p:nvSpPr>
        <p:spPr bwMode="auto">
          <a:xfrm>
            <a:off x="1857375" y="1285875"/>
            <a:ext cx="1500188" cy="357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ТЕМА :</a:t>
            </a:r>
          </a:p>
        </p:txBody>
      </p:sp>
      <p:sp>
        <p:nvSpPr>
          <p:cNvPr id="47115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650" y="981075"/>
            <a:ext cx="720725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000066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/>
              <a:t>40</a:t>
            </a:r>
          </a:p>
        </p:txBody>
      </p:sp>
      <p:sp>
        <p:nvSpPr>
          <p:cNvPr id="47118" name="WordArt 14"/>
          <p:cNvSpPr>
            <a:spLocks noChangeArrowheads="1" noChangeShapeType="1" noTextEdit="1"/>
          </p:cNvSpPr>
          <p:nvPr/>
        </p:nvSpPr>
        <p:spPr bwMode="auto">
          <a:xfrm>
            <a:off x="3995738" y="1196975"/>
            <a:ext cx="453707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"/>
              <a:cs typeface="Arial"/>
            </a:endParaRPr>
          </a:p>
        </p:txBody>
      </p:sp>
      <p:sp useBgFill="1">
        <p:nvSpPr>
          <p:cNvPr id="28682" name="AutoShape 1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28683" name="Text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50825" y="6165850"/>
            <a:ext cx="2000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hlinkClick r:id="rId4" action="ppaction://hlinksldjump"/>
              </a:rPr>
              <a:t>ответ</a:t>
            </a:r>
            <a:endParaRPr lang="ru-RU" sz="2000" b="1">
              <a:solidFill>
                <a:schemeClr val="bg1"/>
              </a:solidFill>
            </a:endParaRPr>
          </a:p>
        </p:txBody>
      </p:sp>
      <p:sp>
        <p:nvSpPr>
          <p:cNvPr id="28684" name="Прямоугольник 12"/>
          <p:cNvSpPr>
            <a:spLocks noChangeArrowheads="1"/>
          </p:cNvSpPr>
          <p:nvPr/>
        </p:nvSpPr>
        <p:spPr bwMode="auto">
          <a:xfrm>
            <a:off x="1000125" y="2428875"/>
            <a:ext cx="7786688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Times New Roman" pitchFamily="18" charset="0"/>
                <a:cs typeface="Times New Roman" pitchFamily="18" charset="0"/>
              </a:rPr>
              <a:t>Напишите реакцию взаимодействия углерода с концентрированной серной кислотой</a:t>
            </a:r>
          </a:p>
        </p:txBody>
      </p:sp>
      <p:sp>
        <p:nvSpPr>
          <p:cNvPr id="28685" name="Rectangle 13"/>
          <p:cNvSpPr>
            <a:spLocks noChangeArrowheads="1"/>
          </p:cNvSpPr>
          <p:nvPr/>
        </p:nvSpPr>
        <p:spPr bwMode="auto">
          <a:xfrm>
            <a:off x="3500438" y="1214438"/>
            <a:ext cx="51435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2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ВЕЩЕСТВА И ИХ СВОЙСТВА</a:t>
            </a:r>
            <a:endParaRPr lang="ru-RU" altLang="zh-CN" sz="2400" b="1"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endParaRPr lang="ru-RU" altLang="zh-CN">
              <a:ea typeface="Droid Sans Fallback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214546" y="285728"/>
            <a:ext cx="4864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WordArt 5"/>
          <p:cNvSpPr>
            <a:spLocks noChangeArrowheads="1" noChangeShapeType="1" noTextEdit="1"/>
          </p:cNvSpPr>
          <p:nvPr/>
        </p:nvSpPr>
        <p:spPr bwMode="auto">
          <a:xfrm>
            <a:off x="468313" y="404813"/>
            <a:ext cx="12969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</a:t>
            </a:r>
          </a:p>
        </p:txBody>
      </p:sp>
      <p:pic>
        <p:nvPicPr>
          <p:cNvPr id="29702" name="Picture 9" descr="линия 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908050"/>
            <a:ext cx="6335713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3" name="WordArt 10"/>
          <p:cNvSpPr>
            <a:spLocks noChangeArrowheads="1" noChangeShapeType="1" noTextEdit="1"/>
          </p:cNvSpPr>
          <p:nvPr/>
        </p:nvSpPr>
        <p:spPr bwMode="auto">
          <a:xfrm>
            <a:off x="1857375" y="1285875"/>
            <a:ext cx="1571625" cy="357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ТЕМА :</a:t>
            </a:r>
          </a:p>
        </p:txBody>
      </p:sp>
      <p:sp>
        <p:nvSpPr>
          <p:cNvPr id="48139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650" y="981075"/>
            <a:ext cx="720725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000066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/>
              <a:t>50</a:t>
            </a:r>
          </a:p>
        </p:txBody>
      </p:sp>
      <p:sp>
        <p:nvSpPr>
          <p:cNvPr id="48142" name="WordArt 14"/>
          <p:cNvSpPr>
            <a:spLocks noChangeArrowheads="1" noChangeShapeType="1" noTextEdit="1"/>
          </p:cNvSpPr>
          <p:nvPr/>
        </p:nvSpPr>
        <p:spPr bwMode="auto">
          <a:xfrm>
            <a:off x="3714750" y="1285875"/>
            <a:ext cx="453707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"/>
              <a:cs typeface="Arial"/>
            </a:endParaRPr>
          </a:p>
        </p:txBody>
      </p:sp>
      <p:sp useBgFill="1">
        <p:nvSpPr>
          <p:cNvPr id="29706" name="AutoShape 1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29707" name="Text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50825" y="6165850"/>
            <a:ext cx="2000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hlinkClick r:id="rId4" action="ppaction://hlinksldjump"/>
              </a:rPr>
              <a:t>ответ</a:t>
            </a:r>
            <a:endParaRPr lang="ru-RU" sz="2000" b="1">
              <a:solidFill>
                <a:schemeClr val="bg1"/>
              </a:solidFill>
            </a:endParaRPr>
          </a:p>
        </p:txBody>
      </p:sp>
      <p:sp>
        <p:nvSpPr>
          <p:cNvPr id="29708" name="Rectangle 13"/>
          <p:cNvSpPr>
            <a:spLocks noChangeArrowheads="1"/>
          </p:cNvSpPr>
          <p:nvPr/>
        </p:nvSpPr>
        <p:spPr bwMode="auto">
          <a:xfrm>
            <a:off x="3500438" y="1143000"/>
            <a:ext cx="51435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2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ВЕЩЕСТВА И ИХ СВОЙСТВА</a:t>
            </a:r>
            <a:endParaRPr lang="ru-RU" altLang="zh-CN" sz="2400" b="1"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endParaRPr lang="ru-RU" altLang="zh-CN">
              <a:ea typeface="Droid Sans Fallback"/>
              <a:cs typeface="Times New Roman" pitchFamily="18" charset="0"/>
            </a:endParaRPr>
          </a:p>
        </p:txBody>
      </p:sp>
      <p:sp>
        <p:nvSpPr>
          <p:cNvPr id="29709" name="Rectangle 14"/>
          <p:cNvSpPr>
            <a:spLocks noChangeArrowheads="1"/>
          </p:cNvSpPr>
          <p:nvPr/>
        </p:nvSpPr>
        <p:spPr bwMode="auto">
          <a:xfrm>
            <a:off x="428625" y="1857375"/>
            <a:ext cx="8715375" cy="415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40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Напишите уравнение электролиза расплава гидроксида натрия на инертных электродах.</a:t>
            </a:r>
            <a:endParaRPr lang="ru-RU" altLang="zh-CN" sz="4000" b="1"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r>
              <a:rPr lang="ru-RU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Катод       </a:t>
            </a:r>
            <a:r>
              <a:rPr lang="en-US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Na</a:t>
            </a:r>
            <a:r>
              <a:rPr lang="ru-RU" altLang="zh-CN" sz="3600" b="1" baseline="3000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+</a:t>
            </a:r>
            <a:r>
              <a:rPr lang="ru-RU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+</a:t>
            </a:r>
            <a:r>
              <a:rPr lang="en-US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e</a:t>
            </a:r>
            <a:r>
              <a:rPr lang="ru-RU" altLang="zh-CN" sz="3600" b="1" baseline="3000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-</a:t>
            </a:r>
            <a:r>
              <a:rPr lang="ru-RU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=</a:t>
            </a:r>
            <a:r>
              <a:rPr lang="en-US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Na</a:t>
            </a:r>
            <a:endParaRPr lang="ru-RU" altLang="zh-CN" sz="3600" b="1"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r>
              <a:rPr lang="ru-RU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Анод       </a:t>
            </a:r>
            <a:r>
              <a:rPr lang="en-US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OH</a:t>
            </a:r>
            <a:r>
              <a:rPr lang="ru-RU" altLang="zh-CN" sz="3600" b="1" baseline="3000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-</a:t>
            </a:r>
            <a:r>
              <a:rPr lang="ru-RU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− </a:t>
            </a:r>
            <a:r>
              <a:rPr lang="en-US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e</a:t>
            </a:r>
            <a:r>
              <a:rPr lang="ru-RU" altLang="zh-CN" sz="3600" b="1" baseline="3000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-</a:t>
            </a:r>
            <a:r>
              <a:rPr lang="ru-RU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=</a:t>
            </a:r>
            <a:r>
              <a:rPr lang="en-US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OH</a:t>
            </a:r>
            <a:endParaRPr lang="ru-RU" altLang="zh-CN" sz="3600" b="1"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r>
              <a:rPr lang="ru-RU" altLang="zh-CN" sz="3600" b="1">
                <a:latin typeface="Times New Roman" pitchFamily="18" charset="0"/>
                <a:ea typeface="Droid Sans Fallback"/>
                <a:cs typeface="Times New Roman" pitchFamily="18" charset="0"/>
              </a:rPr>
              <a:t>4</a:t>
            </a:r>
            <a:r>
              <a:rPr lang="en-US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OH</a:t>
            </a:r>
            <a:r>
              <a:rPr lang="en-US" altLang="zh-CN" sz="3600" b="1" baseline="3000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</a:t>
            </a:r>
            <a:r>
              <a:rPr lang="ru-RU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=2 </a:t>
            </a:r>
            <a:r>
              <a:rPr lang="en-US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H</a:t>
            </a:r>
            <a:r>
              <a:rPr lang="ru-RU" altLang="zh-CN" sz="3600" b="1" baseline="-3000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2</a:t>
            </a:r>
            <a:r>
              <a:rPr lang="en-US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O</a:t>
            </a:r>
            <a:r>
              <a:rPr lang="ru-RU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+ </a:t>
            </a:r>
            <a:r>
              <a:rPr lang="en-US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O</a:t>
            </a:r>
            <a:r>
              <a:rPr lang="ru-RU" altLang="zh-CN" sz="3600" b="1" baseline="-3000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2</a:t>
            </a:r>
            <a:r>
              <a:rPr lang="ru-RU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↑  </a:t>
            </a:r>
          </a:p>
          <a:p>
            <a:pPr eaLnBrk="0" hangingPunct="0"/>
            <a:r>
              <a:rPr lang="en-US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Σ</a:t>
            </a:r>
            <a:r>
              <a:rPr lang="ru-RU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</a:t>
            </a:r>
            <a:r>
              <a:rPr lang="ru-RU" altLang="zh-CN" sz="3600" b="1">
                <a:latin typeface="Times New Roman" pitchFamily="18" charset="0"/>
                <a:ea typeface="Droid Sans Fallback"/>
                <a:cs typeface="Times New Roman" pitchFamily="18" charset="0"/>
              </a:rPr>
              <a:t>4</a:t>
            </a:r>
            <a:r>
              <a:rPr lang="en-US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OH</a:t>
            </a:r>
            <a:r>
              <a:rPr lang="ru-RU" altLang="zh-CN" sz="3600" b="1" baseline="3000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-</a:t>
            </a:r>
            <a:r>
              <a:rPr lang="ru-RU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− 4 </a:t>
            </a:r>
            <a:r>
              <a:rPr lang="en-US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e</a:t>
            </a:r>
            <a:r>
              <a:rPr lang="ru-RU" altLang="zh-CN" sz="3600" b="1" baseline="3000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- </a:t>
            </a:r>
            <a:r>
              <a:rPr lang="ru-RU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=2 </a:t>
            </a:r>
            <a:r>
              <a:rPr lang="en-US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H</a:t>
            </a:r>
            <a:r>
              <a:rPr lang="ru-RU" altLang="zh-CN" sz="3600" b="1" baseline="-3000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2</a:t>
            </a:r>
            <a:r>
              <a:rPr lang="en-US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O</a:t>
            </a:r>
            <a:r>
              <a:rPr lang="ru-RU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+ </a:t>
            </a:r>
            <a:r>
              <a:rPr lang="en-US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O</a:t>
            </a:r>
            <a:r>
              <a:rPr lang="ru-RU" altLang="zh-CN" sz="3600" b="1" baseline="-3000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2</a:t>
            </a:r>
            <a:r>
              <a:rPr lang="ru-RU" altLang="zh-CN" sz="36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↑          </a:t>
            </a:r>
            <a:endParaRPr lang="ru-RU" altLang="zh-CN" sz="3600" b="1">
              <a:latin typeface="Times New Roman" pitchFamily="18" charset="0"/>
              <a:ea typeface="Droid Sans Fallback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285984" y="214290"/>
            <a:ext cx="4864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4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WordArt 5"/>
          <p:cNvSpPr>
            <a:spLocks noChangeArrowheads="1" noChangeShapeType="1" noTextEdit="1"/>
          </p:cNvSpPr>
          <p:nvPr/>
        </p:nvSpPr>
        <p:spPr bwMode="auto">
          <a:xfrm>
            <a:off x="468313" y="404813"/>
            <a:ext cx="12969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</a:t>
            </a:r>
          </a:p>
        </p:txBody>
      </p:sp>
      <p:pic>
        <p:nvPicPr>
          <p:cNvPr id="30726" name="Picture 9" descr="линия 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908050"/>
            <a:ext cx="6335713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7" name="WordArt 10"/>
          <p:cNvSpPr>
            <a:spLocks noChangeArrowheads="1" noChangeShapeType="1" noTextEdit="1"/>
          </p:cNvSpPr>
          <p:nvPr/>
        </p:nvSpPr>
        <p:spPr bwMode="auto">
          <a:xfrm>
            <a:off x="1643063" y="1285875"/>
            <a:ext cx="1857375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ТЕМА :</a:t>
            </a:r>
          </a:p>
        </p:txBody>
      </p:sp>
      <p:sp>
        <p:nvSpPr>
          <p:cNvPr id="50187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650" y="981075"/>
            <a:ext cx="720725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000066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/>
              <a:t>10</a:t>
            </a:r>
          </a:p>
        </p:txBody>
      </p:sp>
      <p:sp>
        <p:nvSpPr>
          <p:cNvPr id="50190" name="WordArt 14"/>
          <p:cNvSpPr>
            <a:spLocks noChangeArrowheads="1" noChangeShapeType="1" noTextEdit="1"/>
          </p:cNvSpPr>
          <p:nvPr/>
        </p:nvSpPr>
        <p:spPr bwMode="auto">
          <a:xfrm>
            <a:off x="3995738" y="1196975"/>
            <a:ext cx="467995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"/>
              <a:cs typeface="Arial"/>
            </a:endParaRPr>
          </a:p>
        </p:txBody>
      </p:sp>
      <p:sp useBgFill="1">
        <p:nvSpPr>
          <p:cNvPr id="30730" name="AutoShape 1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30731" name="TextBox 10"/>
          <p:cNvSpPr txBox="1">
            <a:spLocks noChangeArrowheads="1"/>
          </p:cNvSpPr>
          <p:nvPr/>
        </p:nvSpPr>
        <p:spPr bwMode="auto">
          <a:xfrm>
            <a:off x="214313" y="2500313"/>
            <a:ext cx="8643937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>
                <a:latin typeface="Times New Roman" pitchFamily="18" charset="0"/>
                <a:cs typeface="Times New Roman" pitchFamily="18" charset="0"/>
              </a:rPr>
              <a:t>Какой химический элемент был открыт не без «помощи» кота?</a:t>
            </a:r>
          </a:p>
        </p:txBody>
      </p:sp>
      <p:sp>
        <p:nvSpPr>
          <p:cNvPr id="30732" name="Text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28625" y="6286500"/>
            <a:ext cx="2000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hlinkClick r:id="rId4" action="ppaction://hlinksldjump"/>
              </a:rPr>
              <a:t>ответ</a:t>
            </a:r>
            <a:endParaRPr lang="ru-RU" sz="2000" b="1">
              <a:solidFill>
                <a:schemeClr val="bg1"/>
              </a:solidFill>
            </a:endParaRPr>
          </a:p>
        </p:txBody>
      </p:sp>
      <p:sp>
        <p:nvSpPr>
          <p:cNvPr id="30733" name="Rectangle 13"/>
          <p:cNvSpPr>
            <a:spLocks noChangeArrowheads="1"/>
          </p:cNvSpPr>
          <p:nvPr/>
        </p:nvSpPr>
        <p:spPr bwMode="auto">
          <a:xfrm>
            <a:off x="3500430" y="1071546"/>
            <a:ext cx="464346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/>
            <a:r>
              <a:rPr lang="ru-RU" altLang="zh-CN" sz="2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ИНТЕРЕСНЫЕ ХИМИЧЕСКИЕ </a:t>
            </a:r>
            <a:endParaRPr lang="ru-RU" altLang="zh-CN" sz="2000" b="1" dirty="0" smtClean="0">
              <a:solidFill>
                <a:srgbClr val="333333"/>
              </a:solidFill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r>
              <a:rPr lang="ru-RU" altLang="zh-CN" sz="2000" b="1" dirty="0" smtClean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ФАКТЫ</a:t>
            </a:r>
            <a:endParaRPr lang="ru-RU" altLang="zh-CN" sz="2000" b="1" dirty="0">
              <a:latin typeface="Times New Roman" pitchFamily="18" charset="0"/>
              <a:ea typeface="Droid Sans Fallback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285984" y="285728"/>
            <a:ext cx="4864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9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WordArt 5"/>
          <p:cNvSpPr>
            <a:spLocks noChangeArrowheads="1" noChangeShapeType="1" noTextEdit="1"/>
          </p:cNvSpPr>
          <p:nvPr/>
        </p:nvSpPr>
        <p:spPr bwMode="auto">
          <a:xfrm>
            <a:off x="468313" y="404813"/>
            <a:ext cx="12969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</a:t>
            </a:r>
          </a:p>
        </p:txBody>
      </p:sp>
      <p:pic>
        <p:nvPicPr>
          <p:cNvPr id="31750" name="Picture 9" descr="линия 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88" y="928688"/>
            <a:ext cx="6335712" cy="21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1" name="WordArt 10"/>
          <p:cNvSpPr>
            <a:spLocks noChangeArrowheads="1" noChangeShapeType="1" noTextEdit="1"/>
          </p:cNvSpPr>
          <p:nvPr/>
        </p:nvSpPr>
        <p:spPr bwMode="auto">
          <a:xfrm>
            <a:off x="1714500" y="1285875"/>
            <a:ext cx="1643063" cy="357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ТЕМА :</a:t>
            </a:r>
          </a:p>
        </p:txBody>
      </p:sp>
      <p:sp>
        <p:nvSpPr>
          <p:cNvPr id="51211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650" y="981075"/>
            <a:ext cx="720725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000066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/>
              <a:t>20</a:t>
            </a:r>
          </a:p>
        </p:txBody>
      </p:sp>
      <p:sp>
        <p:nvSpPr>
          <p:cNvPr id="51214" name="WordArt 14"/>
          <p:cNvSpPr>
            <a:spLocks noChangeArrowheads="1" noChangeShapeType="1" noTextEdit="1"/>
          </p:cNvSpPr>
          <p:nvPr/>
        </p:nvSpPr>
        <p:spPr bwMode="auto">
          <a:xfrm>
            <a:off x="3995738" y="1196975"/>
            <a:ext cx="467995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"/>
              <a:cs typeface="Arial"/>
            </a:endParaRPr>
          </a:p>
        </p:txBody>
      </p:sp>
      <p:sp useBgFill="1">
        <p:nvSpPr>
          <p:cNvPr id="31754" name="AutoShape 1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31755" name="Text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42938" y="6286500"/>
            <a:ext cx="2000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000066"/>
                </a:solidFill>
                <a:hlinkClick r:id="rId4" action="ppaction://hlinksldjump"/>
              </a:rPr>
              <a:t>ответ</a:t>
            </a:r>
            <a:endParaRPr lang="ru-RU" sz="2000" b="1">
              <a:solidFill>
                <a:srgbClr val="000066"/>
              </a:solidFill>
            </a:endParaRPr>
          </a:p>
        </p:txBody>
      </p:sp>
      <p:sp>
        <p:nvSpPr>
          <p:cNvPr id="31756" name="Rectangle 13"/>
          <p:cNvSpPr>
            <a:spLocks noChangeArrowheads="1"/>
          </p:cNvSpPr>
          <p:nvPr/>
        </p:nvSpPr>
        <p:spPr bwMode="auto">
          <a:xfrm>
            <a:off x="3429000" y="1060927"/>
            <a:ext cx="5143500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2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ИНТЕРЕСНЫЕ ХИМИЧЕСКИЕ </a:t>
            </a:r>
            <a:endParaRPr lang="ru-RU" altLang="zh-CN" sz="2000" b="1" dirty="0" smtClean="0">
              <a:solidFill>
                <a:srgbClr val="333333"/>
              </a:solidFill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r>
              <a:rPr lang="ru-RU" altLang="zh-CN" sz="2000" b="1" dirty="0" smtClean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ФАКТЫ</a:t>
            </a:r>
            <a:endParaRPr lang="ru-RU" altLang="zh-CN" sz="2000" dirty="0"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endParaRPr lang="ru-RU" altLang="zh-CN" dirty="0">
              <a:ea typeface="Droid Sans Fallback"/>
              <a:cs typeface="Times New Roman" pitchFamily="18" charset="0"/>
            </a:endParaRPr>
          </a:p>
        </p:txBody>
      </p:sp>
      <p:sp>
        <p:nvSpPr>
          <p:cNvPr id="31757" name="Прямоугольник 13"/>
          <p:cNvSpPr>
            <a:spLocks noChangeArrowheads="1"/>
          </p:cNvSpPr>
          <p:nvPr/>
        </p:nvSpPr>
        <p:spPr bwMode="auto">
          <a:xfrm>
            <a:off x="285750" y="2000250"/>
            <a:ext cx="8858250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. </a:t>
            </a:r>
            <a:r>
              <a:rPr lang="ru-RU" sz="4400" b="1">
                <a:latin typeface="Times New Roman" pitchFamily="18" charset="0"/>
                <a:cs typeface="Times New Roman" pitchFamily="18" charset="0"/>
              </a:rPr>
              <a:t>Это неразрывно связано с морем. Это являлось компонентом панциря воинов в Древней Греции. В Древнем Китае это служило деньгами. Что это?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285984" y="214290"/>
            <a:ext cx="4864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WordArt 5"/>
          <p:cNvSpPr>
            <a:spLocks noChangeArrowheads="1" noChangeShapeType="1" noTextEdit="1"/>
          </p:cNvSpPr>
          <p:nvPr/>
        </p:nvSpPr>
        <p:spPr bwMode="auto">
          <a:xfrm>
            <a:off x="468313" y="404813"/>
            <a:ext cx="12969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</a:t>
            </a:r>
          </a:p>
        </p:txBody>
      </p:sp>
      <p:pic>
        <p:nvPicPr>
          <p:cNvPr id="32774" name="Picture 9" descr="линия 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908050"/>
            <a:ext cx="6335713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5" name="WordArt 10"/>
          <p:cNvSpPr>
            <a:spLocks noChangeArrowheads="1" noChangeShapeType="1" noTextEdit="1"/>
          </p:cNvSpPr>
          <p:nvPr/>
        </p:nvSpPr>
        <p:spPr bwMode="auto">
          <a:xfrm>
            <a:off x="1643063" y="1357313"/>
            <a:ext cx="1785937" cy="357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ТЕМА :</a:t>
            </a:r>
          </a:p>
        </p:txBody>
      </p:sp>
      <p:sp>
        <p:nvSpPr>
          <p:cNvPr id="52235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650" y="981075"/>
            <a:ext cx="720725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000066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/>
              <a:t>30</a:t>
            </a:r>
          </a:p>
        </p:txBody>
      </p:sp>
      <p:sp>
        <p:nvSpPr>
          <p:cNvPr id="52238" name="WordArt 14"/>
          <p:cNvSpPr>
            <a:spLocks noChangeArrowheads="1" noChangeShapeType="1" noTextEdit="1"/>
          </p:cNvSpPr>
          <p:nvPr/>
        </p:nvSpPr>
        <p:spPr bwMode="auto">
          <a:xfrm>
            <a:off x="3995738" y="1196975"/>
            <a:ext cx="467995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"/>
              <a:cs typeface="Arial"/>
            </a:endParaRPr>
          </a:p>
        </p:txBody>
      </p:sp>
      <p:sp useBgFill="1">
        <p:nvSpPr>
          <p:cNvPr id="32778" name="AutoShape 1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32779" name="Text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571500" y="6286500"/>
            <a:ext cx="2000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hlinkClick r:id="rId4" action="ppaction://hlinksldjump"/>
              </a:rPr>
              <a:t>ответ</a:t>
            </a:r>
            <a:endParaRPr lang="ru-RU" sz="2000" b="1">
              <a:solidFill>
                <a:schemeClr val="bg1"/>
              </a:solidFill>
            </a:endParaRPr>
          </a:p>
        </p:txBody>
      </p:sp>
      <p:sp>
        <p:nvSpPr>
          <p:cNvPr id="32780" name="Rectangle 13"/>
          <p:cNvSpPr>
            <a:spLocks noChangeArrowheads="1"/>
          </p:cNvSpPr>
          <p:nvPr/>
        </p:nvSpPr>
        <p:spPr bwMode="auto">
          <a:xfrm>
            <a:off x="3643306" y="1142984"/>
            <a:ext cx="4429156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/>
            <a:r>
              <a:rPr lang="ru-RU" altLang="zh-CN" sz="2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ИНТЕРЕСНЫЕ ХИМИЧЕСКИЕ </a:t>
            </a:r>
            <a:endParaRPr lang="ru-RU" altLang="zh-CN" sz="2000" b="1" dirty="0" smtClean="0">
              <a:solidFill>
                <a:srgbClr val="333333"/>
              </a:solidFill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r>
              <a:rPr lang="ru-RU" altLang="zh-CN" sz="2000" b="1" dirty="0" smtClean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ФАКТЫ</a:t>
            </a:r>
            <a:endParaRPr lang="ru-RU" altLang="zh-CN" sz="2000" b="1" dirty="0"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endParaRPr lang="ru-RU" altLang="zh-CN" dirty="0">
              <a:ea typeface="Droid Sans Fallback"/>
              <a:cs typeface="Times New Roman" pitchFamily="18" charset="0"/>
            </a:endParaRPr>
          </a:p>
        </p:txBody>
      </p:sp>
      <p:sp>
        <p:nvSpPr>
          <p:cNvPr id="32781" name="Rectangle 14"/>
          <p:cNvSpPr>
            <a:spLocks noChangeArrowheads="1"/>
          </p:cNvSpPr>
          <p:nvPr/>
        </p:nvSpPr>
        <p:spPr bwMode="auto">
          <a:xfrm>
            <a:off x="214313" y="2214563"/>
            <a:ext cx="8643937" cy="364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32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Один шотландский химик случайно залил свой плащ жидким каучуком. Другой бы на его месте расстроился, так как одежда была испорчена. Но он был настоящий химик и благодаря этой случайности изобрел предмет, который в дальнейшем получил его имя. Что он изобрел?</a:t>
            </a:r>
            <a:endParaRPr lang="ru-RU" altLang="zh-CN" sz="3200" b="1" dirty="0">
              <a:latin typeface="Times New Roman" pitchFamily="18" charset="0"/>
              <a:ea typeface="Droid Sans Fallback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285984" y="285728"/>
            <a:ext cx="4864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WordArt 5"/>
          <p:cNvSpPr>
            <a:spLocks noChangeArrowheads="1" noChangeShapeType="1" noTextEdit="1"/>
          </p:cNvSpPr>
          <p:nvPr/>
        </p:nvSpPr>
        <p:spPr bwMode="auto">
          <a:xfrm>
            <a:off x="468313" y="404813"/>
            <a:ext cx="12969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</a:t>
            </a:r>
          </a:p>
        </p:txBody>
      </p:sp>
      <p:pic>
        <p:nvPicPr>
          <p:cNvPr id="33798" name="Picture 9" descr="линия 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908050"/>
            <a:ext cx="6335713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9" name="WordArt 10"/>
          <p:cNvSpPr>
            <a:spLocks noChangeArrowheads="1" noChangeShapeType="1" noTextEdit="1"/>
          </p:cNvSpPr>
          <p:nvPr/>
        </p:nvSpPr>
        <p:spPr bwMode="auto">
          <a:xfrm>
            <a:off x="1643063" y="1214438"/>
            <a:ext cx="1500187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ТЕМА :</a:t>
            </a:r>
          </a:p>
        </p:txBody>
      </p:sp>
      <p:sp>
        <p:nvSpPr>
          <p:cNvPr id="53259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650" y="981075"/>
            <a:ext cx="720725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000066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/>
              <a:t>40</a:t>
            </a:r>
          </a:p>
        </p:txBody>
      </p:sp>
      <p:sp>
        <p:nvSpPr>
          <p:cNvPr id="53262" name="WordArt 14"/>
          <p:cNvSpPr>
            <a:spLocks noChangeArrowheads="1" noChangeShapeType="1" noTextEdit="1"/>
          </p:cNvSpPr>
          <p:nvPr/>
        </p:nvSpPr>
        <p:spPr bwMode="auto">
          <a:xfrm>
            <a:off x="3286125" y="1214438"/>
            <a:ext cx="467995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"/>
              <a:cs typeface="Arial"/>
            </a:endParaRPr>
          </a:p>
        </p:txBody>
      </p:sp>
      <p:sp useBgFill="1">
        <p:nvSpPr>
          <p:cNvPr id="33802" name="AutoShape 1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33803" name="Text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57188" y="6286500"/>
            <a:ext cx="2000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hlinkClick r:id="rId4" action="ppaction://hlinksldjump"/>
              </a:rPr>
              <a:t>ответ</a:t>
            </a:r>
            <a:endParaRPr lang="ru-RU" sz="2000" b="1">
              <a:solidFill>
                <a:schemeClr val="bg1"/>
              </a:solidFill>
            </a:endParaRPr>
          </a:p>
        </p:txBody>
      </p:sp>
      <p:sp>
        <p:nvSpPr>
          <p:cNvPr id="33804" name="Rectangle 13"/>
          <p:cNvSpPr>
            <a:spLocks noChangeArrowheads="1"/>
          </p:cNvSpPr>
          <p:nvPr/>
        </p:nvSpPr>
        <p:spPr bwMode="auto">
          <a:xfrm>
            <a:off x="3143250" y="1131957"/>
            <a:ext cx="528637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2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ИНТЕРЕСНЫЕ ХИМИЧЕСКИЕ </a:t>
            </a:r>
            <a:endParaRPr lang="ru-RU" altLang="zh-CN" sz="2000" b="1" dirty="0" smtClean="0">
              <a:solidFill>
                <a:srgbClr val="333333"/>
              </a:solidFill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r>
              <a:rPr lang="ru-RU" altLang="zh-CN" sz="2000" b="1" dirty="0" smtClean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ФАКТЫ</a:t>
            </a:r>
            <a:endParaRPr lang="ru-RU" altLang="zh-CN" sz="2000" b="1" dirty="0">
              <a:latin typeface="Times New Roman" pitchFamily="18" charset="0"/>
              <a:ea typeface="Droid Sans Fallback"/>
              <a:cs typeface="Times New Roman" pitchFamily="18" charset="0"/>
            </a:endParaRPr>
          </a:p>
        </p:txBody>
      </p:sp>
      <p:sp>
        <p:nvSpPr>
          <p:cNvPr id="33805" name="Прямоугольник 13"/>
          <p:cNvSpPr>
            <a:spLocks noChangeArrowheads="1"/>
          </p:cNvSpPr>
          <p:nvPr/>
        </p:nvSpPr>
        <p:spPr bwMode="auto">
          <a:xfrm>
            <a:off x="71438" y="2071688"/>
            <a:ext cx="9072562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latin typeface="Times New Roman" pitchFamily="18" charset="0"/>
                <a:cs typeface="Times New Roman" pitchFamily="18" charset="0"/>
              </a:rPr>
              <a:t>Н. Бор за создание теории строения атома в 1922 г. был награжден Нобелевской золотой медалью. Во время Второй мировой войны, когда немцы оккупировали Данию, он ее уничтожил, чтобы она не досталась врагу. Каким радикальным способом он это проделал</a:t>
            </a:r>
            <a:r>
              <a:rPr lang="ru-RU" sz="3600" b="1">
                <a:latin typeface="Times New Roman" pitchFamily="18" charset="0"/>
                <a:cs typeface="Times New Roman" pitchFamily="18" charset="0"/>
              </a:rPr>
              <a:t>?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285984" y="285728"/>
            <a:ext cx="4864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6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WordArt 5"/>
          <p:cNvSpPr>
            <a:spLocks noChangeArrowheads="1" noChangeShapeType="1" noTextEdit="1"/>
          </p:cNvSpPr>
          <p:nvPr/>
        </p:nvSpPr>
        <p:spPr bwMode="auto">
          <a:xfrm>
            <a:off x="468313" y="404813"/>
            <a:ext cx="12969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</a:t>
            </a:r>
          </a:p>
        </p:txBody>
      </p:sp>
      <p:pic>
        <p:nvPicPr>
          <p:cNvPr id="34822" name="Picture 9" descr="линия 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908050"/>
            <a:ext cx="6335713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3" name="WordArt 10"/>
          <p:cNvSpPr>
            <a:spLocks noChangeArrowheads="1" noChangeShapeType="1" noTextEdit="1"/>
          </p:cNvSpPr>
          <p:nvPr/>
        </p:nvSpPr>
        <p:spPr bwMode="auto">
          <a:xfrm>
            <a:off x="1714500" y="1285875"/>
            <a:ext cx="1500188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ТЕМА :</a:t>
            </a:r>
          </a:p>
        </p:txBody>
      </p:sp>
      <p:sp>
        <p:nvSpPr>
          <p:cNvPr id="54283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650" y="981075"/>
            <a:ext cx="720725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000066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/>
              <a:t>50</a:t>
            </a:r>
          </a:p>
        </p:txBody>
      </p:sp>
      <p:sp>
        <p:nvSpPr>
          <p:cNvPr id="54286" name="WordArt 14"/>
          <p:cNvSpPr>
            <a:spLocks noChangeArrowheads="1" noChangeShapeType="1" noTextEdit="1"/>
          </p:cNvSpPr>
          <p:nvPr/>
        </p:nvSpPr>
        <p:spPr bwMode="auto">
          <a:xfrm>
            <a:off x="3995738" y="1196975"/>
            <a:ext cx="467995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"/>
              <a:cs typeface="Arial"/>
            </a:endParaRPr>
          </a:p>
        </p:txBody>
      </p:sp>
      <p:sp useBgFill="1">
        <p:nvSpPr>
          <p:cNvPr id="34826" name="AutoShape 1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34827" name="Text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500063" y="6286500"/>
            <a:ext cx="2000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hlinkClick r:id="rId4" action="ppaction://hlinksldjump"/>
              </a:rPr>
              <a:t>ответ</a:t>
            </a:r>
            <a:endParaRPr lang="ru-RU" sz="2000" b="1">
              <a:solidFill>
                <a:schemeClr val="bg1"/>
              </a:solidFill>
            </a:endParaRPr>
          </a:p>
        </p:txBody>
      </p:sp>
      <p:sp>
        <p:nvSpPr>
          <p:cNvPr id="34828" name="Rectangle 13"/>
          <p:cNvSpPr>
            <a:spLocks noChangeArrowheads="1"/>
          </p:cNvSpPr>
          <p:nvPr/>
        </p:nvSpPr>
        <p:spPr bwMode="auto">
          <a:xfrm>
            <a:off x="3143250" y="1060927"/>
            <a:ext cx="5357813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2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ИНТЕРЕСНЫЕ </a:t>
            </a:r>
            <a:r>
              <a:rPr lang="ru-RU" altLang="zh-CN" sz="2000" b="1" dirty="0" smtClean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ХИМИЧЕСКИЕ</a:t>
            </a:r>
          </a:p>
          <a:p>
            <a:pPr eaLnBrk="0" hangingPunct="0"/>
            <a:r>
              <a:rPr lang="ru-RU" altLang="zh-CN" sz="2000" b="1" dirty="0" smtClean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</a:t>
            </a:r>
            <a:r>
              <a:rPr lang="ru-RU" altLang="zh-CN" sz="20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ФАКТЫ</a:t>
            </a:r>
            <a:endParaRPr lang="ru-RU" altLang="zh-CN" sz="2000" b="1" dirty="0"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endParaRPr lang="ru-RU" altLang="zh-CN" dirty="0">
              <a:ea typeface="Droid Sans Fallback"/>
              <a:cs typeface="Times New Roman" pitchFamily="18" charset="0"/>
            </a:endParaRPr>
          </a:p>
        </p:txBody>
      </p:sp>
      <p:sp>
        <p:nvSpPr>
          <p:cNvPr id="34829" name="Прямоугольник 13"/>
          <p:cNvSpPr>
            <a:spLocks noChangeArrowheads="1"/>
          </p:cNvSpPr>
          <p:nvPr/>
        </p:nvSpPr>
        <p:spPr bwMode="auto">
          <a:xfrm>
            <a:off x="285750" y="2643188"/>
            <a:ext cx="8429625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 b="1">
                <a:latin typeface="Times New Roman" pitchFamily="18" charset="0"/>
                <a:cs typeface="Times New Roman" pitchFamily="18" charset="0"/>
              </a:rPr>
              <a:t>Может ли вода гореть? Напишите уравнение химической реакции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214546" y="285728"/>
            <a:ext cx="4864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8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WordArt 5"/>
          <p:cNvSpPr>
            <a:spLocks noChangeArrowheads="1" noChangeShapeType="1" noTextEdit="1"/>
          </p:cNvSpPr>
          <p:nvPr/>
        </p:nvSpPr>
        <p:spPr bwMode="auto">
          <a:xfrm>
            <a:off x="468313" y="404813"/>
            <a:ext cx="12969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</a:t>
            </a:r>
          </a:p>
        </p:txBody>
      </p:sp>
      <p:pic>
        <p:nvPicPr>
          <p:cNvPr id="35846" name="Picture 9" descr="линия 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908050"/>
            <a:ext cx="6335713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7" name="WordArt 10"/>
          <p:cNvSpPr>
            <a:spLocks noChangeArrowheads="1" noChangeShapeType="1" noTextEdit="1"/>
          </p:cNvSpPr>
          <p:nvPr/>
        </p:nvSpPr>
        <p:spPr bwMode="auto">
          <a:xfrm>
            <a:off x="2700338" y="1341438"/>
            <a:ext cx="1152525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ТЕМА :</a:t>
            </a:r>
          </a:p>
        </p:txBody>
      </p:sp>
      <p:sp>
        <p:nvSpPr>
          <p:cNvPr id="56331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650" y="981075"/>
            <a:ext cx="720725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000066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/>
              <a:t>10</a:t>
            </a:r>
          </a:p>
        </p:txBody>
      </p:sp>
      <p:sp>
        <p:nvSpPr>
          <p:cNvPr id="56334" name="WordArt 14"/>
          <p:cNvSpPr>
            <a:spLocks noChangeArrowheads="1" noChangeShapeType="1" noTextEdit="1"/>
          </p:cNvSpPr>
          <p:nvPr/>
        </p:nvSpPr>
        <p:spPr bwMode="auto">
          <a:xfrm>
            <a:off x="3995738" y="1268413"/>
            <a:ext cx="3744912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"/>
              <a:cs typeface="Arial"/>
            </a:endParaRPr>
          </a:p>
        </p:txBody>
      </p:sp>
      <p:sp useBgFill="1">
        <p:nvSpPr>
          <p:cNvPr id="35850" name="AutoShape 1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35851" name="Text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28625" y="6286500"/>
            <a:ext cx="2000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hlinkClick r:id="rId4" action="ppaction://hlinksldjump"/>
              </a:rPr>
              <a:t>ответ</a:t>
            </a:r>
            <a:endParaRPr lang="ru-RU" sz="2000" b="1">
              <a:solidFill>
                <a:schemeClr val="bg1"/>
              </a:solidFill>
            </a:endParaRPr>
          </a:p>
        </p:txBody>
      </p:sp>
      <p:sp>
        <p:nvSpPr>
          <p:cNvPr id="35852" name="Прямоугольник 12"/>
          <p:cNvSpPr>
            <a:spLocks noChangeArrowheads="1"/>
          </p:cNvSpPr>
          <p:nvPr/>
        </p:nvSpPr>
        <p:spPr bwMode="auto">
          <a:xfrm>
            <a:off x="4357688" y="1285875"/>
            <a:ext cx="32146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ХИМ + БИО </a:t>
            </a:r>
          </a:p>
        </p:txBody>
      </p:sp>
      <p:sp>
        <p:nvSpPr>
          <p:cNvPr id="35853" name="Rectangle 13"/>
          <p:cNvSpPr>
            <a:spLocks noChangeArrowheads="1"/>
          </p:cNvSpPr>
          <p:nvPr/>
        </p:nvSpPr>
        <p:spPr bwMode="auto">
          <a:xfrm>
            <a:off x="285750" y="2071688"/>
            <a:ext cx="8429625" cy="415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4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Объясните причины выделения газа в пробирке с сырым картофелем и перекисью водорода и отсутствие реакции в пробирке с вареным картофелем и перекисью.</a:t>
            </a:r>
            <a:endParaRPr lang="ru-RU" altLang="zh-CN" sz="4400" b="1">
              <a:latin typeface="Times New Roman" pitchFamily="18" charset="0"/>
              <a:ea typeface="Droid Sans Fallback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357422" y="214290"/>
            <a:ext cx="4864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3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WordArt 5"/>
          <p:cNvSpPr>
            <a:spLocks noChangeArrowheads="1" noChangeShapeType="1" noTextEdit="1"/>
          </p:cNvSpPr>
          <p:nvPr/>
        </p:nvSpPr>
        <p:spPr bwMode="auto">
          <a:xfrm>
            <a:off x="468313" y="404813"/>
            <a:ext cx="12969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</a:t>
            </a:r>
          </a:p>
        </p:txBody>
      </p:sp>
      <p:pic>
        <p:nvPicPr>
          <p:cNvPr id="36870" name="Picture 9" descr="линия 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908050"/>
            <a:ext cx="6335713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1" name="WordArt 10"/>
          <p:cNvSpPr>
            <a:spLocks noChangeArrowheads="1" noChangeShapeType="1" noTextEdit="1"/>
          </p:cNvSpPr>
          <p:nvPr/>
        </p:nvSpPr>
        <p:spPr bwMode="auto">
          <a:xfrm>
            <a:off x="2700338" y="1341438"/>
            <a:ext cx="1152525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ТЕМА :</a:t>
            </a:r>
          </a:p>
        </p:txBody>
      </p:sp>
      <p:sp>
        <p:nvSpPr>
          <p:cNvPr id="57355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650" y="981075"/>
            <a:ext cx="720725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000066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/>
              <a:t>20</a:t>
            </a:r>
          </a:p>
        </p:txBody>
      </p:sp>
      <p:sp>
        <p:nvSpPr>
          <p:cNvPr id="57358" name="WordArt 14"/>
          <p:cNvSpPr>
            <a:spLocks noChangeArrowheads="1" noChangeShapeType="1" noTextEdit="1"/>
          </p:cNvSpPr>
          <p:nvPr/>
        </p:nvSpPr>
        <p:spPr bwMode="auto">
          <a:xfrm>
            <a:off x="3995738" y="1268413"/>
            <a:ext cx="3744912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"/>
              <a:cs typeface="Arial"/>
            </a:endParaRPr>
          </a:p>
        </p:txBody>
      </p:sp>
      <p:sp useBgFill="1">
        <p:nvSpPr>
          <p:cNvPr id="36874" name="AutoShape 1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36875" name="Text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28625" y="6286500"/>
            <a:ext cx="2000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hlinkClick r:id="rId4" action="ppaction://hlinksldjump"/>
              </a:rPr>
              <a:t>ответ</a:t>
            </a:r>
            <a:endParaRPr lang="ru-RU" sz="2000" b="1">
              <a:solidFill>
                <a:schemeClr val="bg1"/>
              </a:solidFill>
            </a:endParaRPr>
          </a:p>
        </p:txBody>
      </p:sp>
      <p:sp>
        <p:nvSpPr>
          <p:cNvPr id="36876" name="Прямоугольник 12"/>
          <p:cNvSpPr>
            <a:spLocks noChangeArrowheads="1"/>
          </p:cNvSpPr>
          <p:nvPr/>
        </p:nvSpPr>
        <p:spPr bwMode="auto">
          <a:xfrm>
            <a:off x="4357688" y="1143000"/>
            <a:ext cx="33575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latin typeface="Times New Roman" pitchFamily="18" charset="0"/>
                <a:cs typeface="Times New Roman" pitchFamily="18" charset="0"/>
              </a:rPr>
              <a:t>ХИМ+БИО. </a:t>
            </a:r>
          </a:p>
        </p:txBody>
      </p:sp>
      <p:sp>
        <p:nvSpPr>
          <p:cNvPr id="36877" name="Rectangle 13"/>
          <p:cNvSpPr>
            <a:spLocks noChangeArrowheads="1"/>
          </p:cNvSpPr>
          <p:nvPr/>
        </p:nvSpPr>
        <p:spPr bwMode="auto">
          <a:xfrm>
            <a:off x="500063" y="2428875"/>
            <a:ext cx="8215312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4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Какое африканское животное является рекордсменом среди млекопитающих животных по кислотности желудка? </a:t>
            </a:r>
            <a:endParaRPr lang="ru-RU" altLang="zh-CN" sz="4400" b="1">
              <a:latin typeface="Times New Roman" pitchFamily="18" charset="0"/>
              <a:ea typeface="Droid Sans Fallback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357422" y="285728"/>
            <a:ext cx="4864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WordArt 5"/>
          <p:cNvSpPr>
            <a:spLocks noChangeArrowheads="1" noChangeShapeType="1" noTextEdit="1"/>
          </p:cNvSpPr>
          <p:nvPr/>
        </p:nvSpPr>
        <p:spPr bwMode="auto">
          <a:xfrm>
            <a:off x="468313" y="404813"/>
            <a:ext cx="12969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</a:t>
            </a:r>
          </a:p>
        </p:txBody>
      </p:sp>
      <p:pic>
        <p:nvPicPr>
          <p:cNvPr id="37894" name="Picture 9" descr="линия 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908050"/>
            <a:ext cx="6335713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5" name="WordArt 10"/>
          <p:cNvSpPr>
            <a:spLocks noChangeArrowheads="1" noChangeShapeType="1" noTextEdit="1"/>
          </p:cNvSpPr>
          <p:nvPr/>
        </p:nvSpPr>
        <p:spPr bwMode="auto">
          <a:xfrm>
            <a:off x="2700338" y="1341438"/>
            <a:ext cx="1152525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ТЕМА :</a:t>
            </a:r>
          </a:p>
        </p:txBody>
      </p:sp>
      <p:sp>
        <p:nvSpPr>
          <p:cNvPr id="58379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650" y="981075"/>
            <a:ext cx="720725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000066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/>
              <a:t>30</a:t>
            </a:r>
          </a:p>
        </p:txBody>
      </p:sp>
      <p:sp>
        <p:nvSpPr>
          <p:cNvPr id="58382" name="WordArt 14"/>
          <p:cNvSpPr>
            <a:spLocks noChangeArrowheads="1" noChangeShapeType="1" noTextEdit="1"/>
          </p:cNvSpPr>
          <p:nvPr/>
        </p:nvSpPr>
        <p:spPr bwMode="auto">
          <a:xfrm>
            <a:off x="3929063" y="1357313"/>
            <a:ext cx="3744912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"/>
              <a:cs typeface="Arial"/>
            </a:endParaRPr>
          </a:p>
        </p:txBody>
      </p:sp>
      <p:sp useBgFill="1">
        <p:nvSpPr>
          <p:cNvPr id="37898" name="AutoShape 1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37899" name="Text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28625" y="6286500"/>
            <a:ext cx="2000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hlinkClick r:id="rId4" action="ppaction://hlinksldjump"/>
              </a:rPr>
              <a:t>ответ</a:t>
            </a:r>
            <a:endParaRPr lang="ru-RU" sz="2000" b="1">
              <a:solidFill>
                <a:schemeClr val="bg1"/>
              </a:solidFill>
            </a:endParaRPr>
          </a:p>
        </p:txBody>
      </p:sp>
      <p:sp>
        <p:nvSpPr>
          <p:cNvPr id="37900" name="Rectangle 13"/>
          <p:cNvSpPr>
            <a:spLocks noChangeArrowheads="1"/>
          </p:cNvSpPr>
          <p:nvPr/>
        </p:nvSpPr>
        <p:spPr bwMode="auto">
          <a:xfrm>
            <a:off x="500063" y="1779588"/>
            <a:ext cx="8643937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32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После очередного взрыва в гимназической лаборатории учитель в качестве наказания повесил этому ученику на шею табличку «Великий химик» и поставил перед всем классом. Пророчество учителя сбылось. Имя этого ученика знает весь мир, он является основоположником целой науки, был близким другом Д. И. Менделеева. Назовите этого ученого.</a:t>
            </a:r>
            <a:endParaRPr lang="ru-RU" altLang="zh-CN" sz="3200" b="1">
              <a:latin typeface="Times New Roman" pitchFamily="18" charset="0"/>
              <a:ea typeface="Droid Sans Fallback"/>
              <a:cs typeface="Times New Roman" pitchFamily="18" charset="0"/>
            </a:endParaRPr>
          </a:p>
        </p:txBody>
      </p:sp>
      <p:sp>
        <p:nvSpPr>
          <p:cNvPr id="37901" name="Прямоугольник 13"/>
          <p:cNvSpPr>
            <a:spLocks noChangeArrowheads="1"/>
          </p:cNvSpPr>
          <p:nvPr/>
        </p:nvSpPr>
        <p:spPr bwMode="auto">
          <a:xfrm>
            <a:off x="4143375" y="1285875"/>
            <a:ext cx="30051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ХИМ + ИСТРОРИЯ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285984" y="214290"/>
            <a:ext cx="4864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8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WordArt 5"/>
          <p:cNvSpPr>
            <a:spLocks noChangeArrowheads="1" noChangeShapeType="1" noTextEdit="1"/>
          </p:cNvSpPr>
          <p:nvPr/>
        </p:nvSpPr>
        <p:spPr bwMode="auto">
          <a:xfrm>
            <a:off x="468313" y="404813"/>
            <a:ext cx="12969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</a:t>
            </a:r>
          </a:p>
        </p:txBody>
      </p:sp>
      <p:pic>
        <p:nvPicPr>
          <p:cNvPr id="38918" name="Picture 9" descr="линия 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908050"/>
            <a:ext cx="6335713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9" name="WordArt 10"/>
          <p:cNvSpPr>
            <a:spLocks noChangeArrowheads="1" noChangeShapeType="1" noTextEdit="1"/>
          </p:cNvSpPr>
          <p:nvPr/>
        </p:nvSpPr>
        <p:spPr bwMode="auto">
          <a:xfrm>
            <a:off x="2700338" y="1341438"/>
            <a:ext cx="1152525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ТЕМА :</a:t>
            </a:r>
          </a:p>
        </p:txBody>
      </p:sp>
      <p:sp>
        <p:nvSpPr>
          <p:cNvPr id="59403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650" y="981075"/>
            <a:ext cx="720725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000066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/>
              <a:t>40</a:t>
            </a:r>
          </a:p>
        </p:txBody>
      </p:sp>
      <p:sp>
        <p:nvSpPr>
          <p:cNvPr id="59406" name="WordArt 14"/>
          <p:cNvSpPr>
            <a:spLocks noChangeArrowheads="1" noChangeShapeType="1" noTextEdit="1"/>
          </p:cNvSpPr>
          <p:nvPr/>
        </p:nvSpPr>
        <p:spPr bwMode="auto">
          <a:xfrm>
            <a:off x="3995738" y="1268413"/>
            <a:ext cx="3744912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"/>
              <a:cs typeface="Arial"/>
            </a:endParaRPr>
          </a:p>
        </p:txBody>
      </p:sp>
      <p:sp useBgFill="1">
        <p:nvSpPr>
          <p:cNvPr id="38922" name="AutoShape 1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38923" name="Text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500063" y="6286500"/>
            <a:ext cx="2000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hlinkClick r:id="rId4" action="ppaction://hlinksldjump"/>
              </a:rPr>
              <a:t>ответ</a:t>
            </a:r>
            <a:endParaRPr lang="ru-RU" sz="2000" b="1">
              <a:solidFill>
                <a:schemeClr val="bg1"/>
              </a:solidFill>
            </a:endParaRPr>
          </a:p>
        </p:txBody>
      </p:sp>
      <p:sp>
        <p:nvSpPr>
          <p:cNvPr id="38924" name="Rectangle 13"/>
          <p:cNvSpPr>
            <a:spLocks noChangeArrowheads="1"/>
          </p:cNvSpPr>
          <p:nvPr/>
        </p:nvSpPr>
        <p:spPr bwMode="auto">
          <a:xfrm>
            <a:off x="428625" y="2357438"/>
            <a:ext cx="8501063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28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Одним из первых анестезирующих средств стал хлороформ. Его свойства обнаружил врач – акушер Симпсон и решил применять хлороформ для обезболивания родов. Но церковь выступила против идеи Симпсона, заявив, что в Священном писании сказано: “В муках будет рожать Ева детей”. Что возразил Симпсон церковникам, как смог убедить их в необходимости своего открытия?</a:t>
            </a:r>
            <a:endParaRPr lang="ru-RU" altLang="zh-CN" sz="2800" b="1">
              <a:latin typeface="Times New Roman" pitchFamily="18" charset="0"/>
              <a:ea typeface="Droid Sans Fallback"/>
              <a:cs typeface="Times New Roman" pitchFamily="18" charset="0"/>
            </a:endParaRPr>
          </a:p>
        </p:txBody>
      </p:sp>
      <p:sp>
        <p:nvSpPr>
          <p:cNvPr id="38925" name="Прямоугольник 13"/>
          <p:cNvSpPr>
            <a:spLocks noChangeArrowheads="1"/>
          </p:cNvSpPr>
          <p:nvPr/>
        </p:nvSpPr>
        <p:spPr bwMode="auto">
          <a:xfrm>
            <a:off x="4357688" y="1285875"/>
            <a:ext cx="1971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ХИМ +МЕД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357422" y="285728"/>
            <a:ext cx="4864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0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WordArt 5"/>
          <p:cNvSpPr>
            <a:spLocks noChangeArrowheads="1" noChangeShapeType="1" noTextEdit="1"/>
          </p:cNvSpPr>
          <p:nvPr/>
        </p:nvSpPr>
        <p:spPr bwMode="auto">
          <a:xfrm>
            <a:off x="468313" y="404813"/>
            <a:ext cx="12969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</a:t>
            </a:r>
          </a:p>
        </p:txBody>
      </p:sp>
      <p:pic>
        <p:nvPicPr>
          <p:cNvPr id="39942" name="Picture 9" descr="линия 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908050"/>
            <a:ext cx="6335713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3" name="WordArt 10"/>
          <p:cNvSpPr>
            <a:spLocks noChangeArrowheads="1" noChangeShapeType="1" noTextEdit="1"/>
          </p:cNvSpPr>
          <p:nvPr/>
        </p:nvSpPr>
        <p:spPr bwMode="auto">
          <a:xfrm>
            <a:off x="2700338" y="1341438"/>
            <a:ext cx="1152525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ТЕМА :</a:t>
            </a:r>
          </a:p>
        </p:txBody>
      </p:sp>
      <p:sp>
        <p:nvSpPr>
          <p:cNvPr id="60427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5650" y="981075"/>
            <a:ext cx="720725" cy="647700"/>
          </a:xfrm>
          <a:prstGeom prst="actionButtonBlank">
            <a:avLst/>
          </a:prstGeom>
          <a:gradFill rotWithShape="1">
            <a:gsLst>
              <a:gs pos="0">
                <a:schemeClr val="accent1"/>
              </a:gs>
              <a:gs pos="100000">
                <a:srgbClr val="000066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 b="1"/>
              <a:t>50</a:t>
            </a:r>
          </a:p>
        </p:txBody>
      </p:sp>
      <p:sp>
        <p:nvSpPr>
          <p:cNvPr id="60430" name="WordArt 14"/>
          <p:cNvSpPr>
            <a:spLocks noChangeArrowheads="1" noChangeShapeType="1" noTextEdit="1"/>
          </p:cNvSpPr>
          <p:nvPr/>
        </p:nvSpPr>
        <p:spPr bwMode="auto">
          <a:xfrm>
            <a:off x="4071938" y="1285875"/>
            <a:ext cx="2643187" cy="285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"/>
              <a:cs typeface="Arial"/>
            </a:endParaRPr>
          </a:p>
        </p:txBody>
      </p:sp>
      <p:sp useBgFill="1">
        <p:nvSpPr>
          <p:cNvPr id="39946" name="AutoShape 1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39947" name="TextBox 1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571500" y="6286500"/>
            <a:ext cx="2000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hlinkClick r:id="rId4" action="ppaction://hlinksldjump"/>
              </a:rPr>
              <a:t>ответ</a:t>
            </a:r>
            <a:endParaRPr lang="ru-RU" sz="2000" b="1">
              <a:solidFill>
                <a:schemeClr val="bg1"/>
              </a:solidFill>
            </a:endParaRPr>
          </a:p>
        </p:txBody>
      </p:sp>
      <p:sp>
        <p:nvSpPr>
          <p:cNvPr id="39948" name="Rectangle 13"/>
          <p:cNvSpPr>
            <a:spLocks noChangeArrowheads="1"/>
          </p:cNvSpPr>
          <p:nvPr/>
        </p:nvSpPr>
        <p:spPr bwMode="auto">
          <a:xfrm>
            <a:off x="928688" y="2357438"/>
            <a:ext cx="7358062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4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Какая вода раньше закипит: сырая или кипяченая? </a:t>
            </a:r>
            <a:endParaRPr lang="ru-RU" altLang="zh-CN" sz="4400" b="1">
              <a:latin typeface="Times New Roman" pitchFamily="18" charset="0"/>
              <a:ea typeface="Droid Sans Fallback"/>
              <a:cs typeface="Times New Roman" pitchFamily="18" charset="0"/>
            </a:endParaRPr>
          </a:p>
        </p:txBody>
      </p:sp>
      <p:sp>
        <p:nvSpPr>
          <p:cNvPr id="39949" name="Прямоугольник 12"/>
          <p:cNvSpPr>
            <a:spLocks noChangeArrowheads="1"/>
          </p:cNvSpPr>
          <p:nvPr/>
        </p:nvSpPr>
        <p:spPr bwMode="auto">
          <a:xfrm>
            <a:off x="4286250" y="1214438"/>
            <a:ext cx="2006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ХИМ + ФИ З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285984" y="285728"/>
            <a:ext cx="4864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ЗНАТОКИ ХИМИИ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3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962" name="AutoShape 1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40963" name="Rectangle 6"/>
          <p:cNvSpPr>
            <a:spLocks noChangeArrowheads="1"/>
          </p:cNvSpPr>
          <p:nvPr/>
        </p:nvSpPr>
        <p:spPr bwMode="auto">
          <a:xfrm>
            <a:off x="857250" y="2857500"/>
            <a:ext cx="7572375" cy="247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altLang="zh-CN" sz="4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Осмий, иридий – самые тяжелые, литий – самый легкий.</a:t>
            </a:r>
            <a:endParaRPr lang="ru-RU" altLang="zh-CN" sz="4400" b="1"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algn="ctr" eaLnBrk="0" hangingPunct="0"/>
            <a:endParaRPr lang="ru-RU" altLang="zh-CN" b="1">
              <a:ea typeface="Droid Sans Fallback"/>
              <a:cs typeface="Times New Roman" pitchFamily="18" charset="0"/>
            </a:endParaRPr>
          </a:p>
        </p:txBody>
      </p:sp>
      <p:sp>
        <p:nvSpPr>
          <p:cNvPr id="5" name="WordArt 6"/>
          <p:cNvSpPr>
            <a:spLocks noGrp="1" noChangeArrowheads="1" noChangeShapeType="1" noTextEdit="1"/>
          </p:cNvSpPr>
          <p:nvPr/>
        </p:nvSpPr>
        <p:spPr bwMode="auto">
          <a:xfrm>
            <a:off x="1000125" y="1000125"/>
            <a:ext cx="7458075" cy="642938"/>
          </a:xfrm>
          <a:prstGeom prst="rect">
            <a:avLst/>
          </a:prstGeom>
        </p:spPr>
        <p:txBody>
          <a:bodyPr wrap="none" fromWordArt="1" anchor="b"/>
          <a:lstStyle/>
          <a:p>
            <a:pPr algn="ctr" eaLnBrk="0" hangingPunct="0">
              <a:defRPr/>
            </a:pPr>
            <a:r>
              <a:rPr lang="ru-RU" sz="3600" kern="10">
                <a:ln w="285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_PresentumNrSh"/>
                <a:ea typeface="+mj-ea"/>
                <a:cs typeface="+mj-cs"/>
              </a:rPr>
              <a:t>верный ответ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8" name="WordArt 6"/>
          <p:cNvSpPr>
            <a:spLocks noChangeArrowheads="1" noChangeShapeType="1" noTextEdit="1"/>
          </p:cNvSpPr>
          <p:nvPr/>
        </p:nvSpPr>
        <p:spPr bwMode="auto">
          <a:xfrm>
            <a:off x="1571625" y="928688"/>
            <a:ext cx="4321175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019"/>
              </a:avLst>
            </a:prstTxWarp>
          </a:bodyPr>
          <a:lstStyle/>
          <a:p>
            <a:pPr algn="ctr"/>
            <a:r>
              <a:rPr lang="ru-RU" sz="3600" kern="10">
                <a:ln w="285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_PresentumNrSh"/>
              </a:rPr>
              <a:t> верный ответ</a:t>
            </a:r>
          </a:p>
        </p:txBody>
      </p:sp>
      <p:sp useBgFill="1">
        <p:nvSpPr>
          <p:cNvPr id="41987" name="AutoShape 1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41988" name="Rectangle 12"/>
          <p:cNvSpPr>
            <a:spLocks noChangeArrowheads="1"/>
          </p:cNvSpPr>
          <p:nvPr/>
        </p:nvSpPr>
        <p:spPr bwMode="auto">
          <a:xfrm>
            <a:off x="285750" y="2857500"/>
            <a:ext cx="8358188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40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фосфор (селен аморф), сера, йод, бром, хлор, кремний, мышьяк мет.</a:t>
            </a:r>
            <a:endParaRPr lang="ru-RU" altLang="zh-CN" sz="4000"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endParaRPr lang="ru-RU" altLang="zh-CN">
              <a:ea typeface="Droid Sans Fallback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2" name="WordArt 6"/>
          <p:cNvSpPr>
            <a:spLocks noChangeArrowheads="1" noChangeShapeType="1" noTextEdit="1"/>
          </p:cNvSpPr>
          <p:nvPr/>
        </p:nvSpPr>
        <p:spPr bwMode="auto">
          <a:xfrm>
            <a:off x="1000125" y="928688"/>
            <a:ext cx="7380288" cy="714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019"/>
              </a:avLst>
            </a:prstTxWarp>
          </a:bodyPr>
          <a:lstStyle/>
          <a:p>
            <a:pPr algn="ctr"/>
            <a:r>
              <a:rPr lang="ru-RU" sz="3600" kern="10">
                <a:ln w="285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_PresentumNrSh"/>
              </a:rPr>
              <a:t> верный ответ</a:t>
            </a:r>
          </a:p>
        </p:txBody>
      </p:sp>
      <p:sp useBgFill="1">
        <p:nvSpPr>
          <p:cNvPr id="43011" name="AutoShape 1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43012" name="Rectangle 8"/>
          <p:cNvSpPr>
            <a:spLocks noChangeArrowheads="1"/>
          </p:cNvSpPr>
          <p:nvPr/>
        </p:nvSpPr>
        <p:spPr bwMode="auto">
          <a:xfrm>
            <a:off x="142875" y="2643188"/>
            <a:ext cx="8501063" cy="375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4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реакция «серебряного зеркала» при нагревании; с </a:t>
            </a:r>
            <a:r>
              <a:rPr lang="en-US" altLang="zh-CN" sz="4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Cu</a:t>
            </a:r>
            <a:r>
              <a:rPr lang="ru-RU" altLang="zh-CN" sz="4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(</a:t>
            </a:r>
            <a:r>
              <a:rPr lang="en-US" altLang="zh-CN" sz="4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OH</a:t>
            </a:r>
            <a:r>
              <a:rPr lang="ru-RU" altLang="zh-CN" sz="4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)</a:t>
            </a:r>
            <a:r>
              <a:rPr lang="ru-RU" altLang="zh-CN" sz="4400" b="1" baseline="-3000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2</a:t>
            </a:r>
            <a:r>
              <a:rPr lang="ru-RU" altLang="zh-CN" sz="4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на холоде ярко- синий раствор; при нагревании красный осадок </a:t>
            </a:r>
            <a:r>
              <a:rPr lang="en-US" altLang="zh-CN" sz="4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Cu</a:t>
            </a:r>
            <a:r>
              <a:rPr lang="ru-RU" altLang="zh-CN" sz="4400" b="1" baseline="-3000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2</a:t>
            </a:r>
            <a:r>
              <a:rPr lang="en-US" altLang="zh-CN" sz="4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O</a:t>
            </a:r>
            <a:endParaRPr lang="ru-RU" altLang="zh-CN" sz="900"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endParaRPr lang="ru-RU" altLang="zh-CN">
              <a:ea typeface="Droid Sans Fallback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428875"/>
            <a:ext cx="8858250" cy="2595563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C + H</a:t>
            </a:r>
            <a:r>
              <a:rPr lang="en-US" sz="40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sz="4000" b="1" baseline="-25000" dirty="0" smtClean="0">
                <a:latin typeface="Times New Roman" pitchFamily="18" charset="0"/>
                <a:cs typeface="Times New Roman" pitchFamily="18" charset="0"/>
              </a:rPr>
              <a:t>4 (</a:t>
            </a:r>
            <a:r>
              <a:rPr lang="ru-RU" sz="4000" b="1" baseline="-25000" dirty="0" err="1" smtClean="0">
                <a:latin typeface="Times New Roman" pitchFamily="18" charset="0"/>
                <a:cs typeface="Times New Roman" pitchFamily="18" charset="0"/>
              </a:rPr>
              <a:t>конц</a:t>
            </a:r>
            <a:r>
              <a:rPr lang="en-US" sz="4000" b="1" baseline="-250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= 2SO</a:t>
            </a:r>
            <a:r>
              <a:rPr lang="en-US" sz="40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↑+CO</a:t>
            </a:r>
            <a:r>
              <a:rPr lang="en-US" sz="40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↑+2H</a:t>
            </a:r>
            <a:r>
              <a:rPr lang="en-US" sz="40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endParaRPr lang="ru-RU" sz="3600" b="1" dirty="0" smtClean="0">
              <a:solidFill>
                <a:schemeClr val="bg1"/>
              </a:solidFill>
            </a:endParaRPr>
          </a:p>
        </p:txBody>
      </p:sp>
      <p:sp>
        <p:nvSpPr>
          <p:cNvPr id="28678" name="WordArt 6"/>
          <p:cNvSpPr>
            <a:spLocks noChangeArrowheads="1" noChangeShapeType="1" noTextEdit="1"/>
          </p:cNvSpPr>
          <p:nvPr/>
        </p:nvSpPr>
        <p:spPr bwMode="auto">
          <a:xfrm>
            <a:off x="785813" y="642938"/>
            <a:ext cx="76962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019"/>
              </a:avLst>
            </a:prstTxWarp>
          </a:bodyPr>
          <a:lstStyle/>
          <a:p>
            <a:pPr algn="ctr"/>
            <a:r>
              <a:rPr lang="ru-RU" sz="3600" kern="10">
                <a:ln w="285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_PresentumNrSh"/>
              </a:rPr>
              <a:t> верный ответ</a:t>
            </a:r>
          </a:p>
        </p:txBody>
      </p:sp>
      <p:sp useBgFill="1">
        <p:nvSpPr>
          <p:cNvPr id="44036" name="AutoShape 1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4400" b="1" smtClean="0">
                <a:latin typeface="Times New Roman" pitchFamily="18" charset="0"/>
                <a:cs typeface="Times New Roman" pitchFamily="18" charset="0"/>
              </a:rPr>
              <a:t>ОБЩЕЕ уравнение  электролиза  </a:t>
            </a:r>
          </a:p>
          <a:p>
            <a:r>
              <a:rPr lang="ru-RU" sz="4400" b="1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4400" b="1" smtClean="0">
                <a:latin typeface="Times New Roman" pitchFamily="18" charset="0"/>
                <a:cs typeface="Times New Roman" pitchFamily="18" charset="0"/>
              </a:rPr>
              <a:t>NaOH</a:t>
            </a:r>
            <a:r>
              <a:rPr lang="ru-RU" sz="4400" b="1" smtClean="0">
                <a:latin typeface="Times New Roman" pitchFamily="18" charset="0"/>
                <a:cs typeface="Times New Roman" pitchFamily="18" charset="0"/>
              </a:rPr>
              <a:t> = 4</a:t>
            </a:r>
            <a:r>
              <a:rPr lang="en-US" sz="4400" b="1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ru-RU" sz="4400" b="1" smtClean="0">
                <a:latin typeface="Times New Roman" pitchFamily="18" charset="0"/>
                <a:cs typeface="Times New Roman" pitchFamily="18" charset="0"/>
              </a:rPr>
              <a:t> + 2 </a:t>
            </a:r>
            <a:r>
              <a:rPr lang="en-US" sz="4400" b="1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4400" b="1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4400" b="1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sz="4400" b="1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sz="4400" b="1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sz="4400" b="1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400" b="1" smtClean="0">
                <a:latin typeface="Times New Roman" pitchFamily="18" charset="0"/>
                <a:cs typeface="Times New Roman" pitchFamily="18" charset="0"/>
              </a:rPr>
              <a:t>↑        </a:t>
            </a:r>
            <a:r>
              <a:rPr lang="ru-RU" sz="440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>
              <a:buFont typeface="Wingdings" pitchFamily="2" charset="2"/>
              <a:buNone/>
            </a:pPr>
            <a:r>
              <a:rPr lang="ru-RU" sz="3600" smtClean="0"/>
              <a:t> </a:t>
            </a:r>
          </a:p>
          <a:p>
            <a:pPr>
              <a:buFont typeface="Wingdings" pitchFamily="2" charset="2"/>
              <a:buNone/>
            </a:pPr>
            <a:endParaRPr lang="ru-RU" sz="3600" b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50" name="WordArt 6"/>
          <p:cNvSpPr>
            <a:spLocks noChangeArrowheads="1" noChangeShapeType="1" noTextEdit="1"/>
          </p:cNvSpPr>
          <p:nvPr/>
        </p:nvSpPr>
        <p:spPr bwMode="auto">
          <a:xfrm>
            <a:off x="857250" y="928688"/>
            <a:ext cx="7600950" cy="7477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019"/>
              </a:avLst>
            </a:prstTxWarp>
          </a:bodyPr>
          <a:lstStyle/>
          <a:p>
            <a:pPr algn="ctr"/>
            <a:r>
              <a:rPr lang="ru-RU" sz="3600" kern="10">
                <a:ln w="285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_PresentumNrSh"/>
              </a:rPr>
              <a:t> верный ответ</a:t>
            </a:r>
          </a:p>
        </p:txBody>
      </p:sp>
      <p:sp useBgFill="1">
        <p:nvSpPr>
          <p:cNvPr id="45060" name="AutoShape 1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WordArt 6"/>
          <p:cNvSpPr>
            <a:spLocks noChangeArrowheads="1" noChangeShapeType="1" noTextEdit="1"/>
          </p:cNvSpPr>
          <p:nvPr/>
        </p:nvSpPr>
        <p:spPr bwMode="auto">
          <a:xfrm>
            <a:off x="857250" y="857250"/>
            <a:ext cx="7600950" cy="819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019"/>
              </a:avLst>
            </a:prstTxWarp>
          </a:bodyPr>
          <a:lstStyle/>
          <a:p>
            <a:pPr algn="ctr"/>
            <a:r>
              <a:rPr lang="ru-RU" sz="3600" kern="10">
                <a:ln w="285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_PresentumNrSh"/>
              </a:rPr>
              <a:t> верный ответ</a:t>
            </a:r>
          </a:p>
        </p:txBody>
      </p:sp>
      <p:sp useBgFill="1">
        <p:nvSpPr>
          <p:cNvPr id="46083" name="AutoShape 1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46084" name="Rectangle 7"/>
          <p:cNvSpPr>
            <a:spLocks noChangeArrowheads="1"/>
          </p:cNvSpPr>
          <p:nvPr/>
        </p:nvSpPr>
        <p:spPr bwMode="auto">
          <a:xfrm>
            <a:off x="214313" y="2286000"/>
            <a:ext cx="8572500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20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Йод. В 1811 году французский химик-технолог и фармацевт Бернар Куртуа открыл йод. У Куртуа был любимый кот, который во время обеда сидел обычно на плече своего хозяина, а тот часто обедал в лаборатории. В один из дней во время обеда кот, чего-то испугавшись, прыгнул на пол, но попал на бутылки, стоявшие около лабораторного стола. В одной бутылке Куртуа приготовил для опыта суспензию золы водорослей (содержащей иодид натрия) в этаноле, а в другой находилась концентрированная серная кислота. Бутылки разбились и жидкости смешались. С пола стали подниматься клубы сине-фиолетового пара, которые оседали на окружающих предметах в виде мельчайших черно-фиолетовых кристалликов с металлическим блеском и едким запахом. Это и был новый химический элемент йод.</a:t>
            </a:r>
            <a:endParaRPr lang="ru-RU" altLang="zh-CN" sz="2000" b="1">
              <a:latin typeface="Times New Roman" pitchFamily="18" charset="0"/>
              <a:ea typeface="Droid Sans Fallback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WordArt 6"/>
          <p:cNvSpPr>
            <a:spLocks noChangeArrowheads="1" noChangeShapeType="1" noTextEdit="1"/>
          </p:cNvSpPr>
          <p:nvPr/>
        </p:nvSpPr>
        <p:spPr bwMode="auto">
          <a:xfrm>
            <a:off x="1071563" y="1000125"/>
            <a:ext cx="7339012" cy="714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019"/>
              </a:avLst>
            </a:prstTxWarp>
          </a:bodyPr>
          <a:lstStyle/>
          <a:p>
            <a:pPr algn="ctr"/>
            <a:r>
              <a:rPr lang="ru-RU" sz="3600" kern="10">
                <a:ln w="285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_PresentumNrSh"/>
              </a:rPr>
              <a:t> верный ответ</a:t>
            </a:r>
          </a:p>
        </p:txBody>
      </p:sp>
      <p:sp useBgFill="1">
        <p:nvSpPr>
          <p:cNvPr id="47107" name="AutoShape 1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47108" name="Rectangle 7"/>
          <p:cNvSpPr>
            <a:spLocks noChangeArrowheads="1"/>
          </p:cNvSpPr>
          <p:nvPr/>
        </p:nvSpPr>
        <p:spPr bwMode="auto">
          <a:xfrm>
            <a:off x="428625" y="2428875"/>
            <a:ext cx="8429625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44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Это соль, которой в </a:t>
            </a:r>
            <a:r>
              <a:rPr lang="ru-RU" altLang="zh-CN" sz="4400" b="1" dirty="0" smtClean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,частности, </a:t>
            </a:r>
            <a:r>
              <a:rPr lang="ru-RU" altLang="zh-CN" sz="4400" b="1" dirty="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пропитывали панцирь воина в Древней Греции.  </a:t>
            </a:r>
            <a:endParaRPr lang="ru-RU" altLang="zh-CN" sz="4400" b="1" dirty="0"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endParaRPr lang="ru-RU" altLang="zh-CN" dirty="0">
              <a:ea typeface="Droid Sans Fallback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WordArt 6"/>
          <p:cNvSpPr>
            <a:spLocks noChangeArrowheads="1" noChangeShapeType="1" noTextEdit="1"/>
          </p:cNvSpPr>
          <p:nvPr/>
        </p:nvSpPr>
        <p:spPr bwMode="auto">
          <a:xfrm>
            <a:off x="857250" y="857250"/>
            <a:ext cx="7600950" cy="819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019"/>
              </a:avLst>
            </a:prstTxWarp>
          </a:bodyPr>
          <a:lstStyle/>
          <a:p>
            <a:pPr algn="ctr"/>
            <a:r>
              <a:rPr lang="ru-RU" sz="3600" kern="10">
                <a:ln w="285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_PresentumNrSh"/>
              </a:rPr>
              <a:t> верный ответ</a:t>
            </a:r>
          </a:p>
        </p:txBody>
      </p:sp>
      <p:sp useBgFill="1">
        <p:nvSpPr>
          <p:cNvPr id="48131" name="AutoShape 1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48132" name="Прямоугольник 6"/>
          <p:cNvSpPr>
            <a:spLocks noChangeArrowheads="1"/>
          </p:cNvSpPr>
          <p:nvPr/>
        </p:nvSpPr>
        <p:spPr bwMode="auto">
          <a:xfrm>
            <a:off x="571500" y="2286000"/>
            <a:ext cx="8001000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>
                <a:latin typeface="Times New Roman" pitchFamily="18" charset="0"/>
                <a:cs typeface="Times New Roman" pitchFamily="18" charset="0"/>
              </a:rPr>
              <a:t>Чарльз Макинтош изобрел непромокаемый плащ, который стали называть его именем.</a:t>
            </a:r>
            <a:endParaRPr lang="ru-RU" sz="44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WordArt 6"/>
          <p:cNvSpPr>
            <a:spLocks noChangeArrowheads="1" noChangeShapeType="1" noTextEdit="1"/>
          </p:cNvSpPr>
          <p:nvPr/>
        </p:nvSpPr>
        <p:spPr bwMode="auto">
          <a:xfrm>
            <a:off x="762000" y="533400"/>
            <a:ext cx="76962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019"/>
              </a:avLst>
            </a:prstTxWarp>
          </a:bodyPr>
          <a:lstStyle/>
          <a:p>
            <a:pPr algn="ctr"/>
            <a:r>
              <a:rPr lang="ru-RU" sz="3600" kern="10">
                <a:ln w="285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_PresentumNrSh"/>
              </a:rPr>
              <a:t> верный ответ</a:t>
            </a:r>
          </a:p>
        </p:txBody>
      </p:sp>
      <p:sp useBgFill="1">
        <p:nvSpPr>
          <p:cNvPr id="49155" name="AutoShape 1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49156" name="Rectangle 7"/>
          <p:cNvSpPr>
            <a:spLocks noChangeArrowheads="1"/>
          </p:cNvSpPr>
          <p:nvPr/>
        </p:nvSpPr>
        <p:spPr bwMode="auto">
          <a:xfrm>
            <a:off x="285750" y="2786063"/>
            <a:ext cx="8643938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4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Растворил в царской водке – смеси 1 объема азотной и 3 объемов соляной кислот.</a:t>
            </a:r>
            <a:endParaRPr lang="ru-RU" altLang="zh-CN" sz="4400">
              <a:latin typeface="Times New Roman" pitchFamily="18" charset="0"/>
              <a:ea typeface="Droid Sans Fallback"/>
              <a:cs typeface="Times New Roman" pitchFamily="18" charset="0"/>
            </a:endParaRPr>
          </a:p>
          <a:p>
            <a:pPr eaLnBrk="0" hangingPunct="0"/>
            <a:endParaRPr lang="ru-RU" altLang="zh-CN">
              <a:ea typeface="Droid Sans Fallback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WordArt 6"/>
          <p:cNvSpPr>
            <a:spLocks noChangeArrowheads="1" noChangeShapeType="1" noTextEdit="1"/>
          </p:cNvSpPr>
          <p:nvPr/>
        </p:nvSpPr>
        <p:spPr bwMode="auto">
          <a:xfrm>
            <a:off x="762000" y="533400"/>
            <a:ext cx="76962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019"/>
              </a:avLst>
            </a:prstTxWarp>
          </a:bodyPr>
          <a:lstStyle/>
          <a:p>
            <a:pPr algn="ctr"/>
            <a:r>
              <a:rPr lang="ru-RU" sz="3600" kern="10">
                <a:ln w="285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_PresentumNrSh"/>
              </a:rPr>
              <a:t> верный ответ</a:t>
            </a:r>
          </a:p>
        </p:txBody>
      </p:sp>
      <p:sp useBgFill="1">
        <p:nvSpPr>
          <p:cNvPr id="50179" name="AutoShape 1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50180" name="Rectangle 7"/>
          <p:cNvSpPr>
            <a:spLocks noChangeArrowheads="1"/>
          </p:cNvSpPr>
          <p:nvPr/>
        </p:nvSpPr>
        <p:spPr bwMode="auto">
          <a:xfrm>
            <a:off x="285750" y="2928938"/>
            <a:ext cx="8643938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altLang="zh-CN" sz="4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Да, в атмосфере свободного фтора 2</a:t>
            </a:r>
            <a:r>
              <a:rPr lang="en-US" altLang="zh-CN" sz="4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F</a:t>
            </a:r>
            <a:r>
              <a:rPr lang="ru-RU" altLang="zh-CN" sz="4400" b="1" baseline="-3000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2</a:t>
            </a:r>
            <a:r>
              <a:rPr lang="ru-RU" altLang="zh-CN" sz="4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+</a:t>
            </a:r>
            <a:r>
              <a:rPr lang="en-US" altLang="zh-CN" sz="4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H</a:t>
            </a:r>
            <a:r>
              <a:rPr lang="ru-RU" altLang="zh-CN" sz="4400" b="1" baseline="-3000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2</a:t>
            </a:r>
            <a:r>
              <a:rPr lang="en-US" altLang="zh-CN" sz="4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O </a:t>
            </a:r>
            <a:r>
              <a:rPr lang="ru-RU" altLang="zh-CN" sz="4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=4</a:t>
            </a:r>
            <a:r>
              <a:rPr lang="en-US" altLang="zh-CN" sz="4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HF</a:t>
            </a:r>
            <a:r>
              <a:rPr lang="ru-RU" altLang="zh-CN" sz="4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+ </a:t>
            </a:r>
            <a:r>
              <a:rPr lang="en-US" altLang="zh-CN" sz="4400" b="1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O</a:t>
            </a:r>
            <a:r>
              <a:rPr lang="ru-RU" altLang="zh-CN" sz="4400" b="1" baseline="-30000">
                <a:solidFill>
                  <a:srgbClr val="333333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2</a:t>
            </a:r>
            <a:endParaRPr lang="ru-RU" altLang="zh-CN" sz="4400">
              <a:latin typeface="Times New Roman" pitchFamily="18" charset="0"/>
              <a:ea typeface="Droid Sans Fallback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AutoShape 11" descr="9k=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203" name="AutoShape 13" descr="9k=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1750" name="WordArt 6"/>
          <p:cNvSpPr>
            <a:spLocks noChangeArrowheads="1" noChangeShapeType="1" noTextEdit="1"/>
          </p:cNvSpPr>
          <p:nvPr/>
        </p:nvSpPr>
        <p:spPr bwMode="auto">
          <a:xfrm>
            <a:off x="762000" y="533400"/>
            <a:ext cx="76962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019"/>
              </a:avLst>
            </a:prstTxWarp>
          </a:bodyPr>
          <a:lstStyle/>
          <a:p>
            <a:pPr algn="ctr"/>
            <a:r>
              <a:rPr lang="ru-RU" sz="3600" kern="10">
                <a:ln w="285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_PresentumNrSh"/>
              </a:rPr>
              <a:t> верный ответ</a:t>
            </a:r>
          </a:p>
        </p:txBody>
      </p:sp>
      <p:sp useBgFill="1">
        <p:nvSpPr>
          <p:cNvPr id="51205" name="AutoShape 1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51206" name="Прямоугольник 8"/>
          <p:cNvSpPr>
            <a:spLocks noChangeArrowheads="1"/>
          </p:cNvSpPr>
          <p:nvPr/>
        </p:nvSpPr>
        <p:spPr bwMode="auto">
          <a:xfrm>
            <a:off x="357188" y="2214563"/>
            <a:ext cx="8501062" cy="317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Times New Roman" pitchFamily="18" charset="0"/>
                <a:cs typeface="Times New Roman" pitchFamily="18" charset="0"/>
              </a:rPr>
              <a:t>В пробирке 1 происходит разложение перекиси водорода с помощью ферментов. В пробирке 2 реакция не идет, так как белок-фермент денатурирован.</a:t>
            </a:r>
            <a:endParaRPr lang="ru-RU" sz="40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WordArt 6"/>
          <p:cNvSpPr>
            <a:spLocks noChangeArrowheads="1" noChangeShapeType="1" noTextEdit="1"/>
          </p:cNvSpPr>
          <p:nvPr/>
        </p:nvSpPr>
        <p:spPr bwMode="auto">
          <a:xfrm>
            <a:off x="1000125" y="785813"/>
            <a:ext cx="7458075" cy="8905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019"/>
              </a:avLst>
            </a:prstTxWarp>
          </a:bodyPr>
          <a:lstStyle/>
          <a:p>
            <a:pPr algn="ctr"/>
            <a:r>
              <a:rPr lang="ru-RU" sz="3600" kern="10">
                <a:ln w="285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_PresentumNrSh"/>
              </a:rPr>
              <a:t> верный ответ</a:t>
            </a:r>
          </a:p>
        </p:txBody>
      </p:sp>
      <p:sp>
        <p:nvSpPr>
          <p:cNvPr id="52227" name="AutoShape 8" descr="ANd9GcS3_TFjeL94Wf4FucA0MCKgM3rejmLezXaFwnzNwExuQfg0B9xifw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2228" name="AutoShape 10" descr="ANd9GcS3_TFjeL94Wf4FucA0MCKgM3rejmLezXaFwnzNwExuQfg0B9xifw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 useBgFill="1">
        <p:nvSpPr>
          <p:cNvPr id="52229" name="AutoShape 1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804025" y="6237288"/>
            <a:ext cx="1979613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52230" name="Прямоугольник 8"/>
          <p:cNvSpPr>
            <a:spLocks noChangeArrowheads="1"/>
          </p:cNvSpPr>
          <p:nvPr/>
        </p:nvSpPr>
        <p:spPr bwMode="auto">
          <a:xfrm>
            <a:off x="214313" y="2286000"/>
            <a:ext cx="8572500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>
                <a:latin typeface="Times New Roman" pitchFamily="18" charset="0"/>
                <a:cs typeface="Times New Roman" pitchFamily="18" charset="0"/>
              </a:rPr>
              <a:t>Гиены. Повышенная кислотность нужна им, чтобы справляться с инфекциями и ядами, имеющимися в падали</a:t>
            </a:r>
            <a:endParaRPr lang="ru-RU" sz="44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WordArt 6"/>
          <p:cNvSpPr>
            <a:spLocks noChangeArrowheads="1" noChangeShapeType="1" noTextEdit="1"/>
          </p:cNvSpPr>
          <p:nvPr/>
        </p:nvSpPr>
        <p:spPr bwMode="auto">
          <a:xfrm>
            <a:off x="762000" y="533400"/>
            <a:ext cx="76962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019"/>
              </a:avLst>
            </a:prstTxWarp>
          </a:bodyPr>
          <a:lstStyle/>
          <a:p>
            <a:pPr algn="ctr"/>
            <a:r>
              <a:rPr lang="ru-RU" sz="3600" kern="10">
                <a:ln w="285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_PresentumNrSh"/>
              </a:rPr>
              <a:t> верный ответ</a:t>
            </a:r>
          </a:p>
        </p:txBody>
      </p:sp>
      <p:sp useBgFill="1">
        <p:nvSpPr>
          <p:cNvPr id="53251" name="AutoShape 1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53252" name="Прямоугольник 7"/>
          <p:cNvSpPr>
            <a:spLocks noChangeArrowheads="1"/>
          </p:cNvSpPr>
          <p:nvPr/>
        </p:nvSpPr>
        <p:spPr bwMode="auto">
          <a:xfrm>
            <a:off x="1785938" y="2786063"/>
            <a:ext cx="6929437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 b="1">
                <a:latin typeface="Times New Roman" pitchFamily="18" charset="0"/>
                <a:cs typeface="Times New Roman" pitchFamily="18" charset="0"/>
              </a:rPr>
              <a:t>Александр Михайлович Бутлеров</a:t>
            </a:r>
            <a:endParaRPr lang="ru-RU" sz="44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WordArt 6"/>
          <p:cNvSpPr>
            <a:spLocks noChangeArrowheads="1" noChangeShapeType="1" noTextEdit="1"/>
          </p:cNvSpPr>
          <p:nvPr/>
        </p:nvSpPr>
        <p:spPr bwMode="auto">
          <a:xfrm>
            <a:off x="762000" y="533400"/>
            <a:ext cx="76962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019"/>
              </a:avLst>
            </a:prstTxWarp>
          </a:bodyPr>
          <a:lstStyle/>
          <a:p>
            <a:pPr algn="ctr"/>
            <a:r>
              <a:rPr lang="ru-RU" sz="3600" kern="10">
                <a:ln w="285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_PresentumNrSh"/>
              </a:rPr>
              <a:t> верный ответ</a:t>
            </a:r>
          </a:p>
        </p:txBody>
      </p:sp>
      <p:sp useBgFill="1">
        <p:nvSpPr>
          <p:cNvPr id="54275" name="AutoShape 1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54276" name="Прямоугольник 6"/>
          <p:cNvSpPr>
            <a:spLocks noChangeArrowheads="1"/>
          </p:cNvSpPr>
          <p:nvPr/>
        </p:nvSpPr>
        <p:spPr bwMode="auto">
          <a:xfrm>
            <a:off x="571500" y="2500313"/>
            <a:ext cx="8143875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>
                <a:latin typeface="Times New Roman" pitchFamily="18" charset="0"/>
                <a:cs typeface="Times New Roman" pitchFamily="18" charset="0"/>
              </a:rPr>
              <a:t>Симпсон ответил, что Бог, прежде чем вырезать ребро Адама для сотворения Евы, погрузил его в глубокий сон.</a:t>
            </a:r>
            <a:endParaRPr lang="ru-RU" sz="44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WordArt 6"/>
          <p:cNvSpPr>
            <a:spLocks noChangeArrowheads="1" noChangeShapeType="1" noTextEdit="1"/>
          </p:cNvSpPr>
          <p:nvPr/>
        </p:nvSpPr>
        <p:spPr bwMode="auto">
          <a:xfrm>
            <a:off x="762000" y="533400"/>
            <a:ext cx="76962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019"/>
              </a:avLst>
            </a:prstTxWarp>
          </a:bodyPr>
          <a:lstStyle/>
          <a:p>
            <a:pPr algn="ctr"/>
            <a:r>
              <a:rPr lang="ru-RU" sz="3600" kern="10">
                <a:ln w="285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_PresentumNrSh"/>
              </a:rPr>
              <a:t> верный ответ</a:t>
            </a:r>
          </a:p>
        </p:txBody>
      </p:sp>
      <p:sp useBgFill="1">
        <p:nvSpPr>
          <p:cNvPr id="55299" name="AutoShape 1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948488" y="6237288"/>
            <a:ext cx="1979612" cy="433387"/>
          </a:xfrm>
          <a:prstGeom prst="bevel">
            <a:avLst>
              <a:gd name="adj" fmla="val 12500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Продолжить игру</a:t>
            </a:r>
          </a:p>
        </p:txBody>
      </p:sp>
      <p:sp>
        <p:nvSpPr>
          <p:cNvPr id="55300" name="Прямоугольник 6"/>
          <p:cNvSpPr>
            <a:spLocks noChangeArrowheads="1"/>
          </p:cNvSpPr>
          <p:nvPr/>
        </p:nvSpPr>
        <p:spPr bwMode="auto">
          <a:xfrm>
            <a:off x="642938" y="2428875"/>
            <a:ext cx="7643812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Раньше закипит сырая вода, т. к. она содержит воздух в растворе. Растворенный воздух выделяется в виде пузырьков, затем наполняемых водяным паром, с них и начинается кипение. В кипяченой воде пузырьков воздуха нет, они выделились раньше при кипении, образование пузырьков водяного пара происходит позже. Дж.Максвеллу при нормальном давлении удалось нагреть воду, из которой был удален воздух, до 180 °С, прежде чем началось кипение.</a:t>
            </a:r>
            <a:endParaRPr lang="ru-RU" sz="24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udio">
  <a:themeElements>
    <a:clrScheme name="Studio 1">
      <a:dk1>
        <a:srgbClr val="000000"/>
      </a:dk1>
      <a:lt1>
        <a:srgbClr val="FFFFFF"/>
      </a:lt1>
      <a:dk2>
        <a:srgbClr val="336666"/>
      </a:dk2>
      <a:lt2>
        <a:srgbClr val="CCCC99"/>
      </a:lt2>
      <a:accent1>
        <a:srgbClr val="97CDCC"/>
      </a:accent1>
      <a:accent2>
        <a:srgbClr val="D6E0E0"/>
      </a:accent2>
      <a:accent3>
        <a:srgbClr val="FFFFFF"/>
      </a:accent3>
      <a:accent4>
        <a:srgbClr val="000000"/>
      </a:accent4>
      <a:accent5>
        <a:srgbClr val="C9E3E2"/>
      </a:accent5>
      <a:accent6>
        <a:srgbClr val="C2CBCB"/>
      </a:accent6>
      <a:hlink>
        <a:srgbClr val="99CC00"/>
      </a:hlink>
      <a:folHlink>
        <a:srgbClr val="336666"/>
      </a:folHlink>
    </a:clrScheme>
    <a:fontScheme name="Studio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udio 1">
        <a:dk1>
          <a:srgbClr val="000000"/>
        </a:dk1>
        <a:lt1>
          <a:srgbClr val="FFFFFF"/>
        </a:lt1>
        <a:dk2>
          <a:srgbClr val="336666"/>
        </a:dk2>
        <a:lt2>
          <a:srgbClr val="CCCC99"/>
        </a:lt2>
        <a:accent1>
          <a:srgbClr val="97CDCC"/>
        </a:accent1>
        <a:accent2>
          <a:srgbClr val="D6E0E0"/>
        </a:accent2>
        <a:accent3>
          <a:srgbClr val="FFFFFF"/>
        </a:accent3>
        <a:accent4>
          <a:srgbClr val="000000"/>
        </a:accent4>
        <a:accent5>
          <a:srgbClr val="C9E3E2"/>
        </a:accent5>
        <a:accent6>
          <a:srgbClr val="C2CBCB"/>
        </a:accent6>
        <a:hlink>
          <a:srgbClr val="99CC00"/>
        </a:hlink>
        <a:folHlink>
          <a:srgbClr val="33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2">
        <a:dk1>
          <a:srgbClr val="000000"/>
        </a:dk1>
        <a:lt1>
          <a:srgbClr val="FFFFFF"/>
        </a:lt1>
        <a:dk2>
          <a:srgbClr val="3732A0"/>
        </a:dk2>
        <a:lt2>
          <a:srgbClr val="666699"/>
        </a:lt2>
        <a:accent1>
          <a:srgbClr val="CCCCFF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8A8A"/>
        </a:accent6>
        <a:hlink>
          <a:srgbClr val="3366CC"/>
        </a:hlink>
        <a:folHlink>
          <a:srgbClr val="9094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3">
        <a:dk1>
          <a:srgbClr val="000000"/>
        </a:dk1>
        <a:lt1>
          <a:srgbClr val="FFFFFF"/>
        </a:lt1>
        <a:dk2>
          <a:srgbClr val="CD0505"/>
        </a:dk2>
        <a:lt2>
          <a:srgbClr val="5F5F5F"/>
        </a:lt2>
        <a:accent1>
          <a:srgbClr val="D2D5DE"/>
        </a:accent1>
        <a:accent2>
          <a:srgbClr val="D55757"/>
        </a:accent2>
        <a:accent3>
          <a:srgbClr val="FFFFFF"/>
        </a:accent3>
        <a:accent4>
          <a:srgbClr val="000000"/>
        </a:accent4>
        <a:accent5>
          <a:srgbClr val="E5E7EC"/>
        </a:accent5>
        <a:accent6>
          <a:srgbClr val="C14E4E"/>
        </a:accent6>
        <a:hlink>
          <a:srgbClr val="F42D1E"/>
        </a:hlink>
        <a:folHlink>
          <a:srgbClr val="7C8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4">
        <a:dk1>
          <a:srgbClr val="000000"/>
        </a:dk1>
        <a:lt1>
          <a:srgbClr val="FFFFFF"/>
        </a:lt1>
        <a:dk2>
          <a:srgbClr val="551A07"/>
        </a:dk2>
        <a:lt2>
          <a:srgbClr val="CC3300"/>
        </a:lt2>
        <a:accent1>
          <a:srgbClr val="F4B400"/>
        </a:accent1>
        <a:accent2>
          <a:srgbClr val="993300"/>
        </a:accent2>
        <a:accent3>
          <a:srgbClr val="FFFFFF"/>
        </a:accent3>
        <a:accent4>
          <a:srgbClr val="000000"/>
        </a:accent4>
        <a:accent5>
          <a:srgbClr val="F8D6AA"/>
        </a:accent5>
        <a:accent6>
          <a:srgbClr val="8A2D00"/>
        </a:accent6>
        <a:hlink>
          <a:srgbClr val="FF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5">
        <a:dk1>
          <a:srgbClr val="000000"/>
        </a:dk1>
        <a:lt1>
          <a:srgbClr val="FFFFFF"/>
        </a:lt1>
        <a:dk2>
          <a:srgbClr val="FF0000"/>
        </a:dk2>
        <a:lt2>
          <a:srgbClr val="FFCC00"/>
        </a:lt2>
        <a:accent1>
          <a:srgbClr val="66CC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008A00"/>
        </a:accent6>
        <a:hlink>
          <a:srgbClr val="FF3300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6">
        <a:dk1>
          <a:srgbClr val="666633"/>
        </a:dk1>
        <a:lt1>
          <a:srgbClr val="FFFFFF"/>
        </a:lt1>
        <a:dk2>
          <a:srgbClr val="000000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7">
        <a:dk1>
          <a:srgbClr val="766997"/>
        </a:dk1>
        <a:lt1>
          <a:srgbClr val="FFFFFF"/>
        </a:lt1>
        <a:dk2>
          <a:srgbClr val="530901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B3AAAA"/>
        </a:accent3>
        <a:accent4>
          <a:srgbClr val="DADADA"/>
        </a:accent4>
        <a:accent5>
          <a:srgbClr val="FFADAA"/>
        </a:accent5>
        <a:accent6>
          <a:srgbClr val="B95C00"/>
        </a:accent6>
        <a:hlink>
          <a:srgbClr val="FF990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8">
        <a:dk1>
          <a:srgbClr val="666699"/>
        </a:dk1>
        <a:lt1>
          <a:srgbClr val="FFFFFF"/>
        </a:lt1>
        <a:dk2>
          <a:srgbClr val="4C004C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B2AAB2"/>
        </a:accent3>
        <a:accent4>
          <a:srgbClr val="DADADA"/>
        </a:accent4>
        <a:accent5>
          <a:srgbClr val="AACAE2"/>
        </a:accent5>
        <a:accent6>
          <a:srgbClr val="8A2D5C"/>
        </a:accent6>
        <a:hlink>
          <a:srgbClr val="99CC00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9">
        <a:dk1>
          <a:srgbClr val="565682"/>
        </a:dk1>
        <a:lt1>
          <a:srgbClr val="FFFFFF"/>
        </a:lt1>
        <a:dk2>
          <a:srgbClr val="1E1551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ABAAB3"/>
        </a:accent3>
        <a:accent4>
          <a:srgbClr val="DADADA"/>
        </a:accent4>
        <a:accent5>
          <a:srgbClr val="ADE2E2"/>
        </a:accent5>
        <a:accent6>
          <a:srgbClr val="008A8A"/>
        </a:accent6>
        <a:hlink>
          <a:srgbClr val="FF9900"/>
        </a:hlink>
        <a:folHlink>
          <a:srgbClr val="00598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10">
        <a:dk1>
          <a:srgbClr val="CCCC99"/>
        </a:dk1>
        <a:lt1>
          <a:srgbClr val="FFFFFF"/>
        </a:lt1>
        <a:dk2>
          <a:srgbClr val="2E5D5C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ADB6B5"/>
        </a:accent3>
        <a:accent4>
          <a:srgbClr val="DADADA"/>
        </a:accent4>
        <a:accent5>
          <a:srgbClr val="AACAE2"/>
        </a:accent5>
        <a:accent6>
          <a:srgbClr val="C2CBCB"/>
        </a:accent6>
        <a:hlink>
          <a:srgbClr val="CCCC99"/>
        </a:hlink>
        <a:folHlink>
          <a:srgbClr val="428A8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Studio</Template>
  <TotalTime>1806</TotalTime>
  <Words>1652</Words>
  <Application>Microsoft Office PowerPoint</Application>
  <PresentationFormat>Экран (4:3)</PresentationFormat>
  <Paragraphs>351</Paragraphs>
  <Slides>52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52</vt:i4>
      </vt:variant>
    </vt:vector>
  </HeadingPairs>
  <TitlesOfParts>
    <vt:vector size="53" baseType="lpstr">
      <vt:lpstr>Studio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</vt:vector>
  </TitlesOfParts>
  <Company>Дом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Зотова О.А.</dc:creator>
  <cp:lastModifiedBy>Ирина</cp:lastModifiedBy>
  <cp:revision>165</cp:revision>
  <dcterms:created xsi:type="dcterms:W3CDTF">2004-10-02T07:16:38Z</dcterms:created>
  <dcterms:modified xsi:type="dcterms:W3CDTF">2014-10-25T12:33:51Z</dcterms:modified>
</cp:coreProperties>
</file>