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16"/>
  </p:notesMasterIdLst>
  <p:sldIdLst>
    <p:sldId id="256" r:id="rId2"/>
    <p:sldId id="272" r:id="rId3"/>
    <p:sldId id="274" r:id="rId4"/>
    <p:sldId id="275" r:id="rId5"/>
    <p:sldId id="276" r:id="rId6"/>
    <p:sldId id="277" r:id="rId7"/>
    <p:sldId id="278" r:id="rId8"/>
    <p:sldId id="260" r:id="rId9"/>
    <p:sldId id="261" r:id="rId10"/>
    <p:sldId id="265" r:id="rId11"/>
    <p:sldId id="268" r:id="rId12"/>
    <p:sldId id="279" r:id="rId13"/>
    <p:sldId id="269" r:id="rId14"/>
    <p:sldId id="27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115420-7C43-4726-B52E-327948D5141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8D9732-64D8-482A-9417-395CCF1EBD05}">
      <dgm:prSet phldrT="[Текст]" custT="1"/>
      <dgm:spPr/>
      <dgm:t>
        <a:bodyPr/>
        <a:lstStyle/>
        <a:p>
          <a:pPr algn="just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естественные, т.е. связанные с самим существованием и развитием человека;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41B8110D-1CAE-4A5B-9209-C4CD0B741766}" type="parTrans" cxnId="{29E77419-0D49-48D2-9E63-0920329AC8CB}">
      <dgm:prSet/>
      <dgm:spPr/>
      <dgm:t>
        <a:bodyPr/>
        <a:lstStyle/>
        <a:p>
          <a:endParaRPr lang="ru-RU"/>
        </a:p>
      </dgm:t>
    </dgm:pt>
    <dgm:pt modelId="{7CD31544-4BF4-43F4-A9A5-C585FC7C8CD2}" type="sibTrans" cxnId="{29E77419-0D49-48D2-9E63-0920329AC8CB}">
      <dgm:prSet/>
      <dgm:spPr/>
      <dgm:t>
        <a:bodyPr/>
        <a:lstStyle/>
        <a:p>
          <a:endParaRPr lang="ru-RU"/>
        </a:p>
      </dgm:t>
    </dgm:pt>
    <dgm:pt modelId="{FBEAEBEA-6D76-4B84-B2E4-21EE7F2602EC}">
      <dgm:prSet phldrT="[Текст]" custT="1"/>
      <dgm:spPr/>
      <dgm:t>
        <a:bodyPr/>
        <a:lstStyle/>
        <a:p>
          <a:pPr algn="just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приобретенные, которые характеризуют социально-политический статус  человека и гражданина.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8C7DD669-5764-4508-90E0-E149DBD1F35B}" type="parTrans" cxnId="{DCCA5C1D-1AF7-40B2-B35E-EEBB90EA3EB6}">
      <dgm:prSet/>
      <dgm:spPr/>
      <dgm:t>
        <a:bodyPr/>
        <a:lstStyle/>
        <a:p>
          <a:endParaRPr lang="ru-RU"/>
        </a:p>
      </dgm:t>
    </dgm:pt>
    <dgm:pt modelId="{F001942F-80BF-47BD-A5D5-4BC89E4B735C}" type="sibTrans" cxnId="{DCCA5C1D-1AF7-40B2-B35E-EEBB90EA3EB6}">
      <dgm:prSet/>
      <dgm:spPr/>
      <dgm:t>
        <a:bodyPr/>
        <a:lstStyle/>
        <a:p>
          <a:endParaRPr lang="ru-RU"/>
        </a:p>
      </dgm:t>
    </dgm:pt>
    <dgm:pt modelId="{9E9B9EC6-A142-4DFB-89A0-3DEA80E5FED3}" type="pres">
      <dgm:prSet presAssocID="{4C115420-7C43-4726-B52E-327948D514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E5D6F0-493A-4FBE-AE9C-CA62B7C23937}" type="pres">
      <dgm:prSet presAssocID="{268D9732-64D8-482A-9417-395CCF1EBD05}" presName="parentLin" presStyleCnt="0"/>
      <dgm:spPr/>
    </dgm:pt>
    <dgm:pt modelId="{42E6EFA1-74D2-49DF-BA3C-AEB6101B0123}" type="pres">
      <dgm:prSet presAssocID="{268D9732-64D8-482A-9417-395CCF1EBD05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7CEF5EED-DF9E-41B4-808A-BB9A168CB270}" type="pres">
      <dgm:prSet presAssocID="{268D9732-64D8-482A-9417-395CCF1EBD05}" presName="parentText" presStyleLbl="node1" presStyleIdx="0" presStyleCnt="2" custScaleX="131580" custScaleY="4258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520D6-E8DE-4C41-B265-30FA9868F793}" type="pres">
      <dgm:prSet presAssocID="{268D9732-64D8-482A-9417-395CCF1EBD05}" presName="negativeSpace" presStyleCnt="0"/>
      <dgm:spPr/>
    </dgm:pt>
    <dgm:pt modelId="{DF009F6C-615A-40B6-9602-28EC54100582}" type="pres">
      <dgm:prSet presAssocID="{268D9732-64D8-482A-9417-395CCF1EBD05}" presName="childText" presStyleLbl="conFgAcc1" presStyleIdx="0" presStyleCnt="2" custLinFactY="-6484" custLinFactNeighborX="1137" custLinFactNeighborY="-100000">
        <dgm:presLayoutVars>
          <dgm:bulletEnabled val="1"/>
        </dgm:presLayoutVars>
      </dgm:prSet>
      <dgm:spPr/>
    </dgm:pt>
    <dgm:pt modelId="{2772C2B9-4682-4359-9CBE-FDE2C296DB04}" type="pres">
      <dgm:prSet presAssocID="{7CD31544-4BF4-43F4-A9A5-C585FC7C8CD2}" presName="spaceBetweenRectangles" presStyleCnt="0"/>
      <dgm:spPr/>
    </dgm:pt>
    <dgm:pt modelId="{9B77578F-DD35-4D3A-BD50-F375B60051B0}" type="pres">
      <dgm:prSet presAssocID="{FBEAEBEA-6D76-4B84-B2E4-21EE7F2602EC}" presName="parentLin" presStyleCnt="0"/>
      <dgm:spPr/>
    </dgm:pt>
    <dgm:pt modelId="{D9545BBA-2333-4730-925B-A5D7BD2BF86E}" type="pres">
      <dgm:prSet presAssocID="{FBEAEBEA-6D76-4B84-B2E4-21EE7F2602EC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A77CBC9F-26CE-43F6-8D10-2C2FFAB9E825}" type="pres">
      <dgm:prSet presAssocID="{FBEAEBEA-6D76-4B84-B2E4-21EE7F2602EC}" presName="parentText" presStyleLbl="node1" presStyleIdx="1" presStyleCnt="2" custScaleX="131050" custScaleY="4717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A3A604-E68A-49CC-B143-59422BBDD617}" type="pres">
      <dgm:prSet presAssocID="{FBEAEBEA-6D76-4B84-B2E4-21EE7F2602EC}" presName="negativeSpace" presStyleCnt="0"/>
      <dgm:spPr/>
    </dgm:pt>
    <dgm:pt modelId="{554EE0EA-188A-4B4D-AFA9-FF111088112F}" type="pres">
      <dgm:prSet presAssocID="{FBEAEBEA-6D76-4B84-B2E4-21EE7F2602EC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8BD5025-BE80-4322-964B-B682BA4E48D9}" type="presOf" srcId="{4C115420-7C43-4726-B52E-327948D51412}" destId="{9E9B9EC6-A142-4DFB-89A0-3DEA80E5FED3}" srcOrd="0" destOrd="0" presId="urn:microsoft.com/office/officeart/2005/8/layout/list1"/>
    <dgm:cxn modelId="{7F35F0C0-422A-4A0F-9834-DC44676C48F3}" type="presOf" srcId="{268D9732-64D8-482A-9417-395CCF1EBD05}" destId="{42E6EFA1-74D2-49DF-BA3C-AEB6101B0123}" srcOrd="0" destOrd="0" presId="urn:microsoft.com/office/officeart/2005/8/layout/list1"/>
    <dgm:cxn modelId="{DCCA5C1D-1AF7-40B2-B35E-EEBB90EA3EB6}" srcId="{4C115420-7C43-4726-B52E-327948D51412}" destId="{FBEAEBEA-6D76-4B84-B2E4-21EE7F2602EC}" srcOrd="1" destOrd="0" parTransId="{8C7DD669-5764-4508-90E0-E149DBD1F35B}" sibTransId="{F001942F-80BF-47BD-A5D5-4BC89E4B735C}"/>
    <dgm:cxn modelId="{C21B0C9D-9873-4DD3-A352-81363900A19E}" type="presOf" srcId="{FBEAEBEA-6D76-4B84-B2E4-21EE7F2602EC}" destId="{A77CBC9F-26CE-43F6-8D10-2C2FFAB9E825}" srcOrd="1" destOrd="0" presId="urn:microsoft.com/office/officeart/2005/8/layout/list1"/>
    <dgm:cxn modelId="{29E77419-0D49-48D2-9E63-0920329AC8CB}" srcId="{4C115420-7C43-4726-B52E-327948D51412}" destId="{268D9732-64D8-482A-9417-395CCF1EBD05}" srcOrd="0" destOrd="0" parTransId="{41B8110D-1CAE-4A5B-9209-C4CD0B741766}" sibTransId="{7CD31544-4BF4-43F4-A9A5-C585FC7C8CD2}"/>
    <dgm:cxn modelId="{41674814-7A19-4EE7-9724-A1B88B1A65E6}" type="presOf" srcId="{268D9732-64D8-482A-9417-395CCF1EBD05}" destId="{7CEF5EED-DF9E-41B4-808A-BB9A168CB270}" srcOrd="1" destOrd="0" presId="urn:microsoft.com/office/officeart/2005/8/layout/list1"/>
    <dgm:cxn modelId="{5BC9C87A-C44B-473C-805C-DAECE9826028}" type="presOf" srcId="{FBEAEBEA-6D76-4B84-B2E4-21EE7F2602EC}" destId="{D9545BBA-2333-4730-925B-A5D7BD2BF86E}" srcOrd="0" destOrd="0" presId="urn:microsoft.com/office/officeart/2005/8/layout/list1"/>
    <dgm:cxn modelId="{41BD37E9-4391-420B-BE9E-15CCC9F5B3CD}" type="presParOf" srcId="{9E9B9EC6-A142-4DFB-89A0-3DEA80E5FED3}" destId="{BEE5D6F0-493A-4FBE-AE9C-CA62B7C23937}" srcOrd="0" destOrd="0" presId="urn:microsoft.com/office/officeart/2005/8/layout/list1"/>
    <dgm:cxn modelId="{CB2EC33D-B8F0-4CCF-A9F6-33B151842DBE}" type="presParOf" srcId="{BEE5D6F0-493A-4FBE-AE9C-CA62B7C23937}" destId="{42E6EFA1-74D2-49DF-BA3C-AEB6101B0123}" srcOrd="0" destOrd="0" presId="urn:microsoft.com/office/officeart/2005/8/layout/list1"/>
    <dgm:cxn modelId="{46A25F47-05F5-4EB2-969C-935426790CC4}" type="presParOf" srcId="{BEE5D6F0-493A-4FBE-AE9C-CA62B7C23937}" destId="{7CEF5EED-DF9E-41B4-808A-BB9A168CB270}" srcOrd="1" destOrd="0" presId="urn:microsoft.com/office/officeart/2005/8/layout/list1"/>
    <dgm:cxn modelId="{3779FBBA-7400-48B7-9B2A-6F38E58B328F}" type="presParOf" srcId="{9E9B9EC6-A142-4DFB-89A0-3DEA80E5FED3}" destId="{A29520D6-E8DE-4C41-B265-30FA9868F793}" srcOrd="1" destOrd="0" presId="urn:microsoft.com/office/officeart/2005/8/layout/list1"/>
    <dgm:cxn modelId="{C20964C1-DCB5-44C5-932B-E7694E5E0696}" type="presParOf" srcId="{9E9B9EC6-A142-4DFB-89A0-3DEA80E5FED3}" destId="{DF009F6C-615A-40B6-9602-28EC54100582}" srcOrd="2" destOrd="0" presId="urn:microsoft.com/office/officeart/2005/8/layout/list1"/>
    <dgm:cxn modelId="{64942134-AA6C-4951-90E3-39CD22132F23}" type="presParOf" srcId="{9E9B9EC6-A142-4DFB-89A0-3DEA80E5FED3}" destId="{2772C2B9-4682-4359-9CBE-FDE2C296DB04}" srcOrd="3" destOrd="0" presId="urn:microsoft.com/office/officeart/2005/8/layout/list1"/>
    <dgm:cxn modelId="{B3EF46B8-1DEB-4B5E-90BA-04491B46AE01}" type="presParOf" srcId="{9E9B9EC6-A142-4DFB-89A0-3DEA80E5FED3}" destId="{9B77578F-DD35-4D3A-BD50-F375B60051B0}" srcOrd="4" destOrd="0" presId="urn:microsoft.com/office/officeart/2005/8/layout/list1"/>
    <dgm:cxn modelId="{CA119F78-BBAA-45D1-B0D8-61CF7C6BA2B6}" type="presParOf" srcId="{9B77578F-DD35-4D3A-BD50-F375B60051B0}" destId="{D9545BBA-2333-4730-925B-A5D7BD2BF86E}" srcOrd="0" destOrd="0" presId="urn:microsoft.com/office/officeart/2005/8/layout/list1"/>
    <dgm:cxn modelId="{F9539AF9-D73E-461E-82D9-9A889F8AFA68}" type="presParOf" srcId="{9B77578F-DD35-4D3A-BD50-F375B60051B0}" destId="{A77CBC9F-26CE-43F6-8D10-2C2FFAB9E825}" srcOrd="1" destOrd="0" presId="urn:microsoft.com/office/officeart/2005/8/layout/list1"/>
    <dgm:cxn modelId="{CD464EDC-DFEE-4F04-908D-99A4D4069F3D}" type="presParOf" srcId="{9E9B9EC6-A142-4DFB-89A0-3DEA80E5FED3}" destId="{33A3A604-E68A-49CC-B143-59422BBDD617}" srcOrd="5" destOrd="0" presId="urn:microsoft.com/office/officeart/2005/8/layout/list1"/>
    <dgm:cxn modelId="{37639090-5A6A-4AF6-BED3-F3CDBED10248}" type="presParOf" srcId="{9E9B9EC6-A142-4DFB-89A0-3DEA80E5FED3}" destId="{554EE0EA-188A-4B4D-AFA9-FF111088112F}" srcOrd="6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C9198-6544-4EDD-9483-6D3887E00E37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F18B0-83B5-4F69-9F0A-CAE69DFF1E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5535A7-A24A-48C2-B6C9-7AA41331C67C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8077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8442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3499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7558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418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7400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8719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1812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1669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2361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766844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4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577411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5066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11325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4629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E7BBF-BB40-40B8-8031-477552FFC698}" type="datetimeFigureOut">
              <a:rPr lang="ru-RU" smtClean="0"/>
              <a:pPr/>
              <a:t>04.03.2018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4D30156-32E9-4158-97CF-1BCD6CF68B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533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dic.academic.ru/dic.nsf/ruwiki/107412" TargetMode="External"/><Relationship Id="rId3" Type="http://schemas.openxmlformats.org/officeDocument/2006/relationships/hyperlink" Target="https://dic.academic.ru/dic.nsf/ruwiki/28" TargetMode="External"/><Relationship Id="rId7" Type="http://schemas.openxmlformats.org/officeDocument/2006/relationships/hyperlink" Target="https://dic.academic.ru/dic.nsf/ruwiki/81368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ic.academic.ru/dic.nsf/ruwiki/1322488" TargetMode="External"/><Relationship Id="rId11" Type="http://schemas.openxmlformats.org/officeDocument/2006/relationships/hyperlink" Target="https://dic.academic.ru/dic.nsf/ruwiki/3084" TargetMode="External"/><Relationship Id="rId5" Type="http://schemas.openxmlformats.org/officeDocument/2006/relationships/hyperlink" Target="https://dic.academic.ru/dic.nsf/ruwiki/1169482" TargetMode="External"/><Relationship Id="rId10" Type="http://schemas.openxmlformats.org/officeDocument/2006/relationships/hyperlink" Target="https://dic.academic.ru/dic.nsf/ruwiki/694267" TargetMode="External"/><Relationship Id="rId4" Type="http://schemas.openxmlformats.org/officeDocument/2006/relationships/hyperlink" Target="https://dic.academic.ru/dic.nsf/ruwiki/612" TargetMode="External"/><Relationship Id="rId9" Type="http://schemas.openxmlformats.org/officeDocument/2006/relationships/hyperlink" Target="https://dic.academic.ru/dic.nsf/ruwiki/105756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59558"/>
            <a:ext cx="12192000" cy="2554620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Тема:«Право. Обязанность. Ответственность.»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4572664"/>
            <a:ext cx="7300375" cy="127949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Составил: Фомичева </a:t>
            </a:r>
            <a:r>
              <a:rPr lang="ru-RU" sz="16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Юлия Владимировна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0754595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400" dirty="0" smtClean="0"/>
              <a:t>Что такое право?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4700" dirty="0" smtClean="0">
                <a:latin typeface="Times New Roman" pitchFamily="18" charset="0"/>
              </a:rPr>
              <a:t>  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z="4700" dirty="0" smtClean="0">
              <a:latin typeface="Times New Roman" pitchFamily="18" charset="0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ru-RU" sz="4700" dirty="0" smtClean="0">
                <a:latin typeface="Times New Roman" pitchFamily="18" charset="0"/>
              </a:rPr>
              <a:t>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</a:rPr>
              <a:t>Это совокупность обязательных к исполнению норм, установленных государством, регулятор общественных отношений.</a:t>
            </a:r>
          </a:p>
        </p:txBody>
      </p:sp>
      <p:pic>
        <p:nvPicPr>
          <p:cNvPr id="5124" name="Picture 4" descr="CG62C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9280" y="1350498"/>
            <a:ext cx="2934091" cy="216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27915"/>
          </a:xfrm>
          <a:solidFill>
            <a:srgbClr val="FF9933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Права человека-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права, неразрывно связанные с самим существованием человека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841625" y="2222695"/>
          <a:ext cx="8662988" cy="3689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998389" y="1363617"/>
            <a:ext cx="60773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Права человека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33027" y="252270"/>
            <a:ext cx="7680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Виды прав человека: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1345" y="1378633"/>
            <a:ext cx="2299512" cy="12049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37136" y="2740855"/>
            <a:ext cx="2244693" cy="11780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23069" y="4006946"/>
            <a:ext cx="2215217" cy="12762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60863" y="4152203"/>
            <a:ext cx="1744395" cy="1097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122940" y="1406770"/>
            <a:ext cx="1744395" cy="1097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085426" y="2712720"/>
            <a:ext cx="1744395" cy="10972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233714" y="1465942"/>
            <a:ext cx="206102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Личные (гражданские права)</a:t>
            </a: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34294" y="2757714"/>
            <a:ext cx="20314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Политические права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 свободы граждан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512457" y="1654628"/>
            <a:ext cx="1030514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534228" y="3084286"/>
            <a:ext cx="1030514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461657" y="4434114"/>
            <a:ext cx="1030514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267188" y="4113351"/>
            <a:ext cx="191211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Экономические права</a:t>
            </a:r>
          </a:p>
          <a:p>
            <a:pPr algn="ctr"/>
            <a:r>
              <a:rPr lang="ru-RU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человека и гражданина</a:t>
            </a:r>
            <a:endParaRPr lang="ru-RU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947043" y="1541808"/>
            <a:ext cx="2015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Социальные </a:t>
            </a:r>
          </a:p>
          <a:p>
            <a:pPr algn="ctr"/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права</a:t>
            </a:r>
            <a:endParaRPr lang="ru-RU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125456" y="2839497"/>
            <a:ext cx="16568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Культурные права</a:t>
            </a:r>
          </a:p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свободы</a:t>
            </a:r>
            <a:endParaRPr lang="ru-RU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080738" y="4278922"/>
            <a:ext cx="1676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Экологические</a:t>
            </a:r>
          </a:p>
          <a:p>
            <a:pPr algn="ctr"/>
            <a:r>
              <a:rPr lang="ru-RU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права</a:t>
            </a:r>
            <a:endParaRPr lang="ru-RU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8881627" y="4479890"/>
            <a:ext cx="1030514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>
            <a:off x="8893350" y="2979336"/>
            <a:ext cx="1030514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8940242" y="1748413"/>
            <a:ext cx="1030514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4583723" y="1406770"/>
            <a:ext cx="2403230" cy="11695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Это закрепленные правом возможности физического существования и духовного развития человека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72000" y="2719754"/>
            <a:ext cx="2426676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Это установленные правом возможности лица принимать участие в управлении общественными и государственными делами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83723" y="4360985"/>
            <a:ext cx="2426677" cy="11695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Это право быть участником экономических, прежде всего имущественных отношений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046677" y="1488831"/>
            <a:ext cx="1981200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Это право на социальную защиту со стороны общества и государства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929447" y="2754923"/>
            <a:ext cx="2110154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Это право на приобщение к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богатст-вам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мировой культуры и на их преумножение собственной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творчес-кой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деятельностью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964615" y="4278923"/>
            <a:ext cx="2063262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Это установленное право человека на здоровую (благоприятную) окружающую среду, право на возмещение экологического ущерба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10803" y="610997"/>
            <a:ext cx="48189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Из истории…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26" name="AutoShape 2" descr="Картинки по запросу картинки прав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C:\Users\Давидон\Desktop\Без названия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61097" y="0"/>
            <a:ext cx="2307590" cy="1988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465385" y="1840523"/>
            <a:ext cx="92143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Вторая мировая война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явно продемонстрировала необходимость всеобщего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договора о правах человека. В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1941 году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Франклин Рузвельт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в своём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обращении «О положении страны»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призвал поддержать четыре необходимые свободы: 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7"/>
              </a:rPr>
              <a:t>свободу слова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8"/>
              </a:rPr>
              <a:t>свободу совести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свободу от нужды и свободу от страха. Это дало новый толчок развитию человеческих прав как необходимому условию мира и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окончанию войны.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 общественности стало известно о зверствах, которые совершала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нацистская      Германия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 стало очевидно, что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10"/>
              </a:rPr>
              <a:t>Устав ООН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недостаточно точно определяет права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человека. Всеобщий договор, который бы перечислял и описывал права личности, был необходим. Всеобщая декларация прав человека в окончательной редакции была поддержана 48 странами на 183-м пленарном заседании Генеральной Ассамблеи Организации Объединенных Наций в Пале де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Шайо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(Париж) 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11"/>
              </a:rPr>
              <a:t>10декабря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1948 г.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Картинки по запросу картинки  всеобщая декларация прав челове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7821" y="304800"/>
            <a:ext cx="8789133" cy="5944905"/>
          </a:xfrm>
          <a:prstGeom prst="rect">
            <a:avLst/>
          </a:prstGeom>
          <a:noFill/>
        </p:spPr>
      </p:pic>
      <p:pic>
        <p:nvPicPr>
          <p:cNvPr id="36868" name="Picture 4" descr="Картинки по запросу картинки  всеобщая декларация прав челове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18220" y="5439506"/>
            <a:ext cx="1602887" cy="114886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459" y="214292"/>
            <a:ext cx="11811083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Всеобщая  декларация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прав  человека</a:t>
            </a:r>
            <a:endParaRPr lang="ru-RU" sz="40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459" y="1714489"/>
            <a:ext cx="11811083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Документ,  закрепивший перечень прав и свобод человека, как гражданских и политических, так  экономических, социальных и культурных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90459" y="3000374"/>
            <a:ext cx="11715832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Статья 1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люди рождаются свободными и равными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своём достоинстве и правах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90460" y="3929067"/>
            <a:ext cx="11715832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Статья 3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Каждый человек имеет право на жизнь, на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</a:p>
          <a:p>
            <a:pPr marL="0" marR="0" lvl="0" indent="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свободу и на личную неприкосновенность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90459" y="4857760"/>
            <a:ext cx="11715832" cy="104644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Статья 25.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Материнство и младенчество дают право на</a:t>
            </a:r>
          </a:p>
          <a:p>
            <a:pPr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особое попечение и помощь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90459" y="6000770"/>
            <a:ext cx="11715832" cy="46166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Статья 26.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Каждый человек имеет право на образование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" name="Picture 8" descr="RAD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0382281" y="0"/>
            <a:ext cx="1348316" cy="1700212"/>
          </a:xfrm>
          <a:prstGeom prst="rect">
            <a:avLst/>
          </a:prstGeom>
          <a:ln/>
        </p:spPr>
      </p:pic>
      <p:pic>
        <p:nvPicPr>
          <p:cNvPr id="35842" name="Picture 2" descr="Картинки по запросу картинки  всеобщая декларация прав челове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74370" y="3631225"/>
            <a:ext cx="3083168" cy="231237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 animBg="1"/>
      <p:bldP spid="14338" grpId="0" animBg="1"/>
      <p:bldP spid="14339" grpId="0" animBg="1"/>
      <p:bldP spid="143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6309363" y="1337223"/>
            <a:ext cx="5181600" cy="452382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Необходимость, предписывающая каждому человеку определенные вид и меру поведения, и ответственность за надлежащее его исполнение.</a:t>
            </a:r>
          </a:p>
          <a:p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Юридическая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обязанность - это мера должного поведения обязанного субъекта, т.е. обусловленная требованием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юридической нормы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обеспеченная возможностью государственного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принуждения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определенного поведения,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определенных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действий. 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" name="Picture 4" descr="Картинки по запросу обязанность э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905" y="1337224"/>
            <a:ext cx="4659505" cy="4523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06004" y="329643"/>
            <a:ext cx="4788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Обязанность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955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sz="half" idx="1"/>
          </p:nvPr>
        </p:nvSpPr>
        <p:spPr>
          <a:xfrm>
            <a:off x="2592924" y="1825970"/>
            <a:ext cx="4313864" cy="360415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права, так и обязанности распространяются </a:t>
            </a:r>
            <a:r>
              <a:rPr lang="ru-RU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определённый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 лиц, физических и юридических, и действуют на территории государства, региона, города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 не только должны знать свои права, но и уважать чужие интересы. За нарушение такой парадигмы предусмотрена ответственность. Данные понятия взаимосвязаны и зачастую корреспондируют друг другу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бъект 14"/>
          <p:cNvSpPr>
            <a:spLocks noGrp="1"/>
          </p:cNvSpPr>
          <p:nvPr>
            <p:ph sz="half" idx="2"/>
          </p:nvPr>
        </p:nvSpPr>
        <p:spPr>
          <a:xfrm>
            <a:off x="7190747" y="1871003"/>
            <a:ext cx="4313864" cy="4473525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есть и ряд отличий, через которые выражаются индивидуальные особенности категорий. Во-первых, выполнение обязанностей – общеобязательно, в то время как использование своих прав – строго индивидуально. Человек может воспользоваться своим правом участия в конкурсе на получение высшего образования, а может и отказаться от него, занимаясь неквалифицированным трудом. Во-вторых, за отказ от реализации прав субъектом, который ими наделён, ответственность не предусмотрена, в то время как несоблюдение обязанностей влечёт наложение определённых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санкций</a:t>
            </a:r>
            <a:r>
              <a:rPr lang="ru-RU" sz="1600" dirty="0" smtClean="0"/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18859" y="0"/>
            <a:ext cx="953177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Разница между </a:t>
            </a:r>
            <a:endParaRPr lang="ru-RU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правами </a:t>
            </a:r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обязанностями</a:t>
            </a:r>
          </a:p>
        </p:txBody>
      </p:sp>
    </p:spTree>
    <p:extLst>
      <p:ext uri="{BB962C8B-B14F-4D97-AF65-F5344CB8AC3E}">
        <p14:creationId xmlns="" xmlns:p14="http://schemas.microsoft.com/office/powerpoint/2010/main" val="133728522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755" y="1697759"/>
            <a:ext cx="4595446" cy="2944579"/>
          </a:xfrm>
        </p:spPr>
      </p:pic>
      <p:sp>
        <p:nvSpPr>
          <p:cNvPr id="7" name="Прямоугольник 6"/>
          <p:cNvSpPr/>
          <p:nvPr/>
        </p:nvSpPr>
        <p:spPr>
          <a:xfrm>
            <a:off x="2877758" y="306196"/>
            <a:ext cx="6391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Ответственность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1430215" y="1406769"/>
            <a:ext cx="5003938" cy="3777622"/>
          </a:xfrm>
        </p:spPr>
        <p:txBody>
          <a:bodyPr/>
          <a:lstStyle/>
          <a:p>
            <a:pPr fontAlgn="base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Юридическая ответственность — это применение мер государственного принуждения к нарушителю за совершение противоправного деяния.</a:t>
            </a:r>
          </a:p>
          <a:p>
            <a:pPr fontAlgn="base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Юридическая ответственность - одна из форм социальной ответственности. Ее особенности:</a:t>
            </a:r>
          </a:p>
          <a:p>
            <a:pPr fontAlgn="base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всегда оценивает прошлое (действие или бездействие)</a:t>
            </a:r>
          </a:p>
          <a:p>
            <a:pPr fontAlgn="base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устанавливается за нарушение правовых требований, а не за их выполнение</a:t>
            </a:r>
            <a:endParaRPr lang="ru-RU" b="1" dirty="0"/>
          </a:p>
        </p:txBody>
      </p:sp>
      <p:pic>
        <p:nvPicPr>
          <p:cNvPr id="9" name="Рисунок 8" descr="Юридическая ответственность и ее виды (схемы и таблицы)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1293" y="1137138"/>
            <a:ext cx="7139354" cy="5380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9370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00332" y="1730327"/>
            <a:ext cx="10592973" cy="320743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b="1" dirty="0" smtClean="0"/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Картинки по запросу юридическая ответственность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1509" y="0"/>
            <a:ext cx="5884984" cy="6564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Картинки по запросу юридическая ответственность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78960" y="2227383"/>
            <a:ext cx="3115774" cy="2051539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Картинки по запросу юридическая ответственнос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7482" y="159482"/>
            <a:ext cx="8894641" cy="666830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d00316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33900" y="3249637"/>
            <a:ext cx="3440289" cy="3364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0" name="Picture 2" descr="Картинки по запросу юридическая ответственность схем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79167" y="667311"/>
            <a:ext cx="8312833" cy="3792148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1153552"/>
            <a:ext cx="8037342" cy="43027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Незнание закона не освобождает от ответственности. </a:t>
            </a:r>
          </a:p>
          <a:p>
            <a:pPr algn="ctr">
              <a:lnSpc>
                <a:spcPct val="90000"/>
              </a:lnSpc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А вот знание нередко освобождает.</a:t>
            </a:r>
          </a:p>
          <a:p>
            <a:pPr algn="r">
              <a:lnSpc>
                <a:spcPct val="90000"/>
              </a:lnSpc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90000"/>
              </a:lnSpc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Станислав Ежи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Лец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540</TotalTime>
  <Words>447</Words>
  <Application>Microsoft Office PowerPoint</Application>
  <PresentationFormat>Произвольный</PresentationFormat>
  <Paragraphs>64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Легкий дым</vt:lpstr>
      <vt:lpstr>Тема:«Право. Обязанность. Ответственность.»</vt:lpstr>
      <vt:lpstr>Что такое право?</vt:lpstr>
      <vt:lpstr>Права человека-это права, неразрывно связанные с самим существованием человека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Право.Обязанность.Ответственность.</dc:title>
  <dc:creator>Пользователь Windows</dc:creator>
  <cp:lastModifiedBy>Давидон</cp:lastModifiedBy>
  <cp:revision>47</cp:revision>
  <dcterms:created xsi:type="dcterms:W3CDTF">2017-10-30T12:38:29Z</dcterms:created>
  <dcterms:modified xsi:type="dcterms:W3CDTF">2018-03-04T05:14:21Z</dcterms:modified>
</cp:coreProperties>
</file>