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60" r:id="rId5"/>
    <p:sldId id="263" r:id="rId6"/>
    <p:sldId id="261" r:id="rId7"/>
    <p:sldId id="264" r:id="rId8"/>
    <p:sldId id="285" r:id="rId9"/>
    <p:sldId id="265" r:id="rId10"/>
    <p:sldId id="269" r:id="rId11"/>
    <p:sldId id="279" r:id="rId12"/>
    <p:sldId id="281" r:id="rId13"/>
    <p:sldId id="270" r:id="rId14"/>
    <p:sldId id="271" r:id="rId15"/>
    <p:sldId id="283" r:id="rId16"/>
    <p:sldId id="278" r:id="rId17"/>
    <p:sldId id="288" r:id="rId18"/>
    <p:sldId id="262" r:id="rId19"/>
    <p:sldId id="28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87" autoAdjust="0"/>
  </p:normalViewPr>
  <p:slideViewPr>
    <p:cSldViewPr>
      <p:cViewPr varScale="1">
        <p:scale>
          <a:sx n="70" d="100"/>
          <a:sy n="70" d="100"/>
        </p:scale>
        <p:origin x="78" y="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91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29C0F-4847-4C08-81B8-E5F5D8F5132C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ED622-6248-4FD2-8124-E9DB3F8216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60CB9-4BB5-43DF-AC56-1F4D5D886915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7B0BC1-1D66-461E-A450-4B42025329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B0BC1-1D66-461E-A450-4B42025329F1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64BD2B-A6A4-4970-BC2B-20E9E36F672F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b="1"/>
          </a:p>
          <a:p>
            <a:pPr eaLnBrk="1" hangingPunct="1"/>
            <a:r>
              <a:rPr lang="ru-RU"/>
              <a:t> 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3F91FC-5C56-4F5D-9849-6B35AAA9AFDE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7B0BC1-1D66-461E-A450-4B42025329F1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DCF6B0-E9CF-479C-A737-BCD48AD3A23E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D3A85E6-A805-401E-B0F2-CEBDEAFE9FC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571480"/>
            <a:ext cx="8143932" cy="2428892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br>
              <a:rPr lang="ru-RU" sz="4400" dirty="0"/>
            </a:br>
            <a:br>
              <a:rPr lang="ru-RU" sz="4400" dirty="0"/>
            </a:br>
            <a:r>
              <a:rPr lang="ru-RU" sz="3700" dirty="0"/>
              <a:t>Урок математики в 5 классе</a:t>
            </a:r>
            <a:br>
              <a:rPr lang="ru-RU" sz="3700" dirty="0"/>
            </a:br>
            <a:r>
              <a:rPr lang="ru-RU" sz="3700" dirty="0"/>
              <a:t>по теме: «Математическая модель»</a:t>
            </a:r>
            <a:br>
              <a:rPr lang="ru-RU" sz="3700" dirty="0"/>
            </a:br>
            <a:r>
              <a:rPr lang="ru-RU" sz="3700" dirty="0"/>
              <a:t>2020 г.</a:t>
            </a:r>
            <a:br>
              <a:rPr lang="ru-RU" sz="4400" dirty="0"/>
            </a:b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143248"/>
            <a:ext cx="4538666" cy="250033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ctr"/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Подготовила: </a:t>
            </a:r>
          </a:p>
          <a:p>
            <a:pPr algn="ctr"/>
            <a:r>
              <a:rPr lang="ru-RU" b="1" dirty="0" err="1">
                <a:solidFill>
                  <a:schemeClr val="accent3">
                    <a:lumMod val="75000"/>
                  </a:schemeClr>
                </a:solidFill>
              </a:rPr>
              <a:t>Вялкина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Вера Александровна,</a:t>
            </a:r>
          </a:p>
          <a:p>
            <a:pPr algn="ctr"/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учитель высшей категории</a:t>
            </a:r>
          </a:p>
          <a:p>
            <a:pPr marL="274320" indent="-274320" algn="ctr">
              <a:defRPr/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Arial" charset="0"/>
                <a:cs typeface="Arial" charset="0"/>
              </a:rPr>
              <a:t>МБОУ гимназия №1</a:t>
            </a:r>
          </a:p>
          <a:p>
            <a:pPr marL="274320" indent="-274320" algn="ctr">
              <a:defRPr/>
            </a:pPr>
            <a:r>
              <a:rPr lang="ru-RU" sz="2800" b="1" i="1" dirty="0">
                <a:solidFill>
                  <a:schemeClr val="accent5">
                    <a:lumMod val="75000"/>
                  </a:schemeClr>
                </a:solidFill>
                <a:latin typeface="Arial" charset="0"/>
                <a:cs typeface="Arial" charset="0"/>
              </a:rPr>
              <a:t>им. </a:t>
            </a:r>
            <a:r>
              <a:rPr lang="ru-RU" sz="2800" b="1" i="1" dirty="0" err="1">
                <a:solidFill>
                  <a:schemeClr val="accent5">
                    <a:lumMod val="75000"/>
                  </a:schemeClr>
                </a:solidFill>
                <a:latin typeface="Arial" charset="0"/>
                <a:cs typeface="Arial" charset="0"/>
              </a:rPr>
              <a:t>Н.И.Борцова</a:t>
            </a:r>
            <a:endParaRPr lang="ru-RU" sz="2800" b="1" i="1" dirty="0">
              <a:solidFill>
                <a:schemeClr val="accent5">
                  <a:lumMod val="75000"/>
                </a:schemeClr>
              </a:solidFill>
              <a:latin typeface="Arial" charset="0"/>
              <a:cs typeface="Arial" charset="0"/>
            </a:endParaRPr>
          </a:p>
          <a:p>
            <a:pPr algn="ctr"/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г. Лебедянь</a:t>
            </a:r>
          </a:p>
        </p:txBody>
      </p:sp>
      <p:pic>
        <p:nvPicPr>
          <p:cNvPr id="4" name="Picture 45" descr="1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3143248"/>
            <a:ext cx="3334029" cy="24288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000108"/>
            <a:ext cx="7215238" cy="71438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solidFill>
                  <a:srgbClr val="1355A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Цели урока: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186766" cy="427960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ь"/>
            </a:pPr>
            <a:r>
              <a:rPr lang="ru-RU" b="1" dirty="0">
                <a:solidFill>
                  <a:srgbClr val="990000"/>
                </a:solidFill>
                <a:latin typeface="Arial" charset="0"/>
              </a:rPr>
              <a:t> </a:t>
            </a:r>
            <a:r>
              <a:rPr lang="ru-RU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Формирование учебных задач для усвоения обучающимися определенных понятий, алгоритмов.</a:t>
            </a:r>
          </a:p>
          <a:p>
            <a:pPr>
              <a:buFont typeface="Wingdings" pitchFamily="2" charset="2"/>
              <a:buChar char="ь"/>
            </a:pPr>
            <a:r>
              <a:rPr lang="ru-RU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Развитие мыслительных способностей, обеспечивающих анализ ситуации и разработку адекватных способов действия (анализ, синтез, сравнение).</a:t>
            </a:r>
          </a:p>
          <a:p>
            <a:pPr>
              <a:buFont typeface="Wingdings" pitchFamily="2" charset="2"/>
              <a:buChar char="ь"/>
            </a:pPr>
            <a:r>
              <a:rPr lang="ru-RU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Привитие  интереса к предмету.</a:t>
            </a:r>
          </a:p>
          <a:p>
            <a:pPr>
              <a:buFont typeface="Wingdings" pitchFamily="2" charset="2"/>
              <a:buChar char="ь"/>
            </a:pPr>
            <a:r>
              <a:rPr lang="ru-RU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Осуществление диагностической работы.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857232"/>
            <a:ext cx="7715304" cy="71438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solidFill>
                  <a:srgbClr val="1355A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Задачи урока: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36792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>
                <a:solidFill>
                  <a:srgbClr val="1355A5"/>
                </a:solidFill>
                <a:latin typeface="Arial" charset="0"/>
              </a:rPr>
              <a:t>Образовательные:</a:t>
            </a:r>
            <a:r>
              <a:rPr lang="ru-RU" b="1" dirty="0">
                <a:solidFill>
                  <a:srgbClr val="1355A5"/>
                </a:solidFill>
              </a:rPr>
              <a:t> </a:t>
            </a:r>
            <a:endParaRPr lang="ru-RU" b="1" dirty="0">
              <a:solidFill>
                <a:srgbClr val="1355A5"/>
              </a:solidFill>
              <a:latin typeface="Arial" charset="0"/>
            </a:endParaRPr>
          </a:p>
          <a:p>
            <a:pPr marL="742950" lvl="1" indent="-285750">
              <a:buNone/>
            </a:pPr>
            <a:r>
              <a:rPr lang="ru-RU" b="1" dirty="0">
                <a:solidFill>
                  <a:srgbClr val="990000"/>
                </a:solidFill>
              </a:rPr>
              <a:t> - </a:t>
            </a:r>
            <a:r>
              <a:rPr lang="ru-RU" b="1" dirty="0">
                <a:solidFill>
                  <a:srgbClr val="990000"/>
                </a:solidFill>
                <a:latin typeface="Arial" charset="0"/>
              </a:rPr>
              <a:t>создать ситуацию для возникновения проблемы и постановки гипотезы;</a:t>
            </a:r>
          </a:p>
          <a:p>
            <a:pPr marL="742950" lvl="1" indent="-285750">
              <a:buNone/>
            </a:pPr>
            <a:r>
              <a:rPr lang="ru-RU" b="1" dirty="0">
                <a:solidFill>
                  <a:srgbClr val="990000"/>
                </a:solidFill>
                <a:latin typeface="Arial" charset="0"/>
              </a:rPr>
              <a:t> - усилить практическую направленность обучения.</a:t>
            </a:r>
          </a:p>
          <a:p>
            <a:pPr>
              <a:buNone/>
            </a:pPr>
            <a:r>
              <a:rPr lang="ru-RU" b="1" dirty="0">
                <a:solidFill>
                  <a:srgbClr val="006600"/>
                </a:solidFill>
                <a:latin typeface="Arial" charset="0"/>
              </a:rPr>
              <a:t>  </a:t>
            </a:r>
            <a:r>
              <a:rPr lang="ru-RU" b="1" dirty="0">
                <a:solidFill>
                  <a:srgbClr val="1355A5"/>
                </a:solidFill>
                <a:latin typeface="Arial" charset="0"/>
              </a:rPr>
              <a:t>Развивающие:</a:t>
            </a:r>
          </a:p>
          <a:p>
            <a:pPr marL="742950" lvl="1" indent="-285750">
              <a:buNone/>
            </a:pPr>
            <a:r>
              <a:rPr lang="ru-RU" b="1" dirty="0">
                <a:solidFill>
                  <a:srgbClr val="990000"/>
                </a:solidFill>
              </a:rPr>
              <a:t> - </a:t>
            </a:r>
            <a:r>
              <a:rPr lang="ru-RU" b="1" dirty="0">
                <a:solidFill>
                  <a:srgbClr val="990000"/>
                </a:solidFill>
                <a:latin typeface="Arial" charset="0"/>
              </a:rPr>
              <a:t>развивать вычислительные навыки, память, системное мышление;</a:t>
            </a:r>
          </a:p>
          <a:p>
            <a:pPr marL="742950" lvl="1" indent="-285750">
              <a:buNone/>
            </a:pPr>
            <a:r>
              <a:rPr lang="ru-RU" b="1" dirty="0">
                <a:solidFill>
                  <a:srgbClr val="990000"/>
                </a:solidFill>
                <a:latin typeface="Arial" charset="0"/>
              </a:rPr>
              <a:t> - развивать самостоятельность, умение осуществлять самоконтроль.</a:t>
            </a:r>
          </a:p>
          <a:p>
            <a:pPr>
              <a:buNone/>
            </a:pPr>
            <a:r>
              <a:rPr lang="ru-RU" b="1" dirty="0">
                <a:solidFill>
                  <a:srgbClr val="006600"/>
                </a:solidFill>
                <a:latin typeface="Arial" charset="0"/>
              </a:rPr>
              <a:t>  </a:t>
            </a:r>
            <a:r>
              <a:rPr lang="ru-RU" b="1" dirty="0">
                <a:solidFill>
                  <a:srgbClr val="1355A5"/>
                </a:solidFill>
                <a:latin typeface="Arial" charset="0"/>
              </a:rPr>
              <a:t>Воспитательные:</a:t>
            </a:r>
            <a:r>
              <a:rPr lang="ru-RU" b="1" dirty="0">
                <a:solidFill>
                  <a:srgbClr val="1355A5"/>
                </a:solidFill>
              </a:rPr>
              <a:t> </a:t>
            </a:r>
            <a:endParaRPr lang="ru-RU" b="1" dirty="0">
              <a:solidFill>
                <a:srgbClr val="1355A5"/>
              </a:solidFill>
              <a:latin typeface="Arial" charset="0"/>
            </a:endParaRPr>
          </a:p>
          <a:p>
            <a:pPr marL="742950" lvl="1" indent="-285750">
              <a:buNone/>
            </a:pPr>
            <a:r>
              <a:rPr lang="ru-RU" b="1" dirty="0">
                <a:solidFill>
                  <a:srgbClr val="990000"/>
                </a:solidFill>
              </a:rPr>
              <a:t> - </a:t>
            </a:r>
            <a:r>
              <a:rPr lang="ru-RU" b="1" dirty="0">
                <a:solidFill>
                  <a:srgbClr val="990000"/>
                </a:solidFill>
                <a:latin typeface="Arial" charset="0"/>
              </a:rPr>
              <a:t>воспитывать познавательный интерес к предмету;</a:t>
            </a:r>
          </a:p>
          <a:p>
            <a:pPr marL="742950" lvl="1" indent="-285750">
              <a:buNone/>
            </a:pPr>
            <a:r>
              <a:rPr lang="ru-RU" b="1" dirty="0">
                <a:solidFill>
                  <a:srgbClr val="990000"/>
                </a:solidFill>
                <a:latin typeface="Arial" charset="0"/>
              </a:rPr>
              <a:t> - формировать ответственность, организованность.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5400" b="1" dirty="0">
                <a:solidFill>
                  <a:srgbClr val="1355A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br>
              <a:rPr lang="ru-RU" sz="5400" b="1" dirty="0">
                <a:solidFill>
                  <a:srgbClr val="1355A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/>
              </a:rPr>
              <a:t>Математика - наука мировая, </a:t>
            </a:r>
          </a:p>
          <a:p>
            <a:pPr algn="ctr">
              <a:buNone/>
            </a:pP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/>
              </a:rPr>
              <a:t>И главней науки в целом мире нет!</a:t>
            </a:r>
          </a:p>
          <a:p>
            <a:pPr algn="ctr">
              <a:buNone/>
            </a:pP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/>
              </a:rPr>
              <a:t>Можно всё сосчитать от кошки до трамвая, </a:t>
            </a:r>
          </a:p>
          <a:p>
            <a:pPr algn="ctr">
              <a:buNone/>
            </a:pP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Monotype Corsiva"/>
              </a:rPr>
              <a:t>От орехов между прочим до конфет!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571480"/>
            <a:ext cx="7286676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Дорогу осилит идущий, а математику – мыслящий!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714884"/>
            <a:ext cx="1123950" cy="1428750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9" name="Picture 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5000636"/>
            <a:ext cx="1428750" cy="10096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  <p:pic>
        <p:nvPicPr>
          <p:cNvPr id="10" name="Picture 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4714884"/>
            <a:ext cx="1428750" cy="1371600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1" name="Picture 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4929198"/>
            <a:ext cx="1428750" cy="10572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85852" y="704088"/>
            <a:ext cx="6357982" cy="796086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Задание:  </a:t>
            </a:r>
            <a:r>
              <a:rPr lang="ru-RU" sz="3600" b="1" dirty="0">
                <a:solidFill>
                  <a:srgbClr val="7030A0"/>
                </a:solidFill>
              </a:rPr>
              <a:t>«Убери лишнее …»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b="9999"/>
          <a:stretch>
            <a:fillRect/>
          </a:stretch>
        </p:blipFill>
        <p:spPr bwMode="auto">
          <a:xfrm>
            <a:off x="500034" y="2571744"/>
            <a:ext cx="142875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3143240" y="1714488"/>
            <a:ext cx="5543560" cy="4640437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а)   15х=60;                      и) 45с=90 ;</a:t>
            </a: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б) 180:х=10;                      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к)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+ 56 ;</a:t>
            </a: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в) 240+а=360;                 л) 20у – 20у=0.</a:t>
            </a: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г) 180-у=10;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 15х-15х=15;</a:t>
            </a: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е) в+80=145;</a:t>
            </a:r>
          </a:p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ж) 225:у=5;</a:t>
            </a:r>
          </a:p>
          <a:p>
            <a:pPr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з) 125-25=100;</a:t>
            </a:r>
          </a:p>
          <a:p>
            <a:pPr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5517" t="11250" r="12068" b="36250"/>
          <a:stretch>
            <a:fillRect/>
          </a:stretch>
        </p:blipFill>
        <p:spPr bwMode="auto">
          <a:xfrm>
            <a:off x="642910" y="1714488"/>
            <a:ext cx="100013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5262" t="13751" r="5263" b="29999"/>
          <a:stretch>
            <a:fillRect/>
          </a:stretch>
        </p:blipFill>
        <p:spPr bwMode="auto">
          <a:xfrm>
            <a:off x="571472" y="5072074"/>
            <a:ext cx="1428760" cy="1260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 l="22500" t="5000" r="17499" b="19999"/>
          <a:stretch>
            <a:fillRect/>
          </a:stretch>
        </p:blipFill>
        <p:spPr bwMode="auto">
          <a:xfrm>
            <a:off x="571472" y="3929066"/>
            <a:ext cx="1143008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uiExpand="1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42910" y="704088"/>
            <a:ext cx="8120090" cy="796086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Задание:  </a:t>
            </a:r>
            <a:r>
              <a:rPr lang="ru-RU" sz="4000" b="1" dirty="0">
                <a:solidFill>
                  <a:srgbClr val="7030A0"/>
                </a:solidFill>
              </a:rPr>
              <a:t>«Убери лишнее …»</a:t>
            </a:r>
            <a:endParaRPr lang="ru-RU" sz="40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>
            <a:off x="1500166" y="1857365"/>
            <a:ext cx="6357982" cy="4357718"/>
          </a:xfr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ru-RU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а)   15х=60;                      и) 45с=90;</a:t>
            </a:r>
          </a:p>
          <a:p>
            <a:pPr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б) 180:х=10;                      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к) </a:t>
            </a:r>
            <a:r>
              <a:rPr lang="ru-RU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+ 56;</a:t>
            </a:r>
          </a:p>
          <a:p>
            <a:pPr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в) 240+а=360;                л) 20у – 20у=0.</a:t>
            </a:r>
          </a:p>
          <a:p>
            <a:pPr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г) 180-у=10;</a:t>
            </a:r>
          </a:p>
          <a:p>
            <a:pPr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д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) 15х-15х=15;</a:t>
            </a:r>
          </a:p>
          <a:p>
            <a:pPr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е) в+80=145;</a:t>
            </a:r>
          </a:p>
          <a:p>
            <a:pPr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ж) 225:у=5;</a:t>
            </a:r>
          </a:p>
          <a:p>
            <a:pPr>
              <a:buNone/>
            </a:pP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з) 125-25=100;</a:t>
            </a: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uiExpand="1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Задание. </a:t>
            </a:r>
            <a:r>
              <a:rPr lang="ru-RU" sz="2800" b="1" dirty="0">
                <a:solidFill>
                  <a:srgbClr val="7030A0"/>
                </a:solidFill>
              </a:rPr>
              <a:t>Ответьте на вопрос: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2700" b="1" dirty="0">
                <a:solidFill>
                  <a:srgbClr val="7030A0"/>
                </a:solidFill>
              </a:rPr>
              <a:t>«Какое понятие объединяет данные выражения?»</a:t>
            </a:r>
            <a:endParaRPr lang="ru-RU" sz="27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643050"/>
            <a:ext cx="2257412" cy="4000528"/>
          </a:xfrm>
          <a:solidFill>
            <a:schemeClr val="tx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а) 15х=60;  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 б) 180:х=10; </a:t>
            </a:r>
            <a:endParaRPr lang="ru-RU" sz="2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 в) 240+а=360;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 г) 180-у=10;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b="1" dirty="0" err="1">
                <a:latin typeface="Arial" pitchFamily="34" charset="0"/>
                <a:cs typeface="Arial" pitchFamily="34" charset="0"/>
              </a:rPr>
              <a:t>д</a:t>
            </a:r>
            <a:r>
              <a:rPr lang="ru-RU" sz="2200" b="1" dirty="0">
                <a:latin typeface="Arial" pitchFamily="34" charset="0"/>
                <a:cs typeface="Arial" pitchFamily="34" charset="0"/>
              </a:rPr>
              <a:t>) 15х-15х=15;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 е) в+80=145;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 ж) 225:у=5;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 з) 45с=90;</a:t>
            </a:r>
          </a:p>
          <a:p>
            <a:pPr>
              <a:buNone/>
            </a:pPr>
            <a:r>
              <a:rPr lang="ru-RU" sz="2200" b="1" dirty="0">
                <a:latin typeface="Arial" pitchFamily="34" charset="0"/>
                <a:cs typeface="Arial" pitchFamily="34" charset="0"/>
              </a:rPr>
              <a:t>и) 20у – 20у=0.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2857488" y="1500174"/>
            <a:ext cx="5929354" cy="5214974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ru-RU" sz="1600" b="1" dirty="0">
                <a:latin typeface="Calibri" pitchFamily="34" charset="0"/>
                <a:cs typeface="Times New Roman" pitchFamily="18" charset="0"/>
              </a:rPr>
              <a:t>Продолжите   предложение: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600" dirty="0">
                <a:latin typeface="Calibri" pitchFamily="34" charset="0"/>
                <a:cs typeface="Times New Roman" pitchFamily="18" charset="0"/>
              </a:rPr>
              <a:t>Уравнением   называется…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600" dirty="0">
                <a:latin typeface="Calibri" pitchFamily="34" charset="0"/>
                <a:cs typeface="Times New Roman" pitchFamily="18" charset="0"/>
              </a:rPr>
              <a:t>Решить   уравнение,  значит…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600" dirty="0">
                <a:latin typeface="Calibri" pitchFamily="34" charset="0"/>
                <a:cs typeface="Times New Roman" pitchFamily="18" charset="0"/>
              </a:rPr>
              <a:t>Корнем   уравнения   называется…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1600" dirty="0">
                <a:latin typeface="Calibri" pitchFamily="34" charset="0"/>
                <a:cs typeface="Times New Roman" pitchFamily="18" charset="0"/>
              </a:rPr>
              <a:t>Корень уравнения обозначается…</a:t>
            </a:r>
          </a:p>
          <a:p>
            <a:pPr marL="457200" indent="-457200"/>
            <a:r>
              <a:rPr lang="ru-RU" sz="1600" b="1" dirty="0">
                <a:latin typeface="Calibri" pitchFamily="34" charset="0"/>
                <a:cs typeface="Times New Roman" pitchFamily="18" charset="0"/>
              </a:rPr>
              <a:t>Установите   соответствие   между   уравнениями, </a:t>
            </a:r>
            <a:r>
              <a:rPr lang="ru-RU" sz="1600" dirty="0">
                <a:latin typeface="Calibri" pitchFamily="34" charset="0"/>
                <a:cs typeface="Times New Roman" pitchFamily="18" charset="0"/>
              </a:rPr>
              <a:t>которые   решаются   по   общим  правилам и  найдите  их корни .</a:t>
            </a:r>
          </a:p>
          <a:p>
            <a:pPr marL="457200" indent="-457200"/>
            <a:r>
              <a:rPr lang="ru-RU" sz="1600" b="1" dirty="0">
                <a:latin typeface="Calibri" pitchFamily="34" charset="0"/>
                <a:cs typeface="Times New Roman" pitchFamily="18" charset="0"/>
              </a:rPr>
              <a:t>Укажите   уравнения, </a:t>
            </a:r>
            <a:r>
              <a:rPr lang="ru-RU" sz="1600" dirty="0">
                <a:latin typeface="Calibri" pitchFamily="34" charset="0"/>
                <a:cs typeface="Times New Roman" pitchFamily="18" charset="0"/>
              </a:rPr>
              <a:t>которые имеют нестандартное  (необычное)  решение и решите эти уравнения.</a:t>
            </a:r>
          </a:p>
          <a:p>
            <a:pPr marL="457200" indent="-457200"/>
            <a:r>
              <a:rPr lang="ru-RU" sz="1600" b="1" dirty="0">
                <a:latin typeface="Calibri" pitchFamily="34" charset="0"/>
                <a:cs typeface="Times New Roman" pitchFamily="18" charset="0"/>
              </a:rPr>
              <a:t>Для чего мы изучаем уравнения? </a:t>
            </a:r>
            <a:r>
              <a:rPr lang="ru-RU" sz="1600" i="1" dirty="0">
                <a:latin typeface="Calibri" pitchFamily="34" charset="0"/>
                <a:cs typeface="Times New Roman" pitchFamily="18" charset="0"/>
              </a:rPr>
              <a:t>Укажите уравнение, которое соответствует решению  задачи 1.</a:t>
            </a:r>
          </a:p>
          <a:p>
            <a:pPr marL="457200" indent="-457200"/>
            <a:r>
              <a:rPr lang="ru-RU" sz="1600" b="1" dirty="0">
                <a:latin typeface="Calibri" pitchFamily="34" charset="0"/>
                <a:cs typeface="Times New Roman" pitchFamily="18" charset="0"/>
              </a:rPr>
              <a:t>Задача 1. </a:t>
            </a:r>
            <a:r>
              <a:rPr lang="ru-RU" sz="1600" b="1" i="1" dirty="0">
                <a:latin typeface="Calibri" pitchFamily="34" charset="0"/>
                <a:cs typeface="Times New Roman" pitchFamily="18" charset="0"/>
              </a:rPr>
              <a:t>Велосипедист  проехал 180 км за 10 часов.  Найдите  скорость велосипедиста.</a:t>
            </a:r>
          </a:p>
          <a:p>
            <a:pPr marL="457200" indent="-457200"/>
            <a:r>
              <a:rPr lang="ru-RU" sz="1600" b="1" dirty="0">
                <a:latin typeface="Calibri" pitchFamily="34" charset="0"/>
                <a:cs typeface="Times New Roman" pitchFamily="18" charset="0"/>
              </a:rPr>
              <a:t>Задача 2.</a:t>
            </a:r>
            <a:r>
              <a:rPr lang="ru-RU" sz="1600" b="1" i="1" dirty="0">
                <a:latin typeface="Calibri" pitchFamily="34" charset="0"/>
                <a:cs typeface="Times New Roman" pitchFamily="18" charset="0"/>
              </a:rPr>
              <a:t> Всю крупу, масса которой 180 кг рассыпали в мешки по 10 кг. </a:t>
            </a:r>
            <a:r>
              <a:rPr lang="ru-RU" sz="1600" dirty="0">
                <a:latin typeface="Calibri" pitchFamily="34" charset="0"/>
                <a:cs typeface="Times New Roman" pitchFamily="18" charset="0"/>
              </a:rPr>
              <a:t>(сформулируйте вопрос к задаче так, …)</a:t>
            </a:r>
          </a:p>
          <a:p>
            <a:pPr marL="457200" indent="-457200"/>
            <a:r>
              <a:rPr lang="ru-RU" sz="1600" b="1" dirty="0">
                <a:latin typeface="Calibri" pitchFamily="34" charset="0"/>
                <a:cs typeface="Times New Roman" pitchFamily="18" charset="0"/>
              </a:rPr>
              <a:t>Вопрос:  </a:t>
            </a:r>
            <a:r>
              <a:rPr lang="ru-RU" sz="1600" dirty="0">
                <a:latin typeface="Calibri" pitchFamily="34" charset="0"/>
                <a:cs typeface="Times New Roman" pitchFamily="18" charset="0"/>
              </a:rPr>
              <a:t>Что общего в этих задачах?</a:t>
            </a:r>
          </a:p>
          <a:p>
            <a:pPr marL="457200" indent="-457200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Уравнение - математическая модель реальной ситуации.</a:t>
            </a:r>
          </a:p>
          <a:p>
            <a:pPr marL="457200" indent="-457200"/>
            <a:r>
              <a:rPr lang="ru-RU" sz="1600" b="1">
                <a:latin typeface="Calibri" pitchFamily="34" charset="0"/>
                <a:cs typeface="Times New Roman" pitchFamily="18" charset="0"/>
              </a:rPr>
              <a:t>Итак</a:t>
            </a:r>
            <a:r>
              <a:rPr lang="ru-RU" sz="1600" b="1" dirty="0">
                <a:latin typeface="Calibri" pitchFamily="34" charset="0"/>
                <a:cs typeface="Times New Roman" pitchFamily="18" charset="0"/>
              </a:rPr>
              <a:t>,   тема  </a:t>
            </a:r>
            <a:r>
              <a:rPr lang="ru-RU" sz="1600" dirty="0">
                <a:latin typeface="Calibri" pitchFamily="34" charset="0"/>
                <a:cs typeface="Times New Roman" pitchFamily="18" charset="0"/>
              </a:rPr>
              <a:t>нашего  урока…</a:t>
            </a:r>
          </a:p>
          <a:p>
            <a:pPr marL="457200" indent="-457200"/>
            <a:endParaRPr lang="ru-RU" sz="1600" b="1" dirty="0"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allAtOnce" animBg="1"/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85852" y="704088"/>
            <a:ext cx="6858048" cy="1081838"/>
          </a:xfr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Тема урока: </a:t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«Математическая модель»</a:t>
            </a:r>
            <a:endParaRPr lang="ru-RU" sz="40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4110046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Цель урока:</a:t>
            </a:r>
          </a:p>
          <a:p>
            <a:r>
              <a:rPr lang="ru-RU" sz="2800" b="1" dirty="0">
                <a:solidFill>
                  <a:srgbClr val="990000"/>
                </a:solidFill>
                <a:latin typeface="Arial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Формировать понятие математической модели.</a:t>
            </a:r>
          </a:p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Применять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математические модели в  реальных ситуациях.</a:t>
            </a:r>
          </a:p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Использовать сравнительный анализ, свои знания, умения и навыки в решениях задач.</a:t>
            </a:r>
          </a:p>
          <a:p>
            <a:r>
              <a:rPr lang="ru-RU" sz="2800" b="1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Уметь  самостоятельно делать выводы, подводить итог работы.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5800" y="514352"/>
            <a:ext cx="7886728" cy="700070"/>
          </a:xfr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b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31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Тема урока: 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«Математическая модель».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>
          <a:xfrm>
            <a:off x="428596" y="1428736"/>
            <a:ext cx="2071702" cy="185738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2400" b="1" dirty="0"/>
              <a:t>Задание.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Составьте математические модели  в  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задачах 1 и  2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857488" y="1428736"/>
            <a:ext cx="6143668" cy="5286412"/>
          </a:xfr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457200" indent="-457200"/>
            <a:r>
              <a:rPr lang="ru-RU" sz="2800" b="1" spc="-150" dirty="0">
                <a:latin typeface="Times New Roman" pitchFamily="18" charset="0"/>
                <a:cs typeface="Times New Roman" pitchFamily="18" charset="0"/>
              </a:rPr>
              <a:t>Задача  1.</a:t>
            </a:r>
            <a:r>
              <a:rPr lang="ru-RU" sz="2600" b="1" spc="-15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Велосипедист  проехал 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км за </a:t>
            </a:r>
            <a:r>
              <a:rPr lang="en-US" sz="2600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 часов.  Найдите 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en-US" sz="2600" i="1" spc="-15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скорость</a:t>
            </a:r>
            <a:r>
              <a:rPr lang="en-US" sz="2600" i="1" spc="-15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 велосипедиста.</a:t>
            </a:r>
            <a:endParaRPr lang="en-US" sz="2600" i="1" spc="-15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en-US" sz="3200" b="1" i="1" spc="-150" dirty="0">
                <a:latin typeface="Times New Roman" pitchFamily="18" charset="0"/>
                <a:cs typeface="Times New Roman" pitchFamily="18" charset="0"/>
              </a:rPr>
              <a:t>v = s</a:t>
            </a:r>
            <a:r>
              <a:rPr lang="ru-RU" sz="3200" b="1" i="1" spc="-150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3200" b="1" i="1" spc="-150" dirty="0">
                <a:latin typeface="Times New Roman" pitchFamily="18" charset="0"/>
                <a:cs typeface="Times New Roman" pitchFamily="18" charset="0"/>
              </a:rPr>
              <a:t>t</a:t>
            </a:r>
            <a:endParaRPr lang="ru-RU" sz="3200" b="1" i="1" spc="-15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Укажите формулы 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движения:</a:t>
            </a:r>
          </a:p>
          <a:p>
            <a:pPr marL="457200" indent="-457200">
              <a:buNone/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∙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t,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v = s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marL="457200" indent="-457200"/>
            <a:r>
              <a:rPr lang="ru-RU" sz="2400" b="1" spc="-150" dirty="0">
                <a:latin typeface="Times New Roman" pitchFamily="18" charset="0"/>
                <a:cs typeface="Times New Roman" pitchFamily="18" charset="0"/>
              </a:rPr>
              <a:t>Задача  2.</a:t>
            </a:r>
            <a:r>
              <a:rPr lang="ru-RU" sz="2400" b="1" i="1" spc="-15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Всю  крупу,   масса которой 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  кг  рассыпали  в  мешки  по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кг в каждый.                             Найдите  </a:t>
            </a:r>
            <a:r>
              <a:rPr lang="en-US" sz="2600" b="1" i="1" spc="-15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600" b="1" i="1" spc="-15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600" i="1" spc="-150" dirty="0">
                <a:latin typeface="Times New Roman" pitchFamily="18" charset="0"/>
                <a:cs typeface="Times New Roman" pitchFamily="18" charset="0"/>
              </a:rPr>
              <a:t>количество мешков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/>
            <a:r>
              <a:rPr lang="en-US" b="1" dirty="0"/>
              <a:t>n= m</a:t>
            </a:r>
            <a:r>
              <a:rPr lang="ru-RU" b="1" dirty="0"/>
              <a:t>:</a:t>
            </a:r>
            <a:r>
              <a:rPr lang="en-US" b="1" dirty="0"/>
              <a:t>k</a:t>
            </a:r>
            <a:endParaRPr lang="ru-RU" b="1" dirty="0"/>
          </a:p>
          <a:p>
            <a:pPr marL="457200" indent="-457200"/>
            <a:r>
              <a:rPr lang="ru-RU" sz="2400" b="1" dirty="0"/>
              <a:t>Формула –</a:t>
            </a:r>
          </a:p>
          <a:p>
            <a:pPr marL="457200" indent="-457200">
              <a:buNone/>
            </a:pPr>
            <a:r>
              <a:rPr lang="ru-RU" sz="2400" b="1" dirty="0"/>
              <a:t> математическая модель</a:t>
            </a:r>
          </a:p>
          <a:p>
            <a:pPr marL="457200" indent="-457200">
              <a:buNone/>
            </a:pPr>
            <a:r>
              <a:rPr lang="ru-RU" sz="2400" b="1" dirty="0"/>
              <a:t> реальной ситуации.</a:t>
            </a:r>
          </a:p>
          <a:p>
            <a:pPr marL="457200" indent="-457200">
              <a:buNone/>
            </a:pPr>
            <a:endParaRPr lang="ru-RU" sz="2400" b="1" dirty="0"/>
          </a:p>
          <a:p>
            <a:pPr marL="457200" indent="-457200">
              <a:buNone/>
            </a:pPr>
            <a:endParaRPr lang="ru-RU" sz="2400" b="1" dirty="0"/>
          </a:p>
          <a:p>
            <a:pPr marL="457200" indent="-457200">
              <a:buNone/>
            </a:pPr>
            <a:endParaRPr lang="ru-RU" sz="2400" b="1" dirty="0"/>
          </a:p>
          <a:p>
            <a:pPr marL="457200" indent="-457200">
              <a:buNone/>
            </a:pPr>
            <a:endParaRPr lang="ru-RU" sz="2400" b="1" dirty="0"/>
          </a:p>
          <a:p>
            <a:pPr marL="457200" indent="-457200">
              <a:buNone/>
            </a:pPr>
            <a:endParaRPr lang="ru-RU" sz="2400" b="1" dirty="0"/>
          </a:p>
          <a:p>
            <a:pPr marL="457200" indent="-457200"/>
            <a:endParaRPr lang="ru-RU" b="1" dirty="0"/>
          </a:p>
          <a:p>
            <a:pPr marL="457200" indent="-457200"/>
            <a:endParaRPr lang="ru-RU" sz="2800" spc="-1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500438"/>
            <a:ext cx="2652577" cy="271464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 l="7833" t="9999" r="11879" b="8333"/>
          <a:stretch>
            <a:fillRect/>
          </a:stretch>
        </p:blipFill>
        <p:spPr bwMode="auto">
          <a:xfrm>
            <a:off x="7286644" y="4714884"/>
            <a:ext cx="1500198" cy="1792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" y="4016374"/>
            <a:ext cx="9001156" cy="1484327"/>
            <a:chOff x="0" y="2530"/>
            <a:chExt cx="5762" cy="904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 rot="371466">
              <a:off x="2" y="2939"/>
              <a:ext cx="5760" cy="495"/>
              <a:chOff x="-30" y="2648"/>
              <a:chExt cx="5860" cy="629"/>
            </a:xfrm>
          </p:grpSpPr>
          <p:sp>
            <p:nvSpPr>
              <p:cNvPr id="168964" name="Freeform 4"/>
              <p:cNvSpPr>
                <a:spLocks/>
              </p:cNvSpPr>
              <p:nvPr/>
            </p:nvSpPr>
            <p:spPr bwMode="auto">
              <a:xfrm>
                <a:off x="4804" y="2727"/>
                <a:ext cx="27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65" name="Freeform 5"/>
              <p:cNvSpPr>
                <a:spLocks/>
              </p:cNvSpPr>
              <p:nvPr/>
            </p:nvSpPr>
            <p:spPr bwMode="auto">
              <a:xfrm>
                <a:off x="4980" y="2717"/>
                <a:ext cx="267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66" name="Freeform 6"/>
              <p:cNvSpPr>
                <a:spLocks/>
              </p:cNvSpPr>
              <p:nvPr/>
            </p:nvSpPr>
            <p:spPr bwMode="auto">
              <a:xfrm>
                <a:off x="5170" y="2692"/>
                <a:ext cx="27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67" name="Freeform 7"/>
              <p:cNvSpPr>
                <a:spLocks/>
              </p:cNvSpPr>
              <p:nvPr/>
            </p:nvSpPr>
            <p:spPr bwMode="auto">
              <a:xfrm>
                <a:off x="5368" y="2678"/>
                <a:ext cx="26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68" name="Freeform 8"/>
              <p:cNvSpPr>
                <a:spLocks/>
              </p:cNvSpPr>
              <p:nvPr/>
            </p:nvSpPr>
            <p:spPr bwMode="auto">
              <a:xfrm>
                <a:off x="5565" y="2648"/>
                <a:ext cx="265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69" name="Freeform 9"/>
              <p:cNvSpPr>
                <a:spLocks/>
              </p:cNvSpPr>
              <p:nvPr/>
            </p:nvSpPr>
            <p:spPr bwMode="auto">
              <a:xfrm>
                <a:off x="1008" y="2941"/>
                <a:ext cx="27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5000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70" name="Freeform 10"/>
              <p:cNvSpPr>
                <a:spLocks/>
              </p:cNvSpPr>
              <p:nvPr/>
            </p:nvSpPr>
            <p:spPr bwMode="auto">
              <a:xfrm>
                <a:off x="55" y="2924"/>
                <a:ext cx="267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71" name="Freeform 11"/>
              <p:cNvSpPr>
                <a:spLocks/>
              </p:cNvSpPr>
              <p:nvPr/>
            </p:nvSpPr>
            <p:spPr bwMode="auto">
              <a:xfrm>
                <a:off x="231" y="2931"/>
                <a:ext cx="274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8972" name="Freeform 12"/>
              <p:cNvSpPr>
                <a:spLocks/>
              </p:cNvSpPr>
              <p:nvPr/>
            </p:nvSpPr>
            <p:spPr bwMode="auto">
              <a:xfrm>
                <a:off x="468" y="2931"/>
                <a:ext cx="266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4" name="Group 13"/>
              <p:cNvGrpSpPr>
                <a:grpSpLocks/>
              </p:cNvGrpSpPr>
              <p:nvPr/>
            </p:nvGrpSpPr>
            <p:grpSpPr bwMode="auto">
              <a:xfrm>
                <a:off x="692" y="2751"/>
                <a:ext cx="4211" cy="516"/>
                <a:chOff x="-23" y="2840"/>
                <a:chExt cx="4211" cy="516"/>
              </a:xfrm>
            </p:grpSpPr>
            <p:sp>
              <p:nvSpPr>
                <p:cNvPr id="168974" name="Freeform 14"/>
                <p:cNvSpPr>
                  <a:spLocks/>
                </p:cNvSpPr>
                <p:nvPr/>
              </p:nvSpPr>
              <p:spPr bwMode="auto">
                <a:xfrm>
                  <a:off x="139" y="3039"/>
                  <a:ext cx="282" cy="300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75" name="Freeform 15"/>
                <p:cNvSpPr>
                  <a:spLocks/>
                </p:cNvSpPr>
                <p:nvPr/>
              </p:nvSpPr>
              <p:spPr bwMode="auto">
                <a:xfrm>
                  <a:off x="515" y="3015"/>
                  <a:ext cx="26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76" name="Freeform 16"/>
                <p:cNvSpPr>
                  <a:spLocks/>
                </p:cNvSpPr>
                <p:nvPr/>
              </p:nvSpPr>
              <p:spPr bwMode="auto">
                <a:xfrm>
                  <a:off x="748" y="3022"/>
                  <a:ext cx="265" cy="334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77" name="Freeform 17"/>
                <p:cNvSpPr>
                  <a:spLocks/>
                </p:cNvSpPr>
                <p:nvPr/>
              </p:nvSpPr>
              <p:spPr bwMode="auto">
                <a:xfrm>
                  <a:off x="965" y="3001"/>
                  <a:ext cx="269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78" name="Freeform 18"/>
                <p:cNvSpPr>
                  <a:spLocks/>
                </p:cNvSpPr>
                <p:nvPr/>
              </p:nvSpPr>
              <p:spPr bwMode="auto">
                <a:xfrm>
                  <a:off x="1189" y="2959"/>
                  <a:ext cx="27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79" name="Freeform 19"/>
                <p:cNvSpPr>
                  <a:spLocks/>
                </p:cNvSpPr>
                <p:nvPr/>
              </p:nvSpPr>
              <p:spPr bwMode="auto">
                <a:xfrm>
                  <a:off x="1373" y="2960"/>
                  <a:ext cx="270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0" name="Freeform 20"/>
                <p:cNvSpPr>
                  <a:spLocks/>
                </p:cNvSpPr>
                <p:nvPr/>
              </p:nvSpPr>
              <p:spPr bwMode="auto">
                <a:xfrm>
                  <a:off x="1599" y="2926"/>
                  <a:ext cx="27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1" name="Freeform 21"/>
                <p:cNvSpPr>
                  <a:spLocks/>
                </p:cNvSpPr>
                <p:nvPr/>
              </p:nvSpPr>
              <p:spPr bwMode="auto">
                <a:xfrm>
                  <a:off x="1781" y="2926"/>
                  <a:ext cx="272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2" name="Freeform 22"/>
                <p:cNvSpPr>
                  <a:spLocks/>
                </p:cNvSpPr>
                <p:nvPr/>
              </p:nvSpPr>
              <p:spPr bwMode="auto">
                <a:xfrm>
                  <a:off x="2005" y="2912"/>
                  <a:ext cx="27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3" name="Freeform 23"/>
                <p:cNvSpPr>
                  <a:spLocks/>
                </p:cNvSpPr>
                <p:nvPr/>
              </p:nvSpPr>
              <p:spPr bwMode="auto">
                <a:xfrm>
                  <a:off x="2190" y="2910"/>
                  <a:ext cx="272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4" name="Freeform 24"/>
                <p:cNvSpPr>
                  <a:spLocks/>
                </p:cNvSpPr>
                <p:nvPr/>
              </p:nvSpPr>
              <p:spPr bwMode="auto">
                <a:xfrm>
                  <a:off x="2462" y="2881"/>
                  <a:ext cx="273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5" name="Freeform 25"/>
                <p:cNvSpPr>
                  <a:spLocks/>
                </p:cNvSpPr>
                <p:nvPr/>
              </p:nvSpPr>
              <p:spPr bwMode="auto">
                <a:xfrm>
                  <a:off x="2638" y="2879"/>
                  <a:ext cx="27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6" name="Freeform 26"/>
                <p:cNvSpPr>
                  <a:spLocks/>
                </p:cNvSpPr>
                <p:nvPr/>
              </p:nvSpPr>
              <p:spPr bwMode="auto">
                <a:xfrm>
                  <a:off x="2823" y="2861"/>
                  <a:ext cx="27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7" name="Freeform 27"/>
                <p:cNvSpPr>
                  <a:spLocks/>
                </p:cNvSpPr>
                <p:nvPr/>
              </p:nvSpPr>
              <p:spPr bwMode="auto">
                <a:xfrm>
                  <a:off x="3002" y="2884"/>
                  <a:ext cx="27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8" name="Freeform 28"/>
                <p:cNvSpPr>
                  <a:spLocks/>
                </p:cNvSpPr>
                <p:nvPr/>
              </p:nvSpPr>
              <p:spPr bwMode="auto">
                <a:xfrm>
                  <a:off x="3198" y="2869"/>
                  <a:ext cx="265" cy="334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89" name="Freeform 29"/>
                <p:cNvSpPr>
                  <a:spLocks/>
                </p:cNvSpPr>
                <p:nvPr/>
              </p:nvSpPr>
              <p:spPr bwMode="auto">
                <a:xfrm>
                  <a:off x="3369" y="2835"/>
                  <a:ext cx="26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90" name="Freeform 30"/>
                <p:cNvSpPr>
                  <a:spLocks/>
                </p:cNvSpPr>
                <p:nvPr/>
              </p:nvSpPr>
              <p:spPr bwMode="auto">
                <a:xfrm>
                  <a:off x="3550" y="2837"/>
                  <a:ext cx="26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91" name="Freeform 31"/>
                <p:cNvSpPr>
                  <a:spLocks/>
                </p:cNvSpPr>
                <p:nvPr/>
              </p:nvSpPr>
              <p:spPr bwMode="auto">
                <a:xfrm>
                  <a:off x="3732" y="2837"/>
                  <a:ext cx="26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92" name="Freeform 32"/>
                <p:cNvSpPr>
                  <a:spLocks/>
                </p:cNvSpPr>
                <p:nvPr/>
              </p:nvSpPr>
              <p:spPr bwMode="auto">
                <a:xfrm>
                  <a:off x="3914" y="2834"/>
                  <a:ext cx="265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68993" name="Freeform 33"/>
                <p:cNvSpPr>
                  <a:spLocks/>
                </p:cNvSpPr>
                <p:nvPr/>
              </p:nvSpPr>
              <p:spPr bwMode="auto">
                <a:xfrm>
                  <a:off x="-33" y="3017"/>
                  <a:ext cx="273" cy="333"/>
                </a:xfrm>
                <a:custGeom>
                  <a:avLst/>
                  <a:gdLst/>
                  <a:ahLst/>
                  <a:cxnLst>
                    <a:cxn ang="0">
                      <a:pos x="0" y="334"/>
                    </a:cxn>
                    <a:cxn ang="0">
                      <a:pos x="197" y="0"/>
                    </a:cxn>
                    <a:cxn ang="0">
                      <a:pos x="265" y="8"/>
                    </a:cxn>
                    <a:cxn ang="0">
                      <a:pos x="91" y="326"/>
                    </a:cxn>
                    <a:cxn ang="0">
                      <a:pos x="0" y="334"/>
                    </a:cxn>
                  </a:cxnLst>
                  <a:rect l="0" t="0" r="r" b="b"/>
                  <a:pathLst>
                    <a:path w="265" h="334">
                      <a:moveTo>
                        <a:pt x="0" y="334"/>
                      </a:moveTo>
                      <a:lnTo>
                        <a:pt x="197" y="0"/>
                      </a:lnTo>
                      <a:lnTo>
                        <a:pt x="265" y="8"/>
                      </a:lnTo>
                      <a:lnTo>
                        <a:pt x="91" y="326"/>
                      </a:lnTo>
                      <a:lnTo>
                        <a:pt x="0" y="334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bg1"/>
                    </a:gs>
                    <a:gs pos="50000">
                      <a:srgbClr val="CC6600"/>
                    </a:gs>
                    <a:gs pos="100000">
                      <a:schemeClr val="bg1"/>
                    </a:gs>
                  </a:gsLst>
                  <a:lin ang="18900000" scaled="1"/>
                </a:gradFill>
                <a:ln w="12700" cap="flat" cmpd="sng">
                  <a:solidFill>
                    <a:srgbClr val="9966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7716" name="Line 34"/>
              <p:cNvSpPr>
                <a:spLocks noChangeShapeType="1"/>
              </p:cNvSpPr>
              <p:nvPr/>
            </p:nvSpPr>
            <p:spPr bwMode="auto">
              <a:xfrm flipH="1">
                <a:off x="-30" y="2797"/>
                <a:ext cx="5851" cy="31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ru-RU"/>
              </a:p>
            </p:txBody>
          </p:sp>
          <p:sp>
            <p:nvSpPr>
              <p:cNvPr id="7717" name="Line 35"/>
              <p:cNvSpPr>
                <a:spLocks noChangeShapeType="1"/>
              </p:cNvSpPr>
              <p:nvPr/>
            </p:nvSpPr>
            <p:spPr bwMode="auto">
              <a:xfrm flipH="1">
                <a:off x="15" y="2887"/>
                <a:ext cx="5806" cy="31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/>
              <a:lstStyle/>
              <a:p>
                <a:endParaRPr lang="ru-RU"/>
              </a:p>
            </p:txBody>
          </p:sp>
        </p:grpSp>
        <p:sp>
          <p:nvSpPr>
            <p:cNvPr id="168996" name="Freeform 36"/>
            <p:cNvSpPr>
              <a:spLocks/>
            </p:cNvSpPr>
            <p:nvPr/>
          </p:nvSpPr>
          <p:spPr bwMode="auto">
            <a:xfrm rot="371466">
              <a:off x="4755" y="2876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8997" name="Freeform 37"/>
            <p:cNvSpPr>
              <a:spLocks/>
            </p:cNvSpPr>
            <p:nvPr/>
          </p:nvSpPr>
          <p:spPr bwMode="auto">
            <a:xfrm rot="371466">
              <a:off x="4920" y="2883"/>
              <a:ext cx="261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8998" name="Freeform 38"/>
            <p:cNvSpPr>
              <a:spLocks/>
            </p:cNvSpPr>
            <p:nvPr/>
          </p:nvSpPr>
          <p:spPr bwMode="auto">
            <a:xfrm rot="371466">
              <a:off x="5106" y="2884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8999" name="Freeform 39"/>
            <p:cNvSpPr>
              <a:spLocks/>
            </p:cNvSpPr>
            <p:nvPr/>
          </p:nvSpPr>
          <p:spPr bwMode="auto">
            <a:xfrm rot="371466">
              <a:off x="5301" y="2894"/>
              <a:ext cx="260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9000" name="Freeform 40"/>
            <p:cNvSpPr>
              <a:spLocks/>
            </p:cNvSpPr>
            <p:nvPr/>
          </p:nvSpPr>
          <p:spPr bwMode="auto">
            <a:xfrm rot="371466">
              <a:off x="5496" y="2891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9001" name="Freeform 41"/>
            <p:cNvSpPr>
              <a:spLocks/>
            </p:cNvSpPr>
            <p:nvPr/>
          </p:nvSpPr>
          <p:spPr bwMode="auto">
            <a:xfrm rot="371466">
              <a:off x="1027" y="263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9002" name="Freeform 42"/>
            <p:cNvSpPr>
              <a:spLocks/>
            </p:cNvSpPr>
            <p:nvPr/>
          </p:nvSpPr>
          <p:spPr bwMode="auto">
            <a:xfrm rot="371466">
              <a:off x="91" y="2530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9003" name="Freeform 43"/>
            <p:cNvSpPr>
              <a:spLocks/>
            </p:cNvSpPr>
            <p:nvPr/>
          </p:nvSpPr>
          <p:spPr bwMode="auto">
            <a:xfrm rot="371466">
              <a:off x="269" y="254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9004" name="Freeform 44"/>
            <p:cNvSpPr>
              <a:spLocks/>
            </p:cNvSpPr>
            <p:nvPr/>
          </p:nvSpPr>
          <p:spPr bwMode="auto">
            <a:xfrm rot="371466">
              <a:off x="491" y="2573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5" name="Group 45"/>
            <p:cNvGrpSpPr>
              <a:grpSpLocks/>
            </p:cNvGrpSpPr>
            <p:nvPr/>
          </p:nvGrpSpPr>
          <p:grpSpPr bwMode="auto">
            <a:xfrm rot="371466">
              <a:off x="706" y="2664"/>
              <a:ext cx="4139" cy="406"/>
              <a:chOff x="-23" y="2840"/>
              <a:chExt cx="4211" cy="516"/>
            </a:xfrm>
          </p:grpSpPr>
          <p:sp>
            <p:nvSpPr>
              <p:cNvPr id="169006" name="Freeform 46"/>
              <p:cNvSpPr>
                <a:spLocks/>
              </p:cNvSpPr>
              <p:nvPr/>
            </p:nvSpPr>
            <p:spPr bwMode="auto">
              <a:xfrm>
                <a:off x="139" y="3035"/>
                <a:ext cx="282" cy="300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07" name="Freeform 47"/>
              <p:cNvSpPr>
                <a:spLocks/>
              </p:cNvSpPr>
              <p:nvPr/>
            </p:nvSpPr>
            <p:spPr bwMode="auto">
              <a:xfrm>
                <a:off x="521" y="3022"/>
                <a:ext cx="265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08" name="Freeform 48"/>
              <p:cNvSpPr>
                <a:spLocks/>
              </p:cNvSpPr>
              <p:nvPr/>
            </p:nvSpPr>
            <p:spPr bwMode="auto">
              <a:xfrm>
                <a:off x="748" y="3022"/>
                <a:ext cx="265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09" name="Freeform 49"/>
              <p:cNvSpPr>
                <a:spLocks/>
              </p:cNvSpPr>
              <p:nvPr/>
            </p:nvSpPr>
            <p:spPr bwMode="auto">
              <a:xfrm>
                <a:off x="975" y="3005"/>
                <a:ext cx="265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0" name="Freeform 50"/>
              <p:cNvSpPr>
                <a:spLocks/>
              </p:cNvSpPr>
              <p:nvPr/>
            </p:nvSpPr>
            <p:spPr bwMode="auto">
              <a:xfrm>
                <a:off x="1192" y="2959"/>
                <a:ext cx="27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1" name="Freeform 51"/>
              <p:cNvSpPr>
                <a:spLocks/>
              </p:cNvSpPr>
              <p:nvPr/>
            </p:nvSpPr>
            <p:spPr bwMode="auto">
              <a:xfrm>
                <a:off x="1373" y="2960"/>
                <a:ext cx="270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2" name="Freeform 52"/>
              <p:cNvSpPr>
                <a:spLocks/>
              </p:cNvSpPr>
              <p:nvPr/>
            </p:nvSpPr>
            <p:spPr bwMode="auto">
              <a:xfrm>
                <a:off x="1609" y="2926"/>
                <a:ext cx="269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3" name="Freeform 53"/>
              <p:cNvSpPr>
                <a:spLocks/>
              </p:cNvSpPr>
              <p:nvPr/>
            </p:nvSpPr>
            <p:spPr bwMode="auto">
              <a:xfrm>
                <a:off x="1785" y="2922"/>
                <a:ext cx="268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4" name="Freeform 54"/>
              <p:cNvSpPr>
                <a:spLocks/>
              </p:cNvSpPr>
              <p:nvPr/>
            </p:nvSpPr>
            <p:spPr bwMode="auto">
              <a:xfrm>
                <a:off x="2009" y="2909"/>
                <a:ext cx="27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5" name="Freeform 55"/>
              <p:cNvSpPr>
                <a:spLocks/>
              </p:cNvSpPr>
              <p:nvPr/>
            </p:nvSpPr>
            <p:spPr bwMode="auto">
              <a:xfrm>
                <a:off x="2198" y="2912"/>
                <a:ext cx="26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6" name="Freeform 56"/>
              <p:cNvSpPr>
                <a:spLocks/>
              </p:cNvSpPr>
              <p:nvPr/>
            </p:nvSpPr>
            <p:spPr bwMode="auto">
              <a:xfrm>
                <a:off x="2467" y="2884"/>
                <a:ext cx="27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7" name="Freeform 57"/>
              <p:cNvSpPr>
                <a:spLocks/>
              </p:cNvSpPr>
              <p:nvPr/>
            </p:nvSpPr>
            <p:spPr bwMode="auto">
              <a:xfrm>
                <a:off x="2643" y="2884"/>
                <a:ext cx="27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8" name="Freeform 58"/>
              <p:cNvSpPr>
                <a:spLocks/>
              </p:cNvSpPr>
              <p:nvPr/>
            </p:nvSpPr>
            <p:spPr bwMode="auto">
              <a:xfrm>
                <a:off x="2835" y="2869"/>
                <a:ext cx="272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19" name="Freeform 59"/>
              <p:cNvSpPr>
                <a:spLocks/>
              </p:cNvSpPr>
              <p:nvPr/>
            </p:nvSpPr>
            <p:spPr bwMode="auto">
              <a:xfrm>
                <a:off x="3008" y="2880"/>
                <a:ext cx="274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20" name="Freeform 60"/>
              <p:cNvSpPr>
                <a:spLocks/>
              </p:cNvSpPr>
              <p:nvPr/>
            </p:nvSpPr>
            <p:spPr bwMode="auto">
              <a:xfrm>
                <a:off x="3198" y="2869"/>
                <a:ext cx="265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21" name="Freeform 61"/>
              <p:cNvSpPr>
                <a:spLocks/>
              </p:cNvSpPr>
              <p:nvPr/>
            </p:nvSpPr>
            <p:spPr bwMode="auto">
              <a:xfrm>
                <a:off x="3370" y="2836"/>
                <a:ext cx="26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22" name="Freeform 62"/>
              <p:cNvSpPr>
                <a:spLocks/>
              </p:cNvSpPr>
              <p:nvPr/>
            </p:nvSpPr>
            <p:spPr bwMode="auto">
              <a:xfrm>
                <a:off x="3560" y="2840"/>
                <a:ext cx="265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23" name="Freeform 63"/>
              <p:cNvSpPr>
                <a:spLocks/>
              </p:cNvSpPr>
              <p:nvPr/>
            </p:nvSpPr>
            <p:spPr bwMode="auto">
              <a:xfrm>
                <a:off x="3742" y="2840"/>
                <a:ext cx="265" cy="334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24" name="Freeform 64"/>
              <p:cNvSpPr>
                <a:spLocks/>
              </p:cNvSpPr>
              <p:nvPr/>
            </p:nvSpPr>
            <p:spPr bwMode="auto">
              <a:xfrm>
                <a:off x="3923" y="2837"/>
                <a:ext cx="265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9025" name="Freeform 65"/>
              <p:cNvSpPr>
                <a:spLocks/>
              </p:cNvSpPr>
              <p:nvPr/>
            </p:nvSpPr>
            <p:spPr bwMode="auto">
              <a:xfrm>
                <a:off x="-32" y="3017"/>
                <a:ext cx="273" cy="333"/>
              </a:xfrm>
              <a:custGeom>
                <a:avLst/>
                <a:gdLst/>
                <a:ahLst/>
                <a:cxnLst>
                  <a:cxn ang="0">
                    <a:pos x="0" y="334"/>
                  </a:cxn>
                  <a:cxn ang="0">
                    <a:pos x="197" y="0"/>
                  </a:cxn>
                  <a:cxn ang="0">
                    <a:pos x="265" y="8"/>
                  </a:cxn>
                  <a:cxn ang="0">
                    <a:pos x="91" y="326"/>
                  </a:cxn>
                  <a:cxn ang="0">
                    <a:pos x="0" y="334"/>
                  </a:cxn>
                </a:cxnLst>
                <a:rect l="0" t="0" r="r" b="b"/>
                <a:pathLst>
                  <a:path w="265" h="334">
                    <a:moveTo>
                      <a:pt x="0" y="334"/>
                    </a:moveTo>
                    <a:lnTo>
                      <a:pt x="197" y="0"/>
                    </a:lnTo>
                    <a:lnTo>
                      <a:pt x="265" y="8"/>
                    </a:lnTo>
                    <a:lnTo>
                      <a:pt x="91" y="326"/>
                    </a:lnTo>
                    <a:lnTo>
                      <a:pt x="0" y="3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50000">
                    <a:srgbClr val="CC6600"/>
                  </a:gs>
                  <a:gs pos="100000">
                    <a:schemeClr val="bg1"/>
                  </a:gs>
                </a:gsLst>
                <a:lin ang="18900000" scaled="1"/>
              </a:gradFill>
              <a:ln w="12700" cap="flat" cmpd="sng">
                <a:solidFill>
                  <a:srgbClr val="9966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7684" name="Line 66"/>
            <p:cNvSpPr>
              <a:spLocks noChangeShapeType="1"/>
            </p:cNvSpPr>
            <p:nvPr/>
          </p:nvSpPr>
          <p:spPr bwMode="auto">
            <a:xfrm rot="371466" flipH="1">
              <a:off x="0" y="2710"/>
              <a:ext cx="5751" cy="25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/>
            </a:p>
          </p:txBody>
        </p:sp>
        <p:sp>
          <p:nvSpPr>
            <p:cNvPr id="7685" name="Line 67"/>
            <p:cNvSpPr>
              <a:spLocks noChangeShapeType="1"/>
            </p:cNvSpPr>
            <p:nvPr/>
          </p:nvSpPr>
          <p:spPr bwMode="auto">
            <a:xfrm rot="371466" flipH="1">
              <a:off x="36" y="2783"/>
              <a:ext cx="5707" cy="25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wrap="none"/>
            <a:lstStyle/>
            <a:p>
              <a:endParaRPr lang="ru-RU"/>
            </a:p>
          </p:txBody>
        </p:sp>
      </p:grpSp>
      <p:grpSp>
        <p:nvGrpSpPr>
          <p:cNvPr id="6" name="Group 68"/>
          <p:cNvGrpSpPr>
            <a:grpSpLocks/>
          </p:cNvGrpSpPr>
          <p:nvPr/>
        </p:nvGrpSpPr>
        <p:grpSpPr bwMode="auto">
          <a:xfrm rot="276886">
            <a:off x="7137400" y="2830513"/>
            <a:ext cx="1704975" cy="706437"/>
            <a:chOff x="2016" y="1575"/>
            <a:chExt cx="1074" cy="445"/>
          </a:xfrm>
        </p:grpSpPr>
        <p:sp>
          <p:nvSpPr>
            <p:cNvPr id="169029" name="Rectangle 69"/>
            <p:cNvSpPr>
              <a:spLocks noChangeArrowheads="1"/>
            </p:cNvSpPr>
            <p:nvPr/>
          </p:nvSpPr>
          <p:spPr bwMode="auto">
            <a:xfrm>
              <a:off x="2016" y="1575"/>
              <a:ext cx="1074" cy="442"/>
            </a:xfrm>
            <a:prstGeom prst="rect">
              <a:avLst/>
            </a:prstGeom>
            <a:noFill/>
            <a:ln w="9525" algn="ctr">
              <a:noFill/>
              <a:prstDash val="sysDot"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4000" b="1" i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8</a:t>
              </a:r>
              <a:r>
                <a:rPr lang="ru-RU" sz="4000" b="1" i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0км/ч</a:t>
              </a:r>
              <a:endParaRPr lang="ru-RU" sz="4800" b="1">
                <a:latin typeface="Times New Roman" pitchFamily="18" charset="0"/>
              </a:endParaRPr>
            </a:p>
          </p:txBody>
        </p:sp>
        <p:sp>
          <p:nvSpPr>
            <p:cNvPr id="7672" name="Line 70"/>
            <p:cNvSpPr>
              <a:spLocks noChangeShapeType="1"/>
            </p:cNvSpPr>
            <p:nvPr/>
          </p:nvSpPr>
          <p:spPr bwMode="auto">
            <a:xfrm flipH="1" flipV="1">
              <a:off x="2224" y="1996"/>
              <a:ext cx="804" cy="24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69031" name="Oval 71"/>
          <p:cNvSpPr>
            <a:spLocks noChangeArrowheads="1"/>
          </p:cNvSpPr>
          <p:nvPr/>
        </p:nvSpPr>
        <p:spPr bwMode="auto">
          <a:xfrm>
            <a:off x="8229600" y="2286000"/>
            <a:ext cx="750888" cy="8096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rgbClr val="33C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4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II</a:t>
            </a:r>
            <a:endParaRPr lang="ru-RU" sz="48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grpSp>
        <p:nvGrpSpPr>
          <p:cNvPr id="7" name="Group 73"/>
          <p:cNvGrpSpPr>
            <a:grpSpLocks/>
          </p:cNvGrpSpPr>
          <p:nvPr/>
        </p:nvGrpSpPr>
        <p:grpSpPr bwMode="auto">
          <a:xfrm>
            <a:off x="339725" y="5111750"/>
            <a:ext cx="8140700" cy="1404938"/>
            <a:chOff x="246" y="3324"/>
            <a:chExt cx="5184" cy="885"/>
          </a:xfrm>
        </p:grpSpPr>
        <p:sp>
          <p:nvSpPr>
            <p:cNvPr id="7669" name="Rectangle 74"/>
            <p:cNvSpPr>
              <a:spLocks noChangeArrowheads="1"/>
            </p:cNvSpPr>
            <p:nvPr/>
          </p:nvSpPr>
          <p:spPr bwMode="auto">
            <a:xfrm rot="290284">
              <a:off x="2092" y="3690"/>
              <a:ext cx="1479" cy="519"/>
            </a:xfrm>
            <a:prstGeom prst="rect">
              <a:avLst/>
            </a:prstGeom>
            <a:noFill/>
            <a:ln w="9525" algn="ctr">
              <a:noFill/>
              <a:prstDash val="sysDot"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4800" b="1">
                  <a:solidFill>
                    <a:srgbClr val="FF0000"/>
                  </a:solidFill>
                  <a:latin typeface="Times New Roman" pitchFamily="18" charset="0"/>
                </a:rPr>
                <a:t>  600км</a:t>
              </a:r>
              <a:r>
                <a:rPr lang="ru-RU" sz="4800" b="1"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7670" name="AutoShape 75"/>
            <p:cNvSpPr>
              <a:spLocks/>
            </p:cNvSpPr>
            <p:nvPr/>
          </p:nvSpPr>
          <p:spPr bwMode="auto">
            <a:xfrm rot="-5146703">
              <a:off x="2602" y="968"/>
              <a:ext cx="471" cy="5184"/>
            </a:xfrm>
            <a:prstGeom prst="leftBrace">
              <a:avLst>
                <a:gd name="adj1" fmla="val 91720"/>
                <a:gd name="adj2" fmla="val 50000"/>
              </a:avLst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7174" name="Text Box 78"/>
          <p:cNvSpPr txBox="1">
            <a:spLocks noChangeArrowheads="1"/>
          </p:cNvSpPr>
          <p:nvPr/>
        </p:nvSpPr>
        <p:spPr bwMode="auto">
          <a:xfrm>
            <a:off x="857224" y="428604"/>
            <a:ext cx="7786742" cy="1938992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Два поезда вышли одновременно навстречу друг другу из двух городов, расстояние между которыми 600 км. Скорость первого поезда 70 км/ч, а скорость второго     80 км/ч. Какое расстояние будет между поездами через 3ч после выхода?  </a:t>
            </a:r>
          </a:p>
        </p:txBody>
      </p:sp>
      <p:sp>
        <p:nvSpPr>
          <p:cNvPr id="169039" name="Oval 79"/>
          <p:cNvSpPr>
            <a:spLocks noChangeArrowheads="1"/>
          </p:cNvSpPr>
          <p:nvPr/>
        </p:nvSpPr>
        <p:spPr bwMode="auto">
          <a:xfrm>
            <a:off x="342900" y="2159000"/>
            <a:ext cx="750888" cy="8096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rgbClr val="33C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48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I</a:t>
            </a:r>
            <a:endParaRPr lang="ru-RU" sz="48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69041" name="Rectangle 81"/>
          <p:cNvSpPr>
            <a:spLocks noChangeArrowheads="1"/>
          </p:cNvSpPr>
          <p:nvPr/>
        </p:nvSpPr>
        <p:spPr bwMode="auto">
          <a:xfrm rot="211689">
            <a:off x="127000" y="2689225"/>
            <a:ext cx="1984375" cy="823913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70 км/ч</a:t>
            </a:r>
            <a:r>
              <a:rPr lang="ru-RU" sz="4800" b="1">
                <a:latin typeface="Times New Roman" pitchFamily="18" charset="0"/>
              </a:rPr>
              <a:t> </a:t>
            </a:r>
          </a:p>
        </p:txBody>
      </p:sp>
      <p:sp>
        <p:nvSpPr>
          <p:cNvPr id="7177" name="Line 82"/>
          <p:cNvSpPr>
            <a:spLocks noChangeShapeType="1"/>
          </p:cNvSpPr>
          <p:nvPr/>
        </p:nvSpPr>
        <p:spPr bwMode="auto">
          <a:xfrm>
            <a:off x="368300" y="3422650"/>
            <a:ext cx="1543050" cy="1143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9044" name="AutoShape 8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66700" y="5857892"/>
            <a:ext cx="2090722" cy="571504"/>
          </a:xfrm>
          <a:prstGeom prst="actionButtonBlank">
            <a:avLst/>
          </a:prstGeom>
          <a:solidFill>
            <a:schemeClr val="accent1"/>
          </a:solidFill>
          <a:ln w="9525">
            <a:noFill/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/>
              <a:t>Показать (2)</a:t>
            </a:r>
          </a:p>
        </p:txBody>
      </p:sp>
      <p:sp>
        <p:nvSpPr>
          <p:cNvPr id="7179" name="AutoShape 8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908800" y="6121400"/>
            <a:ext cx="533400" cy="533400"/>
          </a:xfrm>
          <a:prstGeom prst="actionButtonForwardNext">
            <a:avLst/>
          </a:prstGeom>
          <a:gradFill rotWithShape="1">
            <a:gsLst>
              <a:gs pos="0">
                <a:schemeClr val="bg1"/>
              </a:gs>
              <a:gs pos="100000">
                <a:srgbClr val="0099FF"/>
              </a:gs>
            </a:gsLst>
            <a:path path="rect">
              <a:fillToRect l="50000" t="50000" r="50000" b="50000"/>
            </a:path>
          </a:gradFill>
          <a:ln w="57150">
            <a:noFill/>
            <a:miter lim="800000"/>
            <a:headEnd type="none" w="lg" len="lg"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9046" name="Freeform 86"/>
          <p:cNvSpPr>
            <a:spLocks/>
          </p:cNvSpPr>
          <p:nvPr/>
        </p:nvSpPr>
        <p:spPr bwMode="auto">
          <a:xfrm>
            <a:off x="330200" y="3403600"/>
            <a:ext cx="8407400" cy="2070100"/>
          </a:xfrm>
          <a:custGeom>
            <a:avLst/>
            <a:gdLst>
              <a:gd name="T0" fmla="*/ 2147483647 w 5296"/>
              <a:gd name="T1" fmla="*/ 0 h 1304"/>
              <a:gd name="T2" fmla="*/ 0 w 5296"/>
              <a:gd name="T3" fmla="*/ 2147483647 h 1304"/>
              <a:gd name="T4" fmla="*/ 2147483647 w 5296"/>
              <a:gd name="T5" fmla="*/ 2147483647 h 1304"/>
              <a:gd name="T6" fmla="*/ 2147483647 w 5296"/>
              <a:gd name="T7" fmla="*/ 2147483647 h 1304"/>
              <a:gd name="T8" fmla="*/ 0 60000 65536"/>
              <a:gd name="T9" fmla="*/ 0 60000 65536"/>
              <a:gd name="T10" fmla="*/ 0 60000 65536"/>
              <a:gd name="T11" fmla="*/ 0 60000 65536"/>
              <a:gd name="T12" fmla="*/ 0 w 5296"/>
              <a:gd name="T13" fmla="*/ 0 h 1304"/>
              <a:gd name="T14" fmla="*/ 5296 w 5296"/>
              <a:gd name="T15" fmla="*/ 1304 h 130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96" h="1304">
                <a:moveTo>
                  <a:pt x="32" y="0"/>
                </a:moveTo>
                <a:lnTo>
                  <a:pt x="0" y="904"/>
                </a:lnTo>
                <a:lnTo>
                  <a:pt x="5168" y="1304"/>
                </a:lnTo>
                <a:lnTo>
                  <a:pt x="5296" y="120"/>
                </a:ln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8" name="Group 94"/>
          <p:cNvGrpSpPr>
            <a:grpSpLocks/>
          </p:cNvGrpSpPr>
          <p:nvPr/>
        </p:nvGrpSpPr>
        <p:grpSpPr bwMode="auto">
          <a:xfrm rot="-127659">
            <a:off x="2550060" y="4333443"/>
            <a:ext cx="2562813" cy="1120071"/>
            <a:chOff x="1416" y="2645"/>
            <a:chExt cx="2080" cy="675"/>
          </a:xfrm>
        </p:grpSpPr>
        <p:sp>
          <p:nvSpPr>
            <p:cNvPr id="7667" name="Freeform 95"/>
            <p:cNvSpPr>
              <a:spLocks/>
            </p:cNvSpPr>
            <p:nvPr/>
          </p:nvSpPr>
          <p:spPr bwMode="auto">
            <a:xfrm>
              <a:off x="1416" y="2763"/>
              <a:ext cx="2080" cy="557"/>
            </a:xfrm>
            <a:custGeom>
              <a:avLst/>
              <a:gdLst>
                <a:gd name="T0" fmla="*/ 0 w 2080"/>
                <a:gd name="T1" fmla="*/ 1566 h 461"/>
                <a:gd name="T2" fmla="*/ 1008 w 2080"/>
                <a:gd name="T3" fmla="*/ 161 h 461"/>
                <a:gd name="T4" fmla="*/ 2080 w 2080"/>
                <a:gd name="T5" fmla="*/ 2526 h 461"/>
                <a:gd name="T6" fmla="*/ 0 60000 65536"/>
                <a:gd name="T7" fmla="*/ 0 60000 65536"/>
                <a:gd name="T8" fmla="*/ 0 60000 65536"/>
                <a:gd name="T9" fmla="*/ 0 w 2080"/>
                <a:gd name="T10" fmla="*/ 0 h 461"/>
                <a:gd name="T11" fmla="*/ 2080 w 2080"/>
                <a:gd name="T12" fmla="*/ 461 h 46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80" h="461">
                  <a:moveTo>
                    <a:pt x="0" y="285"/>
                  </a:moveTo>
                  <a:cubicBezTo>
                    <a:pt x="330" y="142"/>
                    <a:pt x="661" y="0"/>
                    <a:pt x="1008" y="29"/>
                  </a:cubicBezTo>
                  <a:cubicBezTo>
                    <a:pt x="1355" y="58"/>
                    <a:pt x="1717" y="259"/>
                    <a:pt x="2080" y="461"/>
                  </a:cubicBezTo>
                </a:path>
              </a:pathLst>
            </a:custGeom>
            <a:solidFill>
              <a:srgbClr val="CC66FF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9056" name="Rectangle 96"/>
            <p:cNvSpPr>
              <a:spLocks noChangeArrowheads="1"/>
            </p:cNvSpPr>
            <p:nvPr/>
          </p:nvSpPr>
          <p:spPr bwMode="auto">
            <a:xfrm rot="21176207">
              <a:off x="2226" y="2645"/>
              <a:ext cx="339" cy="640"/>
            </a:xfrm>
            <a:prstGeom prst="rect">
              <a:avLst/>
            </a:prstGeom>
            <a:noFill/>
            <a:ln w="9525" algn="ctr">
              <a:noFill/>
              <a:prstDash val="sysDot"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6000" b="1" i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?</a:t>
              </a:r>
              <a:endParaRPr lang="ru-RU" sz="6000" b="1" dirty="0">
                <a:solidFill>
                  <a:srgbClr val="0000FF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9" name="Group 97"/>
          <p:cNvGrpSpPr>
            <a:grpSpLocks/>
          </p:cNvGrpSpPr>
          <p:nvPr/>
        </p:nvGrpSpPr>
        <p:grpSpPr bwMode="auto">
          <a:xfrm rot="182168">
            <a:off x="-1765542" y="3994819"/>
            <a:ext cx="2505075" cy="838200"/>
            <a:chOff x="3174" y="48"/>
            <a:chExt cx="2394" cy="816"/>
          </a:xfrm>
        </p:grpSpPr>
        <p:grpSp>
          <p:nvGrpSpPr>
            <p:cNvPr id="10" name="Group 98"/>
            <p:cNvGrpSpPr>
              <a:grpSpLocks/>
            </p:cNvGrpSpPr>
            <p:nvPr/>
          </p:nvGrpSpPr>
          <p:grpSpPr bwMode="auto">
            <a:xfrm>
              <a:off x="3174" y="197"/>
              <a:ext cx="1146" cy="632"/>
              <a:chOff x="4128" y="2544"/>
              <a:chExt cx="1488" cy="816"/>
            </a:xfrm>
          </p:grpSpPr>
          <p:grpSp>
            <p:nvGrpSpPr>
              <p:cNvPr id="11" name="Group 99"/>
              <p:cNvGrpSpPr>
                <a:grpSpLocks/>
              </p:cNvGrpSpPr>
              <p:nvPr/>
            </p:nvGrpSpPr>
            <p:grpSpPr bwMode="auto">
              <a:xfrm>
                <a:off x="4128" y="2544"/>
                <a:ext cx="1344" cy="816"/>
                <a:chOff x="1871" y="2560"/>
                <a:chExt cx="2304" cy="1280"/>
              </a:xfrm>
            </p:grpSpPr>
            <p:sp>
              <p:nvSpPr>
                <p:cNvPr id="169060" name="Oval 100"/>
                <p:cNvSpPr>
                  <a:spLocks noChangeArrowheads="1"/>
                </p:cNvSpPr>
                <p:nvPr/>
              </p:nvSpPr>
              <p:spPr bwMode="auto">
                <a:xfrm>
                  <a:off x="1835" y="2698"/>
                  <a:ext cx="230" cy="83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rgbClr val="333333"/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8398" dir="3806097" algn="ctr" rotWithShape="0">
                    <a:srgbClr val="808080"/>
                  </a:outerShdw>
                </a:effectLst>
              </p:spPr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12" name="Group 101"/>
                <p:cNvGrpSpPr>
                  <a:grpSpLocks/>
                </p:cNvGrpSpPr>
                <p:nvPr/>
              </p:nvGrpSpPr>
              <p:grpSpPr bwMode="auto">
                <a:xfrm>
                  <a:off x="2111" y="3503"/>
                  <a:ext cx="331" cy="337"/>
                  <a:chOff x="1000" y="3040"/>
                  <a:chExt cx="432" cy="432"/>
                </a:xfrm>
              </p:grpSpPr>
              <p:sp>
                <p:nvSpPr>
                  <p:cNvPr id="169062" name="Oval 102"/>
                  <p:cNvSpPr>
                    <a:spLocks noChangeArrowheads="1"/>
                  </p:cNvSpPr>
                  <p:nvPr/>
                </p:nvSpPr>
                <p:spPr bwMode="auto">
                  <a:xfrm>
                    <a:off x="934" y="2967"/>
                    <a:ext cx="432" cy="46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76200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45791" dir="19578596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69063" name="AutoShape 103"/>
                  <p:cNvSpPr>
                    <a:spLocks noChangeArrowheads="1"/>
                  </p:cNvSpPr>
                  <p:nvPr/>
                </p:nvSpPr>
                <p:spPr bwMode="auto">
                  <a:xfrm>
                    <a:off x="935" y="2979"/>
                    <a:ext cx="432" cy="449"/>
                  </a:xfrm>
                  <a:prstGeom prst="star16">
                    <a:avLst>
                      <a:gd name="adj" fmla="val 5625"/>
                    </a:avLst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>
                    <a:outerShdw dist="45791" dir="19578596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3" name="Group 104"/>
                <p:cNvGrpSpPr>
                  <a:grpSpLocks/>
                </p:cNvGrpSpPr>
                <p:nvPr/>
              </p:nvGrpSpPr>
              <p:grpSpPr bwMode="auto">
                <a:xfrm>
                  <a:off x="3530" y="3490"/>
                  <a:ext cx="332" cy="338"/>
                  <a:chOff x="1000" y="3040"/>
                  <a:chExt cx="432" cy="432"/>
                </a:xfrm>
              </p:grpSpPr>
              <p:sp>
                <p:nvSpPr>
                  <p:cNvPr id="169065" name="Oval 105"/>
                  <p:cNvSpPr>
                    <a:spLocks noChangeArrowheads="1"/>
                  </p:cNvSpPr>
                  <p:nvPr/>
                </p:nvSpPr>
                <p:spPr bwMode="auto">
                  <a:xfrm>
                    <a:off x="900" y="2977"/>
                    <a:ext cx="417" cy="44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76200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53882" dir="18900000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69066" name="AutoShape 106"/>
                  <p:cNvSpPr>
                    <a:spLocks noChangeArrowheads="1"/>
                  </p:cNvSpPr>
                  <p:nvPr/>
                </p:nvSpPr>
                <p:spPr bwMode="auto">
                  <a:xfrm>
                    <a:off x="900" y="2989"/>
                    <a:ext cx="413" cy="428"/>
                  </a:xfrm>
                  <a:prstGeom prst="star16">
                    <a:avLst>
                      <a:gd name="adj" fmla="val 5625"/>
                    </a:avLst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>
                    <a:outerShdw dist="53882" dir="18900000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169067" name="Freeform 107"/>
                <p:cNvSpPr>
                  <a:spLocks/>
                </p:cNvSpPr>
                <p:nvPr/>
              </p:nvSpPr>
              <p:spPr bwMode="auto">
                <a:xfrm>
                  <a:off x="1840" y="2703"/>
                  <a:ext cx="2185" cy="820"/>
                </a:xfrm>
                <a:custGeom>
                  <a:avLst/>
                  <a:gdLst/>
                  <a:ahLst/>
                  <a:cxnLst>
                    <a:cxn ang="0">
                      <a:pos x="136" y="32"/>
                    </a:cxn>
                    <a:cxn ang="0">
                      <a:pos x="2720" y="0"/>
                    </a:cxn>
                    <a:cxn ang="0">
                      <a:pos x="2781" y="139"/>
                    </a:cxn>
                    <a:cxn ang="0">
                      <a:pos x="2832" y="312"/>
                    </a:cxn>
                    <a:cxn ang="0">
                      <a:pos x="2847" y="499"/>
                    </a:cxn>
                    <a:cxn ang="0">
                      <a:pos x="2848" y="632"/>
                    </a:cxn>
                    <a:cxn ang="0">
                      <a:pos x="2816" y="824"/>
                    </a:cxn>
                    <a:cxn ang="0">
                      <a:pos x="2768" y="936"/>
                    </a:cxn>
                    <a:cxn ang="0">
                      <a:pos x="2800" y="1008"/>
                    </a:cxn>
                    <a:cxn ang="0">
                      <a:pos x="176" y="1048"/>
                    </a:cxn>
                    <a:cxn ang="0">
                      <a:pos x="80" y="920"/>
                    </a:cxn>
                    <a:cxn ang="0">
                      <a:pos x="16" y="760"/>
                    </a:cxn>
                    <a:cxn ang="0">
                      <a:pos x="0" y="624"/>
                    </a:cxn>
                    <a:cxn ang="0">
                      <a:pos x="0" y="504"/>
                    </a:cxn>
                    <a:cxn ang="0">
                      <a:pos x="8" y="320"/>
                    </a:cxn>
                    <a:cxn ang="0">
                      <a:pos x="40" y="176"/>
                    </a:cxn>
                    <a:cxn ang="0">
                      <a:pos x="104" y="32"/>
                    </a:cxn>
                  </a:cxnLst>
                  <a:rect l="0" t="0" r="r" b="b"/>
                  <a:pathLst>
                    <a:path w="2848" h="1048">
                      <a:moveTo>
                        <a:pt x="136" y="32"/>
                      </a:moveTo>
                      <a:lnTo>
                        <a:pt x="2720" y="0"/>
                      </a:lnTo>
                      <a:lnTo>
                        <a:pt x="2781" y="139"/>
                      </a:lnTo>
                      <a:lnTo>
                        <a:pt x="2832" y="312"/>
                      </a:lnTo>
                      <a:lnTo>
                        <a:pt x="2847" y="499"/>
                      </a:lnTo>
                      <a:lnTo>
                        <a:pt x="2848" y="632"/>
                      </a:lnTo>
                      <a:lnTo>
                        <a:pt x="2816" y="824"/>
                      </a:lnTo>
                      <a:lnTo>
                        <a:pt x="2768" y="936"/>
                      </a:lnTo>
                      <a:lnTo>
                        <a:pt x="2800" y="1008"/>
                      </a:lnTo>
                      <a:lnTo>
                        <a:pt x="176" y="1048"/>
                      </a:lnTo>
                      <a:lnTo>
                        <a:pt x="80" y="920"/>
                      </a:lnTo>
                      <a:lnTo>
                        <a:pt x="16" y="760"/>
                      </a:lnTo>
                      <a:lnTo>
                        <a:pt x="0" y="624"/>
                      </a:lnTo>
                      <a:lnTo>
                        <a:pt x="0" y="504"/>
                      </a:lnTo>
                      <a:lnTo>
                        <a:pt x="8" y="320"/>
                      </a:lnTo>
                      <a:lnTo>
                        <a:pt x="40" y="176"/>
                      </a:lnTo>
                      <a:lnTo>
                        <a:pt x="104" y="32"/>
                      </a:lnTo>
                    </a:path>
                  </a:pathLst>
                </a:custGeom>
                <a:gradFill rotWithShape="1">
                  <a:gsLst>
                    <a:gs pos="0">
                      <a:schemeClr val="bg2"/>
                    </a:gs>
                    <a:gs pos="100000">
                      <a:srgbClr val="333333"/>
                    </a:gs>
                  </a:gsLst>
                  <a:path path="rect">
                    <a:fillToRect l="50000" t="50000" r="50000" b="50000"/>
                  </a:path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99190" dir="18588334" algn="ctr" rotWithShape="0">
                    <a:schemeClr val="tx2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14" name="Group 108"/>
                <p:cNvGrpSpPr>
                  <a:grpSpLocks/>
                </p:cNvGrpSpPr>
                <p:nvPr/>
              </p:nvGrpSpPr>
              <p:grpSpPr bwMode="auto">
                <a:xfrm>
                  <a:off x="3495" y="2560"/>
                  <a:ext cx="353" cy="212"/>
                  <a:chOff x="2299" y="1640"/>
                  <a:chExt cx="427" cy="336"/>
                </a:xfrm>
              </p:grpSpPr>
              <p:sp>
                <p:nvSpPr>
                  <p:cNvPr id="169069" name="Oval 109"/>
                  <p:cNvSpPr>
                    <a:spLocks noChangeArrowheads="1"/>
                  </p:cNvSpPr>
                  <p:nvPr/>
                </p:nvSpPr>
                <p:spPr bwMode="auto">
                  <a:xfrm>
                    <a:off x="2221" y="1745"/>
                    <a:ext cx="400" cy="179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69070" name="Freeform 110"/>
                  <p:cNvSpPr>
                    <a:spLocks/>
                  </p:cNvSpPr>
                  <p:nvPr/>
                </p:nvSpPr>
                <p:spPr bwMode="auto">
                  <a:xfrm>
                    <a:off x="2232" y="1656"/>
                    <a:ext cx="368" cy="134"/>
                  </a:xfrm>
                  <a:custGeom>
                    <a:avLst/>
                    <a:gdLst/>
                    <a:ahLst/>
                    <a:cxnLst>
                      <a:cxn ang="0">
                        <a:pos x="0" y="128"/>
                      </a:cxn>
                      <a:cxn ang="0">
                        <a:pos x="0" y="0"/>
                      </a:cxn>
                      <a:cxn ang="0">
                        <a:pos x="352" y="0"/>
                      </a:cxn>
                      <a:cxn ang="0">
                        <a:pos x="352" y="128"/>
                      </a:cxn>
                    </a:cxnLst>
                    <a:rect l="0" t="0" r="r" b="b"/>
                    <a:pathLst>
                      <a:path w="352" h="128">
                        <a:moveTo>
                          <a:pt x="0" y="128"/>
                        </a:moveTo>
                        <a:lnTo>
                          <a:pt x="0" y="0"/>
                        </a:lnTo>
                        <a:lnTo>
                          <a:pt x="352" y="0"/>
                        </a:lnTo>
                        <a:lnTo>
                          <a:pt x="352" y="128"/>
                        </a:lnTo>
                      </a:path>
                    </a:pathLst>
                  </a:cu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rect">
                      <a:fillToRect l="50000" t="50000" r="50000" b="50000"/>
                    </a:path>
                  </a:gradFill>
                  <a:ln w="9525" cap="flat" cmpd="sng">
                    <a:solidFill>
                      <a:srgbClr val="0000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69071" name="Oval 111"/>
                  <p:cNvSpPr>
                    <a:spLocks noChangeArrowheads="1"/>
                  </p:cNvSpPr>
                  <p:nvPr/>
                </p:nvSpPr>
                <p:spPr bwMode="auto">
                  <a:xfrm>
                    <a:off x="2221" y="1566"/>
                    <a:ext cx="417" cy="16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169072" name="Oval 112"/>
                <p:cNvSpPr>
                  <a:spLocks noChangeArrowheads="1"/>
                </p:cNvSpPr>
                <p:nvPr/>
              </p:nvSpPr>
              <p:spPr bwMode="auto">
                <a:xfrm>
                  <a:off x="3900" y="2659"/>
                  <a:ext cx="233" cy="842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rgbClr val="333333"/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8398" dir="3806097" algn="ctr" rotWithShape="0">
                    <a:srgbClr val="808080"/>
                  </a:outerShdw>
                </a:effectLst>
              </p:spPr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15" name="Group 113"/>
                <p:cNvGrpSpPr>
                  <a:grpSpLocks/>
                </p:cNvGrpSpPr>
                <p:nvPr/>
              </p:nvGrpSpPr>
              <p:grpSpPr bwMode="auto">
                <a:xfrm>
                  <a:off x="2248" y="2572"/>
                  <a:ext cx="353" cy="213"/>
                  <a:chOff x="2299" y="1640"/>
                  <a:chExt cx="427" cy="336"/>
                </a:xfrm>
              </p:grpSpPr>
              <p:sp>
                <p:nvSpPr>
                  <p:cNvPr id="169074" name="Oval 114"/>
                  <p:cNvSpPr>
                    <a:spLocks noChangeArrowheads="1"/>
                  </p:cNvSpPr>
                  <p:nvPr/>
                </p:nvSpPr>
                <p:spPr bwMode="auto">
                  <a:xfrm>
                    <a:off x="2264" y="1711"/>
                    <a:ext cx="384" cy="168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69075" name="Freeform 115"/>
                  <p:cNvSpPr>
                    <a:spLocks/>
                  </p:cNvSpPr>
                  <p:nvPr/>
                </p:nvSpPr>
                <p:spPr bwMode="auto">
                  <a:xfrm>
                    <a:off x="2276" y="1627"/>
                    <a:ext cx="359" cy="133"/>
                  </a:xfrm>
                  <a:custGeom>
                    <a:avLst/>
                    <a:gdLst/>
                    <a:ahLst/>
                    <a:cxnLst>
                      <a:cxn ang="0">
                        <a:pos x="0" y="128"/>
                      </a:cxn>
                      <a:cxn ang="0">
                        <a:pos x="0" y="0"/>
                      </a:cxn>
                      <a:cxn ang="0">
                        <a:pos x="352" y="0"/>
                      </a:cxn>
                      <a:cxn ang="0">
                        <a:pos x="352" y="128"/>
                      </a:cxn>
                    </a:cxnLst>
                    <a:rect l="0" t="0" r="r" b="b"/>
                    <a:pathLst>
                      <a:path w="352" h="128">
                        <a:moveTo>
                          <a:pt x="0" y="128"/>
                        </a:moveTo>
                        <a:lnTo>
                          <a:pt x="0" y="0"/>
                        </a:lnTo>
                        <a:lnTo>
                          <a:pt x="352" y="0"/>
                        </a:lnTo>
                        <a:lnTo>
                          <a:pt x="352" y="128"/>
                        </a:lnTo>
                      </a:path>
                    </a:pathLst>
                  </a:cu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rect">
                      <a:fillToRect l="50000" t="50000" r="50000" b="50000"/>
                    </a:path>
                  </a:gradFill>
                  <a:ln w="9525" cap="flat" cmpd="sng">
                    <a:solidFill>
                      <a:srgbClr val="0000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69076" name="Oval 116"/>
                  <p:cNvSpPr>
                    <a:spLocks noChangeArrowheads="1"/>
                  </p:cNvSpPr>
                  <p:nvPr/>
                </p:nvSpPr>
                <p:spPr bwMode="auto">
                  <a:xfrm>
                    <a:off x="2261" y="1547"/>
                    <a:ext cx="408" cy="15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</p:grpSp>
          <p:grpSp>
            <p:nvGrpSpPr>
              <p:cNvPr id="16" name="Group 117"/>
              <p:cNvGrpSpPr>
                <a:grpSpLocks/>
              </p:cNvGrpSpPr>
              <p:nvPr/>
            </p:nvGrpSpPr>
            <p:grpSpPr bwMode="auto">
              <a:xfrm>
                <a:off x="5424" y="2976"/>
                <a:ext cx="192" cy="144"/>
                <a:chOff x="3981" y="3391"/>
                <a:chExt cx="321" cy="199"/>
              </a:xfrm>
            </p:grpSpPr>
            <p:sp>
              <p:nvSpPr>
                <p:cNvPr id="7645" name="Line 118"/>
                <p:cNvSpPr>
                  <a:spLocks noChangeShapeType="1"/>
                </p:cNvSpPr>
                <p:nvPr/>
              </p:nvSpPr>
              <p:spPr bwMode="auto">
                <a:xfrm rot="-1131">
                  <a:off x="4089" y="3392"/>
                  <a:ext cx="2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46" name="Line 119"/>
                <p:cNvSpPr>
                  <a:spLocks noChangeShapeType="1"/>
                </p:cNvSpPr>
                <p:nvPr/>
              </p:nvSpPr>
              <p:spPr bwMode="auto">
                <a:xfrm rot="-1131">
                  <a:off x="4149" y="3391"/>
                  <a:ext cx="3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47" name="Line 120"/>
                <p:cNvSpPr>
                  <a:spLocks noChangeShapeType="1"/>
                </p:cNvSpPr>
                <p:nvPr/>
              </p:nvSpPr>
              <p:spPr bwMode="auto">
                <a:xfrm rot="-1131">
                  <a:off x="4089" y="3392"/>
                  <a:ext cx="2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48" name="Line 121"/>
                <p:cNvSpPr>
                  <a:spLocks noChangeShapeType="1"/>
                </p:cNvSpPr>
                <p:nvPr/>
              </p:nvSpPr>
              <p:spPr bwMode="auto">
                <a:xfrm rot="-1131">
                  <a:off x="4149" y="3391"/>
                  <a:ext cx="3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649" name="Freeform 122"/>
                <p:cNvSpPr>
                  <a:spLocks noEditPoints="1"/>
                </p:cNvSpPr>
                <p:nvPr/>
              </p:nvSpPr>
              <p:spPr bwMode="auto">
                <a:xfrm rot="-1131">
                  <a:off x="3981" y="3473"/>
                  <a:ext cx="321" cy="30"/>
                </a:xfrm>
                <a:custGeom>
                  <a:avLst/>
                  <a:gdLst>
                    <a:gd name="T0" fmla="*/ 0 w 190"/>
                    <a:gd name="T1" fmla="*/ 0 h 18"/>
                    <a:gd name="T2" fmla="*/ 1995 w 190"/>
                    <a:gd name="T3" fmla="*/ 0 h 18"/>
                    <a:gd name="T4" fmla="*/ 1995 w 190"/>
                    <a:gd name="T5" fmla="*/ 1772 h 18"/>
                    <a:gd name="T6" fmla="*/ 0 w 190"/>
                    <a:gd name="T7" fmla="*/ 1772 h 18"/>
                    <a:gd name="T8" fmla="*/ 0 w 190"/>
                    <a:gd name="T9" fmla="*/ 0 h 18"/>
                    <a:gd name="T10" fmla="*/ 4050 w 190"/>
                    <a:gd name="T11" fmla="*/ 0 h 18"/>
                    <a:gd name="T12" fmla="*/ 6048 w 190"/>
                    <a:gd name="T13" fmla="*/ 0 h 18"/>
                    <a:gd name="T14" fmla="*/ 6048 w 190"/>
                    <a:gd name="T15" fmla="*/ 1772 h 18"/>
                    <a:gd name="T16" fmla="*/ 4050 w 190"/>
                    <a:gd name="T17" fmla="*/ 1772 h 18"/>
                    <a:gd name="T18" fmla="*/ 4050 w 190"/>
                    <a:gd name="T19" fmla="*/ 0 h 18"/>
                    <a:gd name="T20" fmla="*/ 8093 w 190"/>
                    <a:gd name="T21" fmla="*/ 0 h 18"/>
                    <a:gd name="T22" fmla="*/ 10088 w 190"/>
                    <a:gd name="T23" fmla="*/ 0 h 18"/>
                    <a:gd name="T24" fmla="*/ 10088 w 190"/>
                    <a:gd name="T25" fmla="*/ 1772 h 18"/>
                    <a:gd name="T26" fmla="*/ 8093 w 190"/>
                    <a:gd name="T27" fmla="*/ 1772 h 18"/>
                    <a:gd name="T28" fmla="*/ 8093 w 190"/>
                    <a:gd name="T29" fmla="*/ 0 h 18"/>
                    <a:gd name="T30" fmla="*/ 12073 w 190"/>
                    <a:gd name="T31" fmla="*/ 0 h 18"/>
                    <a:gd name="T32" fmla="*/ 14134 w 190"/>
                    <a:gd name="T33" fmla="*/ 0 h 18"/>
                    <a:gd name="T34" fmla="*/ 14134 w 190"/>
                    <a:gd name="T35" fmla="*/ 1772 h 18"/>
                    <a:gd name="T36" fmla="*/ 12073 w 190"/>
                    <a:gd name="T37" fmla="*/ 1772 h 18"/>
                    <a:gd name="T38" fmla="*/ 12073 w 190"/>
                    <a:gd name="T39" fmla="*/ 0 h 18"/>
                    <a:gd name="T40" fmla="*/ 16129 w 190"/>
                    <a:gd name="T41" fmla="*/ 0 h 18"/>
                    <a:gd name="T42" fmla="*/ 18185 w 190"/>
                    <a:gd name="T43" fmla="*/ 0 h 18"/>
                    <a:gd name="T44" fmla="*/ 18185 w 190"/>
                    <a:gd name="T45" fmla="*/ 1772 h 18"/>
                    <a:gd name="T46" fmla="*/ 16129 w 190"/>
                    <a:gd name="T47" fmla="*/ 1772 h 18"/>
                    <a:gd name="T48" fmla="*/ 16129 w 190"/>
                    <a:gd name="T49" fmla="*/ 0 h 18"/>
                    <a:gd name="T50" fmla="*/ 20181 w 190"/>
                    <a:gd name="T51" fmla="*/ 0 h 18"/>
                    <a:gd name="T52" fmla="*/ 21304 w 190"/>
                    <a:gd name="T53" fmla="*/ 0 h 18"/>
                    <a:gd name="T54" fmla="*/ 21304 w 190"/>
                    <a:gd name="T55" fmla="*/ 1772 h 18"/>
                    <a:gd name="T56" fmla="*/ 20181 w 190"/>
                    <a:gd name="T57" fmla="*/ 1772 h 18"/>
                    <a:gd name="T58" fmla="*/ 20181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17" name="Group 123"/>
            <p:cNvGrpSpPr>
              <a:grpSpLocks/>
            </p:cNvGrpSpPr>
            <p:nvPr/>
          </p:nvGrpSpPr>
          <p:grpSpPr bwMode="auto">
            <a:xfrm>
              <a:off x="4224" y="48"/>
              <a:ext cx="1344" cy="816"/>
              <a:chOff x="723" y="872"/>
              <a:chExt cx="2390" cy="1386"/>
            </a:xfrm>
          </p:grpSpPr>
          <p:grpSp>
            <p:nvGrpSpPr>
              <p:cNvPr id="18" name="Group 124"/>
              <p:cNvGrpSpPr>
                <a:grpSpLocks/>
              </p:cNvGrpSpPr>
              <p:nvPr/>
            </p:nvGrpSpPr>
            <p:grpSpPr bwMode="auto">
              <a:xfrm>
                <a:off x="2087" y="1824"/>
                <a:ext cx="409" cy="434"/>
                <a:chOff x="2298" y="1822"/>
                <a:chExt cx="409" cy="434"/>
              </a:xfrm>
            </p:grpSpPr>
            <p:grpSp>
              <p:nvGrpSpPr>
                <p:cNvPr id="19" name="Group 125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0" name="Group 126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21" name="Group 12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7641" name="Oval 1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642" name="Oval 12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22" name="Group 13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7639" name="Oval 13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640" name="Oval 13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23" name="Group 133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635" name="Freeform 134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636" name="Freeform 135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24" name="Group 136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5" name="Group 137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7631" name="Oval 1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632" name="Oval 1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6" name="Group 140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629" name="Oval 1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630" name="Oval 1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27" name="Group 143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625" name="Freeform 144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626" name="Freeform 145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8" name="Group 146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623" name="Oval 147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624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9" name="Group 149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621" name="Oval 150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622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30" name="Group 152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619" name="Oval 153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620" name="Oval 154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31" name="Group 15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617" name="Oval 156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618" name="Oval 157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362" name="Group 158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615" name="Freeform 159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616" name="Freeform 160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363" name="Group 161"/>
              <p:cNvGrpSpPr>
                <a:grpSpLocks/>
              </p:cNvGrpSpPr>
              <p:nvPr/>
            </p:nvGrpSpPr>
            <p:grpSpPr bwMode="auto">
              <a:xfrm>
                <a:off x="1511" y="1824"/>
                <a:ext cx="409" cy="434"/>
                <a:chOff x="2298" y="1822"/>
                <a:chExt cx="409" cy="434"/>
              </a:xfrm>
            </p:grpSpPr>
            <p:grpSp>
              <p:nvGrpSpPr>
                <p:cNvPr id="7368" name="Group 162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7369" name="Group 163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7370" name="Group 16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7605" name="Oval 16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606" name="Oval 1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7371" name="Group 16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7603" name="Oval 1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604" name="Oval 1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7372" name="Group 170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599" name="Freeform 171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600" name="Freeform 172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373" name="Group 173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7374" name="Group 174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7595" name="Oval 1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96" name="Oval 1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7375" name="Group 177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593" name="Oval 17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94" name="Oval 17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376" name="Group 180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89" name="Freeform 181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90" name="Freeform 18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377" name="Group 183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587" name="Oval 184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88" name="Oval 18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378" name="Group 186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85" name="Oval 187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86" name="Oval 18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379" name="Group 189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583" name="Oval 19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84" name="Oval 191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380" name="Group 192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81" name="Oval 19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82" name="Oval 194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381" name="Group 19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79" name="Freeform 196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80" name="Freeform 19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382" name="Group 198"/>
              <p:cNvGrpSpPr>
                <a:grpSpLocks/>
              </p:cNvGrpSpPr>
              <p:nvPr/>
            </p:nvGrpSpPr>
            <p:grpSpPr bwMode="auto">
              <a:xfrm>
                <a:off x="2793" y="1608"/>
                <a:ext cx="320" cy="321"/>
                <a:chOff x="0" y="2496"/>
                <a:chExt cx="304" cy="285"/>
              </a:xfrm>
            </p:grpSpPr>
            <p:sp>
              <p:nvSpPr>
                <p:cNvPr id="7569" name="Line 199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570" name="Freeform 200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1237 w 190"/>
                    <a:gd name="T3" fmla="*/ 0 h 18"/>
                    <a:gd name="T4" fmla="*/ 1237 w 190"/>
                    <a:gd name="T5" fmla="*/ 122573 h 18"/>
                    <a:gd name="T6" fmla="*/ 0 w 190"/>
                    <a:gd name="T7" fmla="*/ 122573 h 18"/>
                    <a:gd name="T8" fmla="*/ 0 w 190"/>
                    <a:gd name="T9" fmla="*/ 0 h 18"/>
                    <a:gd name="T10" fmla="*/ 2499 w 190"/>
                    <a:gd name="T11" fmla="*/ 0 h 18"/>
                    <a:gd name="T12" fmla="*/ 3712 w 190"/>
                    <a:gd name="T13" fmla="*/ 0 h 18"/>
                    <a:gd name="T14" fmla="*/ 3712 w 190"/>
                    <a:gd name="T15" fmla="*/ 122573 h 18"/>
                    <a:gd name="T16" fmla="*/ 2499 w 190"/>
                    <a:gd name="T17" fmla="*/ 122573 h 18"/>
                    <a:gd name="T18" fmla="*/ 2499 w 190"/>
                    <a:gd name="T19" fmla="*/ 0 h 18"/>
                    <a:gd name="T20" fmla="*/ 4928 w 190"/>
                    <a:gd name="T21" fmla="*/ 0 h 18"/>
                    <a:gd name="T22" fmla="*/ 6173 w 190"/>
                    <a:gd name="T23" fmla="*/ 0 h 18"/>
                    <a:gd name="T24" fmla="*/ 6173 w 190"/>
                    <a:gd name="T25" fmla="*/ 122573 h 18"/>
                    <a:gd name="T26" fmla="*/ 4928 w 190"/>
                    <a:gd name="T27" fmla="*/ 122573 h 18"/>
                    <a:gd name="T28" fmla="*/ 4928 w 190"/>
                    <a:gd name="T29" fmla="*/ 0 h 18"/>
                    <a:gd name="T30" fmla="*/ 7429 w 190"/>
                    <a:gd name="T31" fmla="*/ 0 h 18"/>
                    <a:gd name="T32" fmla="*/ 8670 w 190"/>
                    <a:gd name="T33" fmla="*/ 0 h 18"/>
                    <a:gd name="T34" fmla="*/ 8670 w 190"/>
                    <a:gd name="T35" fmla="*/ 122573 h 18"/>
                    <a:gd name="T36" fmla="*/ 7429 w 190"/>
                    <a:gd name="T37" fmla="*/ 122573 h 18"/>
                    <a:gd name="T38" fmla="*/ 7429 w 190"/>
                    <a:gd name="T39" fmla="*/ 0 h 18"/>
                    <a:gd name="T40" fmla="*/ 9877 w 190"/>
                    <a:gd name="T41" fmla="*/ 0 h 18"/>
                    <a:gd name="T42" fmla="*/ 11101 w 190"/>
                    <a:gd name="T43" fmla="*/ 0 h 18"/>
                    <a:gd name="T44" fmla="*/ 11101 w 190"/>
                    <a:gd name="T45" fmla="*/ 122573 h 18"/>
                    <a:gd name="T46" fmla="*/ 9877 w 190"/>
                    <a:gd name="T47" fmla="*/ 122573 h 18"/>
                    <a:gd name="T48" fmla="*/ 9877 w 190"/>
                    <a:gd name="T49" fmla="*/ 0 h 18"/>
                    <a:gd name="T50" fmla="*/ 12386 w 190"/>
                    <a:gd name="T51" fmla="*/ 0 h 18"/>
                    <a:gd name="T52" fmla="*/ 13053 w 190"/>
                    <a:gd name="T53" fmla="*/ 0 h 18"/>
                    <a:gd name="T54" fmla="*/ 13053 w 190"/>
                    <a:gd name="T55" fmla="*/ 122573 h 18"/>
                    <a:gd name="T56" fmla="*/ 12386 w 190"/>
                    <a:gd name="T57" fmla="*/ 122573 h 18"/>
                    <a:gd name="T58" fmla="*/ 12386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383" name="Group 201"/>
              <p:cNvGrpSpPr>
                <a:grpSpLocks/>
              </p:cNvGrpSpPr>
              <p:nvPr/>
            </p:nvGrpSpPr>
            <p:grpSpPr bwMode="auto">
              <a:xfrm>
                <a:off x="1056" y="1822"/>
                <a:ext cx="405" cy="434"/>
                <a:chOff x="1177" y="1822"/>
                <a:chExt cx="405" cy="434"/>
              </a:xfrm>
            </p:grpSpPr>
            <p:grpSp>
              <p:nvGrpSpPr>
                <p:cNvPr id="7385" name="Group 202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7386" name="Group 203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grpSp>
                  <p:nvGrpSpPr>
                    <p:cNvPr id="7387" name="Group 20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7567" name="Oval 20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568" name="Oval 20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7388" name="Group 20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7565" name="Oval 20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566" name="Oval 2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7391" name="Group 210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7561" name="Freeform 211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62" name="Freeform 212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312" name="Group 213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169313" name="Group 214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7557" name="Oval 2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58" name="Oval 2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9314" name="Group 217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7555" name="Oval 2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56" name="Oval 2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315" name="Group 220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551" name="Freeform 221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52" name="Freeform 222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16" name="Group 223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7549" name="Oval 224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50" name="Oval 225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17" name="Group 226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547" name="Oval 227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48" name="Oval 228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18" name="Group 229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7545" name="Oval 230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46" name="Oval 231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19" name="Group 232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543" name="Oval 233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44" name="Oval 234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20" name="Group 235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541" name="Freeform 236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42" name="Freeform 237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69321" name="Group 238"/>
              <p:cNvGrpSpPr>
                <a:grpSpLocks/>
              </p:cNvGrpSpPr>
              <p:nvPr/>
            </p:nvGrpSpPr>
            <p:grpSpPr bwMode="auto">
              <a:xfrm>
                <a:off x="2519" y="1822"/>
                <a:ext cx="409" cy="434"/>
                <a:chOff x="2298" y="1822"/>
                <a:chExt cx="409" cy="434"/>
              </a:xfrm>
            </p:grpSpPr>
            <p:grpSp>
              <p:nvGrpSpPr>
                <p:cNvPr id="169322" name="Group 239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69323" name="Group 240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169324" name="Group 24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7531" name="Oval 2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532" name="Oval 2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69325" name="Group 24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7529" name="Oval 2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530" name="Oval 24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69326" name="Group 247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525" name="Freeform 248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26" name="Freeform 249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327" name="Group 250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69328" name="Group 251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7521" name="Oval 2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22" name="Oval 2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9329" name="Group 254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519" name="Oval 2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520" name="Oval 25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330" name="Group 257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15" name="Freeform 258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16" name="Freeform 259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31" name="Group 260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513" name="Oval 261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14" name="Oval 262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32" name="Group 263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11" name="Oval 264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12" name="Oval 265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33" name="Group 266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509" name="Oval 267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10" name="Oval 268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34" name="Group 269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07" name="Oval 270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08" name="Oval 271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335" name="Group 272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505" name="Freeform 273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506" name="Freeform 274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7475" name="Freeform 275"/>
              <p:cNvSpPr>
                <a:spLocks/>
              </p:cNvSpPr>
              <p:nvPr/>
            </p:nvSpPr>
            <p:spPr bwMode="auto">
              <a:xfrm>
                <a:off x="879" y="1608"/>
                <a:ext cx="4" cy="261"/>
              </a:xfrm>
              <a:custGeom>
                <a:avLst/>
                <a:gdLst>
                  <a:gd name="T0" fmla="*/ 0 w 4"/>
                  <a:gd name="T1" fmla="*/ 0 h 232"/>
                  <a:gd name="T2" fmla="*/ 4 w 4"/>
                  <a:gd name="T3" fmla="*/ 671 h 232"/>
                  <a:gd name="T4" fmla="*/ 0 60000 65536"/>
                  <a:gd name="T5" fmla="*/ 0 60000 65536"/>
                  <a:gd name="T6" fmla="*/ 0 w 4"/>
                  <a:gd name="T7" fmla="*/ 0 h 232"/>
                  <a:gd name="T8" fmla="*/ 4 w 4"/>
                  <a:gd name="T9" fmla="*/ 232 h 23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69336" name="Group 276"/>
              <p:cNvGrpSpPr>
                <a:grpSpLocks/>
              </p:cNvGrpSpPr>
              <p:nvPr/>
            </p:nvGrpSpPr>
            <p:grpSpPr bwMode="auto">
              <a:xfrm>
                <a:off x="723" y="1608"/>
                <a:ext cx="320" cy="321"/>
                <a:chOff x="0" y="2496"/>
                <a:chExt cx="304" cy="285"/>
              </a:xfrm>
            </p:grpSpPr>
            <p:sp>
              <p:nvSpPr>
                <p:cNvPr id="7495" name="Line 277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96" name="Freeform 278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1237 w 190"/>
                    <a:gd name="T3" fmla="*/ 0 h 18"/>
                    <a:gd name="T4" fmla="*/ 1237 w 190"/>
                    <a:gd name="T5" fmla="*/ 122573 h 18"/>
                    <a:gd name="T6" fmla="*/ 0 w 190"/>
                    <a:gd name="T7" fmla="*/ 122573 h 18"/>
                    <a:gd name="T8" fmla="*/ 0 w 190"/>
                    <a:gd name="T9" fmla="*/ 0 h 18"/>
                    <a:gd name="T10" fmla="*/ 2499 w 190"/>
                    <a:gd name="T11" fmla="*/ 0 h 18"/>
                    <a:gd name="T12" fmla="*/ 3712 w 190"/>
                    <a:gd name="T13" fmla="*/ 0 h 18"/>
                    <a:gd name="T14" fmla="*/ 3712 w 190"/>
                    <a:gd name="T15" fmla="*/ 122573 h 18"/>
                    <a:gd name="T16" fmla="*/ 2499 w 190"/>
                    <a:gd name="T17" fmla="*/ 122573 h 18"/>
                    <a:gd name="T18" fmla="*/ 2499 w 190"/>
                    <a:gd name="T19" fmla="*/ 0 h 18"/>
                    <a:gd name="T20" fmla="*/ 4928 w 190"/>
                    <a:gd name="T21" fmla="*/ 0 h 18"/>
                    <a:gd name="T22" fmla="*/ 6173 w 190"/>
                    <a:gd name="T23" fmla="*/ 0 h 18"/>
                    <a:gd name="T24" fmla="*/ 6173 w 190"/>
                    <a:gd name="T25" fmla="*/ 122573 h 18"/>
                    <a:gd name="T26" fmla="*/ 4928 w 190"/>
                    <a:gd name="T27" fmla="*/ 122573 h 18"/>
                    <a:gd name="T28" fmla="*/ 4928 w 190"/>
                    <a:gd name="T29" fmla="*/ 0 h 18"/>
                    <a:gd name="T30" fmla="*/ 7429 w 190"/>
                    <a:gd name="T31" fmla="*/ 0 h 18"/>
                    <a:gd name="T32" fmla="*/ 8670 w 190"/>
                    <a:gd name="T33" fmla="*/ 0 h 18"/>
                    <a:gd name="T34" fmla="*/ 8670 w 190"/>
                    <a:gd name="T35" fmla="*/ 122573 h 18"/>
                    <a:gd name="T36" fmla="*/ 7429 w 190"/>
                    <a:gd name="T37" fmla="*/ 122573 h 18"/>
                    <a:gd name="T38" fmla="*/ 7429 w 190"/>
                    <a:gd name="T39" fmla="*/ 0 h 18"/>
                    <a:gd name="T40" fmla="*/ 9877 w 190"/>
                    <a:gd name="T41" fmla="*/ 0 h 18"/>
                    <a:gd name="T42" fmla="*/ 11101 w 190"/>
                    <a:gd name="T43" fmla="*/ 0 h 18"/>
                    <a:gd name="T44" fmla="*/ 11101 w 190"/>
                    <a:gd name="T45" fmla="*/ 122573 h 18"/>
                    <a:gd name="T46" fmla="*/ 9877 w 190"/>
                    <a:gd name="T47" fmla="*/ 122573 h 18"/>
                    <a:gd name="T48" fmla="*/ 9877 w 190"/>
                    <a:gd name="T49" fmla="*/ 0 h 18"/>
                    <a:gd name="T50" fmla="*/ 12386 w 190"/>
                    <a:gd name="T51" fmla="*/ 0 h 18"/>
                    <a:gd name="T52" fmla="*/ 13053 w 190"/>
                    <a:gd name="T53" fmla="*/ 0 h 18"/>
                    <a:gd name="T54" fmla="*/ 13053 w 190"/>
                    <a:gd name="T55" fmla="*/ 122573 h 18"/>
                    <a:gd name="T56" fmla="*/ 12386 w 190"/>
                    <a:gd name="T57" fmla="*/ 122573 h 18"/>
                    <a:gd name="T58" fmla="*/ 12386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69239" name="Freeform 279"/>
              <p:cNvSpPr>
                <a:spLocks/>
              </p:cNvSpPr>
              <p:nvPr/>
            </p:nvSpPr>
            <p:spPr bwMode="auto">
              <a:xfrm>
                <a:off x="965" y="1087"/>
                <a:ext cx="2088" cy="890"/>
              </a:xfrm>
              <a:custGeom>
                <a:avLst/>
                <a:gdLst/>
                <a:ahLst/>
                <a:cxnLst>
                  <a:cxn ang="0">
                    <a:pos x="0" y="143"/>
                  </a:cxn>
                  <a:cxn ang="0">
                    <a:pos x="110" y="0"/>
                  </a:cxn>
                  <a:cxn ang="0">
                    <a:pos x="1668" y="0"/>
                  </a:cxn>
                  <a:cxn ang="0">
                    <a:pos x="1875" y="99"/>
                  </a:cxn>
                  <a:cxn ang="0">
                    <a:pos x="2088" y="513"/>
                  </a:cxn>
                  <a:cxn ang="0">
                    <a:pos x="2072" y="881"/>
                  </a:cxn>
                  <a:cxn ang="0">
                    <a:pos x="1771" y="891"/>
                  </a:cxn>
                  <a:cxn ang="0">
                    <a:pos x="110" y="891"/>
                  </a:cxn>
                  <a:cxn ang="0">
                    <a:pos x="6" y="792"/>
                  </a:cxn>
                  <a:cxn ang="0">
                    <a:pos x="8" y="131"/>
                  </a:cxn>
                </a:cxnLst>
                <a:rect l="0" t="0" r="r" b="b"/>
                <a:pathLst>
                  <a:path w="2088" h="891">
                    <a:moveTo>
                      <a:pt x="0" y="143"/>
                    </a:moveTo>
                    <a:lnTo>
                      <a:pt x="110" y="0"/>
                    </a:lnTo>
                    <a:lnTo>
                      <a:pt x="1668" y="0"/>
                    </a:lnTo>
                    <a:lnTo>
                      <a:pt x="1875" y="99"/>
                    </a:lnTo>
                    <a:lnTo>
                      <a:pt x="2088" y="513"/>
                    </a:lnTo>
                    <a:lnTo>
                      <a:pt x="2072" y="881"/>
                    </a:lnTo>
                    <a:lnTo>
                      <a:pt x="1771" y="891"/>
                    </a:lnTo>
                    <a:lnTo>
                      <a:pt x="110" y="891"/>
                    </a:lnTo>
                    <a:lnTo>
                      <a:pt x="6" y="792"/>
                    </a:lnTo>
                    <a:lnTo>
                      <a:pt x="8" y="131"/>
                    </a:lnTo>
                  </a:path>
                </a:pathLst>
              </a:custGeom>
              <a:gradFill rotWithShape="1">
                <a:gsLst>
                  <a:gs pos="0">
                    <a:srgbClr val="33CCFF"/>
                  </a:gs>
                  <a:gs pos="50000">
                    <a:srgbClr val="0000FF"/>
                  </a:gs>
                  <a:gs pos="100000">
                    <a:srgbClr val="33CC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478" name="Rectangle 280"/>
              <p:cNvSpPr>
                <a:spLocks noChangeArrowheads="1"/>
              </p:cNvSpPr>
              <p:nvPr/>
            </p:nvSpPr>
            <p:spPr bwMode="auto">
              <a:xfrm>
                <a:off x="1093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479" name="Rectangle 281"/>
              <p:cNvSpPr>
                <a:spLocks noChangeArrowheads="1"/>
              </p:cNvSpPr>
              <p:nvPr/>
            </p:nvSpPr>
            <p:spPr bwMode="auto">
              <a:xfrm>
                <a:off x="1526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480" name="Rectangle 282"/>
              <p:cNvSpPr>
                <a:spLocks noChangeArrowheads="1"/>
              </p:cNvSpPr>
              <p:nvPr/>
            </p:nvSpPr>
            <p:spPr bwMode="auto">
              <a:xfrm>
                <a:off x="2408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169337" name="Group 283"/>
              <p:cNvGrpSpPr>
                <a:grpSpLocks/>
              </p:cNvGrpSpPr>
              <p:nvPr/>
            </p:nvGrpSpPr>
            <p:grpSpPr bwMode="auto">
              <a:xfrm>
                <a:off x="1346" y="960"/>
                <a:ext cx="202" cy="192"/>
                <a:chOff x="5136" y="1968"/>
                <a:chExt cx="192" cy="171"/>
              </a:xfrm>
            </p:grpSpPr>
            <p:sp>
              <p:nvSpPr>
                <p:cNvPr id="7493" name="Oval 284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94" name="Freeform 285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482" name="Freeform 286"/>
              <p:cNvSpPr>
                <a:spLocks/>
              </p:cNvSpPr>
              <p:nvPr/>
            </p:nvSpPr>
            <p:spPr bwMode="auto">
              <a:xfrm>
                <a:off x="1043" y="1878"/>
                <a:ext cx="1818" cy="1"/>
              </a:xfrm>
              <a:custGeom>
                <a:avLst/>
                <a:gdLst>
                  <a:gd name="T0" fmla="*/ 0 w 1728"/>
                  <a:gd name="T1" fmla="*/ 0 h 1"/>
                  <a:gd name="T2" fmla="*/ 2729 w 1728"/>
                  <a:gd name="T3" fmla="*/ 0 h 1"/>
                  <a:gd name="T4" fmla="*/ 0 60000 65536"/>
                  <a:gd name="T5" fmla="*/ 0 60000 65536"/>
                  <a:gd name="T6" fmla="*/ 0 w 1728"/>
                  <a:gd name="T7" fmla="*/ 0 h 1"/>
                  <a:gd name="T8" fmla="*/ 1728 w 17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83" name="Freeform 287"/>
              <p:cNvSpPr>
                <a:spLocks/>
              </p:cNvSpPr>
              <p:nvPr/>
            </p:nvSpPr>
            <p:spPr bwMode="auto">
              <a:xfrm>
                <a:off x="1007" y="1229"/>
                <a:ext cx="1854" cy="1"/>
              </a:xfrm>
              <a:custGeom>
                <a:avLst/>
                <a:gdLst>
                  <a:gd name="T0" fmla="*/ 0 w 1762"/>
                  <a:gd name="T1" fmla="*/ 0 h 1"/>
                  <a:gd name="T2" fmla="*/ 2786 w 1762"/>
                  <a:gd name="T3" fmla="*/ 0 h 1"/>
                  <a:gd name="T4" fmla="*/ 0 60000 65536"/>
                  <a:gd name="T5" fmla="*/ 0 60000 65536"/>
                  <a:gd name="T6" fmla="*/ 0 w 1762"/>
                  <a:gd name="T7" fmla="*/ 0 h 1"/>
                  <a:gd name="T8" fmla="*/ 1762 w 176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69338" name="Group 288"/>
              <p:cNvGrpSpPr>
                <a:grpSpLocks/>
              </p:cNvGrpSpPr>
              <p:nvPr/>
            </p:nvGrpSpPr>
            <p:grpSpPr bwMode="auto">
              <a:xfrm>
                <a:off x="2305" y="960"/>
                <a:ext cx="202" cy="192"/>
                <a:chOff x="5136" y="1968"/>
                <a:chExt cx="192" cy="171"/>
              </a:xfrm>
            </p:grpSpPr>
            <p:sp>
              <p:nvSpPr>
                <p:cNvPr id="7491" name="Oval 289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92" name="Freeform 290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485" name="Freeform 291"/>
              <p:cNvSpPr>
                <a:spLocks/>
              </p:cNvSpPr>
              <p:nvPr/>
            </p:nvSpPr>
            <p:spPr bwMode="auto">
              <a:xfrm>
                <a:off x="1245" y="1662"/>
                <a:ext cx="17" cy="35"/>
              </a:xfrm>
              <a:custGeom>
                <a:avLst/>
                <a:gdLst>
                  <a:gd name="T0" fmla="*/ 0 w 16"/>
                  <a:gd name="T1" fmla="*/ 93 h 31"/>
                  <a:gd name="T2" fmla="*/ 25 w 16"/>
                  <a:gd name="T3" fmla="*/ 0 h 31"/>
                  <a:gd name="T4" fmla="*/ 0 w 16"/>
                  <a:gd name="T5" fmla="*/ 93 h 31"/>
                  <a:gd name="T6" fmla="*/ 0 60000 65536"/>
                  <a:gd name="T7" fmla="*/ 0 60000 65536"/>
                  <a:gd name="T8" fmla="*/ 0 60000 65536"/>
                  <a:gd name="T9" fmla="*/ 0 w 16"/>
                  <a:gd name="T10" fmla="*/ 0 h 31"/>
                  <a:gd name="T11" fmla="*/ 16 w 16"/>
                  <a:gd name="T12" fmla="*/ 31 h 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86" name="Freeform 292"/>
              <p:cNvSpPr>
                <a:spLocks/>
              </p:cNvSpPr>
              <p:nvPr/>
            </p:nvSpPr>
            <p:spPr bwMode="auto">
              <a:xfrm>
                <a:off x="1070" y="1284"/>
                <a:ext cx="225" cy="594"/>
              </a:xfrm>
              <a:custGeom>
                <a:avLst/>
                <a:gdLst>
                  <a:gd name="T0" fmla="*/ 336 w 214"/>
                  <a:gd name="T1" fmla="*/ 1523 h 528"/>
                  <a:gd name="T2" fmla="*/ 336 w 214"/>
                  <a:gd name="T3" fmla="*/ 0 h 528"/>
                  <a:gd name="T4" fmla="*/ 0 w 214"/>
                  <a:gd name="T5" fmla="*/ 2 h 528"/>
                  <a:gd name="T6" fmla="*/ 0 w 214"/>
                  <a:gd name="T7" fmla="*/ 1520 h 528"/>
                  <a:gd name="T8" fmla="*/ 336 w 214"/>
                  <a:gd name="T9" fmla="*/ 1523 h 5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4"/>
                  <a:gd name="T16" fmla="*/ 0 h 528"/>
                  <a:gd name="T17" fmla="*/ 214 w 214"/>
                  <a:gd name="T18" fmla="*/ 528 h 5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87" name="Freeform 293"/>
              <p:cNvSpPr>
                <a:spLocks/>
              </p:cNvSpPr>
              <p:nvPr/>
            </p:nvSpPr>
            <p:spPr bwMode="auto">
              <a:xfrm>
                <a:off x="2664" y="1200"/>
                <a:ext cx="432" cy="520"/>
              </a:xfrm>
              <a:custGeom>
                <a:avLst/>
                <a:gdLst>
                  <a:gd name="T0" fmla="*/ 216 w 432"/>
                  <a:gd name="T1" fmla="*/ 0 h 520"/>
                  <a:gd name="T2" fmla="*/ 0 w 432"/>
                  <a:gd name="T3" fmla="*/ 136 h 520"/>
                  <a:gd name="T4" fmla="*/ 64 w 432"/>
                  <a:gd name="T5" fmla="*/ 520 h 520"/>
                  <a:gd name="T6" fmla="*/ 400 w 432"/>
                  <a:gd name="T7" fmla="*/ 520 h 520"/>
                  <a:gd name="T8" fmla="*/ 432 w 432"/>
                  <a:gd name="T9" fmla="*/ 424 h 5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2"/>
                  <a:gd name="T16" fmla="*/ 0 h 520"/>
                  <a:gd name="T17" fmla="*/ 432 w 432"/>
                  <a:gd name="T18" fmla="*/ 520 h 5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2" h="520">
                    <a:moveTo>
                      <a:pt x="216" y="0"/>
                    </a:moveTo>
                    <a:lnTo>
                      <a:pt x="0" y="136"/>
                    </a:lnTo>
                    <a:lnTo>
                      <a:pt x="64" y="520"/>
                    </a:lnTo>
                    <a:lnTo>
                      <a:pt x="400" y="520"/>
                    </a:lnTo>
                    <a:lnTo>
                      <a:pt x="432" y="424"/>
                    </a:ln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88" name="Rectangle 294"/>
              <p:cNvSpPr>
                <a:spLocks noChangeArrowheads="1"/>
              </p:cNvSpPr>
              <p:nvPr/>
            </p:nvSpPr>
            <p:spPr bwMode="auto">
              <a:xfrm>
                <a:off x="2120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489" name="Freeform 295"/>
              <p:cNvSpPr>
                <a:spLocks/>
              </p:cNvSpPr>
              <p:nvPr/>
            </p:nvSpPr>
            <p:spPr bwMode="auto">
              <a:xfrm>
                <a:off x="1832" y="872"/>
                <a:ext cx="784" cy="328"/>
              </a:xfrm>
              <a:custGeom>
                <a:avLst/>
                <a:gdLst>
                  <a:gd name="T0" fmla="*/ 328 w 784"/>
                  <a:gd name="T1" fmla="*/ 280 h 328"/>
                  <a:gd name="T2" fmla="*/ 0 w 784"/>
                  <a:gd name="T3" fmla="*/ 0 h 328"/>
                  <a:gd name="T4" fmla="*/ 784 w 784"/>
                  <a:gd name="T5" fmla="*/ 0 h 328"/>
                  <a:gd name="T6" fmla="*/ 232 w 784"/>
                  <a:gd name="T7" fmla="*/ 328 h 3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84"/>
                  <a:gd name="T13" fmla="*/ 0 h 328"/>
                  <a:gd name="T14" fmla="*/ 784 w 784"/>
                  <a:gd name="T15" fmla="*/ 328 h 3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84" h="328">
                    <a:moveTo>
                      <a:pt x="328" y="280"/>
                    </a:moveTo>
                    <a:lnTo>
                      <a:pt x="0" y="0"/>
                    </a:lnTo>
                    <a:lnTo>
                      <a:pt x="784" y="0"/>
                    </a:lnTo>
                    <a:lnTo>
                      <a:pt x="232" y="328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90" name="Rectangle 296"/>
              <p:cNvSpPr>
                <a:spLocks noChangeArrowheads="1"/>
              </p:cNvSpPr>
              <p:nvPr/>
            </p:nvSpPr>
            <p:spPr bwMode="auto">
              <a:xfrm>
                <a:off x="1824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169339" name="Group 297"/>
          <p:cNvGrpSpPr>
            <a:grpSpLocks/>
          </p:cNvGrpSpPr>
          <p:nvPr/>
        </p:nvGrpSpPr>
        <p:grpSpPr bwMode="auto">
          <a:xfrm rot="200118" flipH="1">
            <a:off x="8592500" y="4218099"/>
            <a:ext cx="2590800" cy="762000"/>
            <a:chOff x="3339" y="1152"/>
            <a:chExt cx="2277" cy="672"/>
          </a:xfrm>
        </p:grpSpPr>
        <p:grpSp>
          <p:nvGrpSpPr>
            <p:cNvPr id="169340" name="Group 298"/>
            <p:cNvGrpSpPr>
              <a:grpSpLocks/>
            </p:cNvGrpSpPr>
            <p:nvPr/>
          </p:nvGrpSpPr>
          <p:grpSpPr bwMode="auto">
            <a:xfrm>
              <a:off x="4365" y="1528"/>
              <a:ext cx="103" cy="146"/>
              <a:chOff x="0" y="2496"/>
              <a:chExt cx="304" cy="285"/>
            </a:xfrm>
          </p:grpSpPr>
          <p:sp>
            <p:nvSpPr>
              <p:cNvPr id="7466" name="Line 299"/>
              <p:cNvSpPr>
                <a:spLocks noChangeShapeType="1"/>
              </p:cNvSpPr>
              <p:nvPr/>
            </p:nvSpPr>
            <p:spPr bwMode="auto">
              <a:xfrm>
                <a:off x="148" y="2496"/>
                <a:ext cx="3" cy="285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67" name="Freeform 300"/>
              <p:cNvSpPr>
                <a:spLocks noEditPoints="1"/>
              </p:cNvSpPr>
              <p:nvPr/>
            </p:nvSpPr>
            <p:spPr bwMode="auto">
              <a:xfrm>
                <a:off x="0" y="2592"/>
                <a:ext cx="304" cy="48"/>
              </a:xfrm>
              <a:custGeom>
                <a:avLst/>
                <a:gdLst>
                  <a:gd name="T0" fmla="*/ 0 w 190"/>
                  <a:gd name="T1" fmla="*/ 0 h 18"/>
                  <a:gd name="T2" fmla="*/ 1237 w 190"/>
                  <a:gd name="T3" fmla="*/ 0 h 18"/>
                  <a:gd name="T4" fmla="*/ 1237 w 190"/>
                  <a:gd name="T5" fmla="*/ 122573 h 18"/>
                  <a:gd name="T6" fmla="*/ 0 w 190"/>
                  <a:gd name="T7" fmla="*/ 122573 h 18"/>
                  <a:gd name="T8" fmla="*/ 0 w 190"/>
                  <a:gd name="T9" fmla="*/ 0 h 18"/>
                  <a:gd name="T10" fmla="*/ 2499 w 190"/>
                  <a:gd name="T11" fmla="*/ 0 h 18"/>
                  <a:gd name="T12" fmla="*/ 3712 w 190"/>
                  <a:gd name="T13" fmla="*/ 0 h 18"/>
                  <a:gd name="T14" fmla="*/ 3712 w 190"/>
                  <a:gd name="T15" fmla="*/ 122573 h 18"/>
                  <a:gd name="T16" fmla="*/ 2499 w 190"/>
                  <a:gd name="T17" fmla="*/ 122573 h 18"/>
                  <a:gd name="T18" fmla="*/ 2499 w 190"/>
                  <a:gd name="T19" fmla="*/ 0 h 18"/>
                  <a:gd name="T20" fmla="*/ 4928 w 190"/>
                  <a:gd name="T21" fmla="*/ 0 h 18"/>
                  <a:gd name="T22" fmla="*/ 6173 w 190"/>
                  <a:gd name="T23" fmla="*/ 0 h 18"/>
                  <a:gd name="T24" fmla="*/ 6173 w 190"/>
                  <a:gd name="T25" fmla="*/ 122573 h 18"/>
                  <a:gd name="T26" fmla="*/ 4928 w 190"/>
                  <a:gd name="T27" fmla="*/ 122573 h 18"/>
                  <a:gd name="T28" fmla="*/ 4928 w 190"/>
                  <a:gd name="T29" fmla="*/ 0 h 18"/>
                  <a:gd name="T30" fmla="*/ 7429 w 190"/>
                  <a:gd name="T31" fmla="*/ 0 h 18"/>
                  <a:gd name="T32" fmla="*/ 8670 w 190"/>
                  <a:gd name="T33" fmla="*/ 0 h 18"/>
                  <a:gd name="T34" fmla="*/ 8670 w 190"/>
                  <a:gd name="T35" fmla="*/ 122573 h 18"/>
                  <a:gd name="T36" fmla="*/ 7429 w 190"/>
                  <a:gd name="T37" fmla="*/ 122573 h 18"/>
                  <a:gd name="T38" fmla="*/ 7429 w 190"/>
                  <a:gd name="T39" fmla="*/ 0 h 18"/>
                  <a:gd name="T40" fmla="*/ 9877 w 190"/>
                  <a:gd name="T41" fmla="*/ 0 h 18"/>
                  <a:gd name="T42" fmla="*/ 11101 w 190"/>
                  <a:gd name="T43" fmla="*/ 0 h 18"/>
                  <a:gd name="T44" fmla="*/ 11101 w 190"/>
                  <a:gd name="T45" fmla="*/ 122573 h 18"/>
                  <a:gd name="T46" fmla="*/ 9877 w 190"/>
                  <a:gd name="T47" fmla="*/ 122573 h 18"/>
                  <a:gd name="T48" fmla="*/ 9877 w 190"/>
                  <a:gd name="T49" fmla="*/ 0 h 18"/>
                  <a:gd name="T50" fmla="*/ 12386 w 190"/>
                  <a:gd name="T51" fmla="*/ 0 h 18"/>
                  <a:gd name="T52" fmla="*/ 13053 w 190"/>
                  <a:gd name="T53" fmla="*/ 0 h 18"/>
                  <a:gd name="T54" fmla="*/ 13053 w 190"/>
                  <a:gd name="T55" fmla="*/ 122573 h 18"/>
                  <a:gd name="T56" fmla="*/ 12386 w 190"/>
                  <a:gd name="T57" fmla="*/ 122573 h 18"/>
                  <a:gd name="T58" fmla="*/ 12386 w 190"/>
                  <a:gd name="T59" fmla="*/ 0 h 18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190"/>
                  <a:gd name="T91" fmla="*/ 0 h 18"/>
                  <a:gd name="T92" fmla="*/ 190 w 190"/>
                  <a:gd name="T93" fmla="*/ 18 h 18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190" h="18">
                    <a:moveTo>
                      <a:pt x="0" y="0"/>
                    </a:moveTo>
                    <a:lnTo>
                      <a:pt x="18" y="0"/>
                    </a:lnTo>
                    <a:lnTo>
                      <a:pt x="18" y="18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  <a:moveTo>
                      <a:pt x="36" y="0"/>
                    </a:moveTo>
                    <a:lnTo>
                      <a:pt x="54" y="0"/>
                    </a:lnTo>
                    <a:lnTo>
                      <a:pt x="54" y="18"/>
                    </a:lnTo>
                    <a:lnTo>
                      <a:pt x="36" y="18"/>
                    </a:lnTo>
                    <a:lnTo>
                      <a:pt x="36" y="0"/>
                    </a:lnTo>
                    <a:close/>
                    <a:moveTo>
                      <a:pt x="72" y="0"/>
                    </a:moveTo>
                    <a:lnTo>
                      <a:pt x="90" y="0"/>
                    </a:lnTo>
                    <a:lnTo>
                      <a:pt x="90" y="18"/>
                    </a:lnTo>
                    <a:lnTo>
                      <a:pt x="72" y="18"/>
                    </a:lnTo>
                    <a:lnTo>
                      <a:pt x="72" y="0"/>
                    </a:lnTo>
                    <a:close/>
                    <a:moveTo>
                      <a:pt x="108" y="0"/>
                    </a:moveTo>
                    <a:lnTo>
                      <a:pt x="126" y="0"/>
                    </a:lnTo>
                    <a:lnTo>
                      <a:pt x="126" y="18"/>
                    </a:lnTo>
                    <a:lnTo>
                      <a:pt x="108" y="18"/>
                    </a:lnTo>
                    <a:lnTo>
                      <a:pt x="108" y="0"/>
                    </a:lnTo>
                    <a:close/>
                    <a:moveTo>
                      <a:pt x="144" y="0"/>
                    </a:moveTo>
                    <a:lnTo>
                      <a:pt x="162" y="0"/>
                    </a:lnTo>
                    <a:lnTo>
                      <a:pt x="162" y="18"/>
                    </a:lnTo>
                    <a:lnTo>
                      <a:pt x="144" y="18"/>
                    </a:lnTo>
                    <a:lnTo>
                      <a:pt x="144" y="0"/>
                    </a:lnTo>
                    <a:close/>
                    <a:moveTo>
                      <a:pt x="180" y="0"/>
                    </a:moveTo>
                    <a:lnTo>
                      <a:pt x="190" y="0"/>
                    </a:lnTo>
                    <a:lnTo>
                      <a:pt x="190" y="18"/>
                    </a:lnTo>
                    <a:lnTo>
                      <a:pt x="180" y="18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4763">
                <a:solidFill>
                  <a:srgbClr val="000000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69342" name="Group 301"/>
            <p:cNvGrpSpPr>
              <a:grpSpLocks/>
            </p:cNvGrpSpPr>
            <p:nvPr/>
          </p:nvGrpSpPr>
          <p:grpSpPr bwMode="auto">
            <a:xfrm>
              <a:off x="3339" y="1528"/>
              <a:ext cx="151" cy="146"/>
              <a:chOff x="0" y="2496"/>
              <a:chExt cx="304" cy="285"/>
            </a:xfrm>
          </p:grpSpPr>
          <p:sp>
            <p:nvSpPr>
              <p:cNvPr id="7464" name="Line 302"/>
              <p:cNvSpPr>
                <a:spLocks noChangeShapeType="1"/>
              </p:cNvSpPr>
              <p:nvPr/>
            </p:nvSpPr>
            <p:spPr bwMode="auto">
              <a:xfrm>
                <a:off x="148" y="2496"/>
                <a:ext cx="3" cy="285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65" name="Freeform 303"/>
              <p:cNvSpPr>
                <a:spLocks noEditPoints="1"/>
              </p:cNvSpPr>
              <p:nvPr/>
            </p:nvSpPr>
            <p:spPr bwMode="auto">
              <a:xfrm>
                <a:off x="0" y="2592"/>
                <a:ext cx="304" cy="48"/>
              </a:xfrm>
              <a:custGeom>
                <a:avLst/>
                <a:gdLst>
                  <a:gd name="T0" fmla="*/ 0 w 190"/>
                  <a:gd name="T1" fmla="*/ 0 h 18"/>
                  <a:gd name="T2" fmla="*/ 1237 w 190"/>
                  <a:gd name="T3" fmla="*/ 0 h 18"/>
                  <a:gd name="T4" fmla="*/ 1237 w 190"/>
                  <a:gd name="T5" fmla="*/ 122573 h 18"/>
                  <a:gd name="T6" fmla="*/ 0 w 190"/>
                  <a:gd name="T7" fmla="*/ 122573 h 18"/>
                  <a:gd name="T8" fmla="*/ 0 w 190"/>
                  <a:gd name="T9" fmla="*/ 0 h 18"/>
                  <a:gd name="T10" fmla="*/ 2499 w 190"/>
                  <a:gd name="T11" fmla="*/ 0 h 18"/>
                  <a:gd name="T12" fmla="*/ 3712 w 190"/>
                  <a:gd name="T13" fmla="*/ 0 h 18"/>
                  <a:gd name="T14" fmla="*/ 3712 w 190"/>
                  <a:gd name="T15" fmla="*/ 122573 h 18"/>
                  <a:gd name="T16" fmla="*/ 2499 w 190"/>
                  <a:gd name="T17" fmla="*/ 122573 h 18"/>
                  <a:gd name="T18" fmla="*/ 2499 w 190"/>
                  <a:gd name="T19" fmla="*/ 0 h 18"/>
                  <a:gd name="T20" fmla="*/ 4928 w 190"/>
                  <a:gd name="T21" fmla="*/ 0 h 18"/>
                  <a:gd name="T22" fmla="*/ 6173 w 190"/>
                  <a:gd name="T23" fmla="*/ 0 h 18"/>
                  <a:gd name="T24" fmla="*/ 6173 w 190"/>
                  <a:gd name="T25" fmla="*/ 122573 h 18"/>
                  <a:gd name="T26" fmla="*/ 4928 w 190"/>
                  <a:gd name="T27" fmla="*/ 122573 h 18"/>
                  <a:gd name="T28" fmla="*/ 4928 w 190"/>
                  <a:gd name="T29" fmla="*/ 0 h 18"/>
                  <a:gd name="T30" fmla="*/ 7429 w 190"/>
                  <a:gd name="T31" fmla="*/ 0 h 18"/>
                  <a:gd name="T32" fmla="*/ 8670 w 190"/>
                  <a:gd name="T33" fmla="*/ 0 h 18"/>
                  <a:gd name="T34" fmla="*/ 8670 w 190"/>
                  <a:gd name="T35" fmla="*/ 122573 h 18"/>
                  <a:gd name="T36" fmla="*/ 7429 w 190"/>
                  <a:gd name="T37" fmla="*/ 122573 h 18"/>
                  <a:gd name="T38" fmla="*/ 7429 w 190"/>
                  <a:gd name="T39" fmla="*/ 0 h 18"/>
                  <a:gd name="T40" fmla="*/ 9877 w 190"/>
                  <a:gd name="T41" fmla="*/ 0 h 18"/>
                  <a:gd name="T42" fmla="*/ 11101 w 190"/>
                  <a:gd name="T43" fmla="*/ 0 h 18"/>
                  <a:gd name="T44" fmla="*/ 11101 w 190"/>
                  <a:gd name="T45" fmla="*/ 122573 h 18"/>
                  <a:gd name="T46" fmla="*/ 9877 w 190"/>
                  <a:gd name="T47" fmla="*/ 122573 h 18"/>
                  <a:gd name="T48" fmla="*/ 9877 w 190"/>
                  <a:gd name="T49" fmla="*/ 0 h 18"/>
                  <a:gd name="T50" fmla="*/ 12386 w 190"/>
                  <a:gd name="T51" fmla="*/ 0 h 18"/>
                  <a:gd name="T52" fmla="*/ 13053 w 190"/>
                  <a:gd name="T53" fmla="*/ 0 h 18"/>
                  <a:gd name="T54" fmla="*/ 13053 w 190"/>
                  <a:gd name="T55" fmla="*/ 122573 h 18"/>
                  <a:gd name="T56" fmla="*/ 12386 w 190"/>
                  <a:gd name="T57" fmla="*/ 122573 h 18"/>
                  <a:gd name="T58" fmla="*/ 12386 w 190"/>
                  <a:gd name="T59" fmla="*/ 0 h 18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190"/>
                  <a:gd name="T91" fmla="*/ 0 h 18"/>
                  <a:gd name="T92" fmla="*/ 190 w 190"/>
                  <a:gd name="T93" fmla="*/ 18 h 18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190" h="18">
                    <a:moveTo>
                      <a:pt x="0" y="0"/>
                    </a:moveTo>
                    <a:lnTo>
                      <a:pt x="18" y="0"/>
                    </a:lnTo>
                    <a:lnTo>
                      <a:pt x="18" y="18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  <a:moveTo>
                      <a:pt x="36" y="0"/>
                    </a:moveTo>
                    <a:lnTo>
                      <a:pt x="54" y="0"/>
                    </a:lnTo>
                    <a:lnTo>
                      <a:pt x="54" y="18"/>
                    </a:lnTo>
                    <a:lnTo>
                      <a:pt x="36" y="18"/>
                    </a:lnTo>
                    <a:lnTo>
                      <a:pt x="36" y="0"/>
                    </a:lnTo>
                    <a:close/>
                    <a:moveTo>
                      <a:pt x="72" y="0"/>
                    </a:moveTo>
                    <a:lnTo>
                      <a:pt x="90" y="0"/>
                    </a:lnTo>
                    <a:lnTo>
                      <a:pt x="90" y="18"/>
                    </a:lnTo>
                    <a:lnTo>
                      <a:pt x="72" y="18"/>
                    </a:lnTo>
                    <a:lnTo>
                      <a:pt x="72" y="0"/>
                    </a:lnTo>
                    <a:close/>
                    <a:moveTo>
                      <a:pt x="108" y="0"/>
                    </a:moveTo>
                    <a:lnTo>
                      <a:pt x="126" y="0"/>
                    </a:lnTo>
                    <a:lnTo>
                      <a:pt x="126" y="18"/>
                    </a:lnTo>
                    <a:lnTo>
                      <a:pt x="108" y="18"/>
                    </a:lnTo>
                    <a:lnTo>
                      <a:pt x="108" y="0"/>
                    </a:lnTo>
                    <a:close/>
                    <a:moveTo>
                      <a:pt x="144" y="0"/>
                    </a:moveTo>
                    <a:lnTo>
                      <a:pt x="162" y="0"/>
                    </a:lnTo>
                    <a:lnTo>
                      <a:pt x="162" y="18"/>
                    </a:lnTo>
                    <a:lnTo>
                      <a:pt x="144" y="18"/>
                    </a:lnTo>
                    <a:lnTo>
                      <a:pt x="144" y="0"/>
                    </a:lnTo>
                    <a:close/>
                    <a:moveTo>
                      <a:pt x="180" y="0"/>
                    </a:moveTo>
                    <a:lnTo>
                      <a:pt x="190" y="0"/>
                    </a:lnTo>
                    <a:lnTo>
                      <a:pt x="190" y="18"/>
                    </a:lnTo>
                    <a:lnTo>
                      <a:pt x="180" y="18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4763">
                <a:solidFill>
                  <a:srgbClr val="000000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69343" name="Group 304"/>
            <p:cNvGrpSpPr>
              <a:grpSpLocks/>
            </p:cNvGrpSpPr>
            <p:nvPr/>
          </p:nvGrpSpPr>
          <p:grpSpPr bwMode="auto">
            <a:xfrm>
              <a:off x="3363" y="1231"/>
              <a:ext cx="1013" cy="593"/>
              <a:chOff x="0" y="1920"/>
              <a:chExt cx="2038" cy="1152"/>
            </a:xfrm>
          </p:grpSpPr>
          <p:grpSp>
            <p:nvGrpSpPr>
              <p:cNvPr id="7420" name="Group 305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grpSp>
              <p:nvGrpSpPr>
                <p:cNvPr id="7421" name="Group 306"/>
                <p:cNvGrpSpPr>
                  <a:grpSpLocks/>
                </p:cNvGrpSpPr>
                <p:nvPr/>
              </p:nvGrpSpPr>
              <p:grpSpPr bwMode="auto">
                <a:xfrm>
                  <a:off x="3973" y="2756"/>
                  <a:ext cx="148" cy="164"/>
                  <a:chOff x="3973" y="2756"/>
                  <a:chExt cx="148" cy="164"/>
                </a:xfrm>
              </p:grpSpPr>
              <p:grpSp>
                <p:nvGrpSpPr>
                  <p:cNvPr id="7438" name="Group 307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7462" name="Oval 30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63" name="Oval 30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7439" name="Group 310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7460" name="Oval 3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61" name="Oval 3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444" name="Group 313"/>
                <p:cNvGrpSpPr>
                  <a:grpSpLocks/>
                </p:cNvGrpSpPr>
                <p:nvPr/>
              </p:nvGrpSpPr>
              <p:grpSpPr bwMode="auto">
                <a:xfrm>
                  <a:off x="3985" y="2770"/>
                  <a:ext cx="123" cy="136"/>
                  <a:chOff x="3985" y="2770"/>
                  <a:chExt cx="123" cy="136"/>
                </a:xfrm>
              </p:grpSpPr>
              <p:sp>
                <p:nvSpPr>
                  <p:cNvPr id="7456" name="Freeform 314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457" name="Freeform 315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445" name="Group 316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grpSp>
              <p:nvGrpSpPr>
                <p:cNvPr id="7448" name="Group 317"/>
                <p:cNvGrpSpPr>
                  <a:grpSpLocks/>
                </p:cNvGrpSpPr>
                <p:nvPr/>
              </p:nvGrpSpPr>
              <p:grpSpPr bwMode="auto">
                <a:xfrm>
                  <a:off x="4381" y="2756"/>
                  <a:ext cx="148" cy="164"/>
                  <a:chOff x="4381" y="2756"/>
                  <a:chExt cx="148" cy="164"/>
                </a:xfrm>
              </p:grpSpPr>
              <p:grpSp>
                <p:nvGrpSpPr>
                  <p:cNvPr id="7449" name="Group 318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7452" name="Oval 3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53" name="Oval 3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7454" name="Group 321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450" name="Oval 3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51" name="Oval 3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455" name="Group 324"/>
                <p:cNvGrpSpPr>
                  <a:grpSpLocks/>
                </p:cNvGrpSpPr>
                <p:nvPr/>
              </p:nvGrpSpPr>
              <p:grpSpPr bwMode="auto">
                <a:xfrm>
                  <a:off x="4393" y="2770"/>
                  <a:ext cx="123" cy="136"/>
                  <a:chOff x="4393" y="2770"/>
                  <a:chExt cx="123" cy="136"/>
                </a:xfrm>
              </p:grpSpPr>
              <p:sp>
                <p:nvSpPr>
                  <p:cNvPr id="7446" name="Freeform 325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447" name="Freeform 326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458" name="Group 327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grpSp>
              <p:nvGrpSpPr>
                <p:cNvPr id="7459" name="Group 328"/>
                <p:cNvGrpSpPr>
                  <a:grpSpLocks/>
                </p:cNvGrpSpPr>
                <p:nvPr/>
              </p:nvGrpSpPr>
              <p:grpSpPr bwMode="auto">
                <a:xfrm>
                  <a:off x="3973" y="2756"/>
                  <a:ext cx="148" cy="164"/>
                  <a:chOff x="3973" y="2756"/>
                  <a:chExt cx="148" cy="164"/>
                </a:xfrm>
              </p:grpSpPr>
              <p:sp>
                <p:nvSpPr>
                  <p:cNvPr id="7442" name="Oval 329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443" name="Oval 330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468" name="Group 331"/>
                <p:cNvGrpSpPr>
                  <a:grpSpLocks/>
                </p:cNvGrpSpPr>
                <p:nvPr/>
              </p:nvGrpSpPr>
              <p:grpSpPr bwMode="auto">
                <a:xfrm>
                  <a:off x="3985" y="2770"/>
                  <a:ext cx="123" cy="136"/>
                  <a:chOff x="3985" y="2770"/>
                  <a:chExt cx="123" cy="136"/>
                </a:xfrm>
              </p:grpSpPr>
              <p:sp>
                <p:nvSpPr>
                  <p:cNvPr id="7440" name="Oval 332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441" name="Oval 333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469" name="Group 334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7436" name="Freeform 335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37" name="Freeform 336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70" name="Group 337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sp>
              <p:nvSpPr>
                <p:cNvPr id="7434" name="Oval 338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35" name="Oval 339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71" name="Group 340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7432" name="Oval 341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33" name="Oval 342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72" name="Group 343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sp>
              <p:nvSpPr>
                <p:cNvPr id="7430" name="Oval 344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31" name="Oval 345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73" name="Group 346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7428" name="Oval 347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29" name="Oval 348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74" name="Group 349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7426" name="Freeform 350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27" name="Freeform 351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76" name="Group 352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grpSp>
              <p:nvGrpSpPr>
                <p:cNvPr id="7477" name="Group 353"/>
                <p:cNvGrpSpPr>
                  <a:grpSpLocks/>
                </p:cNvGrpSpPr>
                <p:nvPr/>
              </p:nvGrpSpPr>
              <p:grpSpPr bwMode="auto">
                <a:xfrm>
                  <a:off x="4381" y="2756"/>
                  <a:ext cx="148" cy="164"/>
                  <a:chOff x="4381" y="2756"/>
                  <a:chExt cx="148" cy="164"/>
                </a:xfrm>
              </p:grpSpPr>
              <p:sp>
                <p:nvSpPr>
                  <p:cNvPr id="7424" name="Oval 354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425" name="Oval 35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481" name="Group 356"/>
                <p:cNvGrpSpPr>
                  <a:grpSpLocks/>
                </p:cNvGrpSpPr>
                <p:nvPr/>
              </p:nvGrpSpPr>
              <p:grpSpPr bwMode="auto">
                <a:xfrm>
                  <a:off x="4393" y="2770"/>
                  <a:ext cx="123" cy="136"/>
                  <a:chOff x="4393" y="2770"/>
                  <a:chExt cx="123" cy="136"/>
                </a:xfrm>
              </p:grpSpPr>
              <p:sp>
                <p:nvSpPr>
                  <p:cNvPr id="7422" name="Oval 357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423" name="Oval 35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484" name="Group 359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7418" name="Freeform 360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19" name="Freeform 361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97" name="Group 362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sp>
              <p:nvSpPr>
                <p:cNvPr id="7416" name="Oval 363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17" name="Oval 364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98" name="Group 365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7414" name="Oval 366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15" name="Oval 367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499" name="Group 368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sp>
              <p:nvSpPr>
                <p:cNvPr id="7412" name="Oval 369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13" name="Oval 370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500" name="Group 371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7410" name="Oval 372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11" name="Oval 373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7501" name="Group 374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7408" name="Freeform 375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09" name="Freeform 376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384" name="Freeform 377"/>
              <p:cNvSpPr>
                <a:spLocks/>
              </p:cNvSpPr>
              <p:nvPr/>
            </p:nvSpPr>
            <p:spPr bwMode="auto">
              <a:xfrm>
                <a:off x="148" y="2496"/>
                <a:ext cx="4" cy="232"/>
              </a:xfrm>
              <a:custGeom>
                <a:avLst/>
                <a:gdLst>
                  <a:gd name="T0" fmla="*/ 0 w 4"/>
                  <a:gd name="T1" fmla="*/ 0 h 232"/>
                  <a:gd name="T2" fmla="*/ 4 w 4"/>
                  <a:gd name="T3" fmla="*/ 232 h 232"/>
                  <a:gd name="T4" fmla="*/ 0 60000 65536"/>
                  <a:gd name="T5" fmla="*/ 0 60000 65536"/>
                  <a:gd name="T6" fmla="*/ 0 w 4"/>
                  <a:gd name="T7" fmla="*/ 0 h 232"/>
                  <a:gd name="T8" fmla="*/ 4 w 4"/>
                  <a:gd name="T9" fmla="*/ 232 h 23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7502" name="Group 378"/>
              <p:cNvGrpSpPr>
                <a:grpSpLocks/>
              </p:cNvGrpSpPr>
              <p:nvPr/>
            </p:nvGrpSpPr>
            <p:grpSpPr bwMode="auto">
              <a:xfrm>
                <a:off x="0" y="2496"/>
                <a:ext cx="304" cy="285"/>
                <a:chOff x="0" y="2496"/>
                <a:chExt cx="304" cy="285"/>
              </a:xfrm>
            </p:grpSpPr>
            <p:sp>
              <p:nvSpPr>
                <p:cNvPr id="7406" name="Line 379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407" name="Freeform 380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1237 w 190"/>
                    <a:gd name="T3" fmla="*/ 0 h 18"/>
                    <a:gd name="T4" fmla="*/ 1237 w 190"/>
                    <a:gd name="T5" fmla="*/ 122573 h 18"/>
                    <a:gd name="T6" fmla="*/ 0 w 190"/>
                    <a:gd name="T7" fmla="*/ 122573 h 18"/>
                    <a:gd name="T8" fmla="*/ 0 w 190"/>
                    <a:gd name="T9" fmla="*/ 0 h 18"/>
                    <a:gd name="T10" fmla="*/ 2499 w 190"/>
                    <a:gd name="T11" fmla="*/ 0 h 18"/>
                    <a:gd name="T12" fmla="*/ 3712 w 190"/>
                    <a:gd name="T13" fmla="*/ 0 h 18"/>
                    <a:gd name="T14" fmla="*/ 3712 w 190"/>
                    <a:gd name="T15" fmla="*/ 122573 h 18"/>
                    <a:gd name="T16" fmla="*/ 2499 w 190"/>
                    <a:gd name="T17" fmla="*/ 122573 h 18"/>
                    <a:gd name="T18" fmla="*/ 2499 w 190"/>
                    <a:gd name="T19" fmla="*/ 0 h 18"/>
                    <a:gd name="T20" fmla="*/ 4928 w 190"/>
                    <a:gd name="T21" fmla="*/ 0 h 18"/>
                    <a:gd name="T22" fmla="*/ 6173 w 190"/>
                    <a:gd name="T23" fmla="*/ 0 h 18"/>
                    <a:gd name="T24" fmla="*/ 6173 w 190"/>
                    <a:gd name="T25" fmla="*/ 122573 h 18"/>
                    <a:gd name="T26" fmla="*/ 4928 w 190"/>
                    <a:gd name="T27" fmla="*/ 122573 h 18"/>
                    <a:gd name="T28" fmla="*/ 4928 w 190"/>
                    <a:gd name="T29" fmla="*/ 0 h 18"/>
                    <a:gd name="T30" fmla="*/ 7429 w 190"/>
                    <a:gd name="T31" fmla="*/ 0 h 18"/>
                    <a:gd name="T32" fmla="*/ 8670 w 190"/>
                    <a:gd name="T33" fmla="*/ 0 h 18"/>
                    <a:gd name="T34" fmla="*/ 8670 w 190"/>
                    <a:gd name="T35" fmla="*/ 122573 h 18"/>
                    <a:gd name="T36" fmla="*/ 7429 w 190"/>
                    <a:gd name="T37" fmla="*/ 122573 h 18"/>
                    <a:gd name="T38" fmla="*/ 7429 w 190"/>
                    <a:gd name="T39" fmla="*/ 0 h 18"/>
                    <a:gd name="T40" fmla="*/ 9877 w 190"/>
                    <a:gd name="T41" fmla="*/ 0 h 18"/>
                    <a:gd name="T42" fmla="*/ 11101 w 190"/>
                    <a:gd name="T43" fmla="*/ 0 h 18"/>
                    <a:gd name="T44" fmla="*/ 11101 w 190"/>
                    <a:gd name="T45" fmla="*/ 122573 h 18"/>
                    <a:gd name="T46" fmla="*/ 9877 w 190"/>
                    <a:gd name="T47" fmla="*/ 122573 h 18"/>
                    <a:gd name="T48" fmla="*/ 9877 w 190"/>
                    <a:gd name="T49" fmla="*/ 0 h 18"/>
                    <a:gd name="T50" fmla="*/ 12386 w 190"/>
                    <a:gd name="T51" fmla="*/ 0 h 18"/>
                    <a:gd name="T52" fmla="*/ 13053 w 190"/>
                    <a:gd name="T53" fmla="*/ 0 h 18"/>
                    <a:gd name="T54" fmla="*/ 13053 w 190"/>
                    <a:gd name="T55" fmla="*/ 122573 h 18"/>
                    <a:gd name="T56" fmla="*/ 12386 w 190"/>
                    <a:gd name="T57" fmla="*/ 122573 h 18"/>
                    <a:gd name="T58" fmla="*/ 12386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69341" name="Freeform 381"/>
              <p:cNvSpPr>
                <a:spLocks/>
              </p:cNvSpPr>
              <p:nvPr/>
            </p:nvSpPr>
            <p:spPr bwMode="auto">
              <a:xfrm>
                <a:off x="284" y="2011"/>
                <a:ext cx="1782" cy="805"/>
              </a:xfrm>
              <a:custGeom>
                <a:avLst/>
                <a:gdLst/>
                <a:ahLst/>
                <a:cxnLst>
                  <a:cxn ang="0">
                    <a:pos x="0" y="127"/>
                  </a:cxn>
                  <a:cxn ang="0">
                    <a:pos x="105" y="0"/>
                  </a:cxn>
                  <a:cxn ang="0">
                    <a:pos x="1585" y="0"/>
                  </a:cxn>
                  <a:cxn ang="0">
                    <a:pos x="1782" y="88"/>
                  </a:cxn>
                  <a:cxn ang="0">
                    <a:pos x="1782" y="660"/>
                  </a:cxn>
                  <a:cxn ang="0">
                    <a:pos x="1683" y="792"/>
                  </a:cxn>
                  <a:cxn ang="0">
                    <a:pos x="105" y="792"/>
                  </a:cxn>
                  <a:cxn ang="0">
                    <a:pos x="6" y="704"/>
                  </a:cxn>
                  <a:cxn ang="0">
                    <a:pos x="8" y="116"/>
                  </a:cxn>
                </a:cxnLst>
                <a:rect l="0" t="0" r="r" b="b"/>
                <a:pathLst>
                  <a:path w="1782" h="792">
                    <a:moveTo>
                      <a:pt x="0" y="127"/>
                    </a:moveTo>
                    <a:lnTo>
                      <a:pt x="105" y="0"/>
                    </a:lnTo>
                    <a:lnTo>
                      <a:pt x="1585" y="0"/>
                    </a:lnTo>
                    <a:lnTo>
                      <a:pt x="1782" y="88"/>
                    </a:lnTo>
                    <a:lnTo>
                      <a:pt x="1782" y="660"/>
                    </a:lnTo>
                    <a:lnTo>
                      <a:pt x="1683" y="792"/>
                    </a:lnTo>
                    <a:lnTo>
                      <a:pt x="105" y="792"/>
                    </a:lnTo>
                    <a:lnTo>
                      <a:pt x="6" y="704"/>
                    </a:lnTo>
                    <a:lnTo>
                      <a:pt x="8" y="116"/>
                    </a:lnTo>
                  </a:path>
                </a:pathLst>
              </a:custGeom>
              <a:gradFill rotWithShape="1">
                <a:gsLst>
                  <a:gs pos="0">
                    <a:srgbClr val="00D200"/>
                  </a:gs>
                  <a:gs pos="50000">
                    <a:srgbClr val="008000"/>
                  </a:gs>
                  <a:gs pos="100000">
                    <a:srgbClr val="00D200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7503" name="Group 382"/>
              <p:cNvGrpSpPr>
                <a:grpSpLocks/>
              </p:cNvGrpSpPr>
              <p:nvPr/>
            </p:nvGrpSpPr>
            <p:grpSpPr bwMode="auto">
              <a:xfrm>
                <a:off x="352" y="2280"/>
                <a:ext cx="1632" cy="235"/>
                <a:chOff x="1088" y="2880"/>
                <a:chExt cx="444" cy="64"/>
              </a:xfrm>
            </p:grpSpPr>
            <p:sp>
              <p:nvSpPr>
                <p:cNvPr id="7398" name="Rectangle 383"/>
                <p:cNvSpPr>
                  <a:spLocks noChangeArrowheads="1"/>
                </p:cNvSpPr>
                <p:nvPr/>
              </p:nvSpPr>
              <p:spPr bwMode="auto">
                <a:xfrm>
                  <a:off x="108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399" name="Rectangle 384"/>
                <p:cNvSpPr>
                  <a:spLocks noChangeArrowheads="1"/>
                </p:cNvSpPr>
                <p:nvPr/>
              </p:nvSpPr>
              <p:spPr bwMode="auto">
                <a:xfrm>
                  <a:off x="1144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00" name="Rectangle 385"/>
                <p:cNvSpPr>
                  <a:spLocks noChangeArrowheads="1"/>
                </p:cNvSpPr>
                <p:nvPr/>
              </p:nvSpPr>
              <p:spPr bwMode="auto">
                <a:xfrm>
                  <a:off x="1200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01" name="Rectangle 386"/>
                <p:cNvSpPr>
                  <a:spLocks noChangeArrowheads="1"/>
                </p:cNvSpPr>
                <p:nvPr/>
              </p:nvSpPr>
              <p:spPr bwMode="auto">
                <a:xfrm>
                  <a:off x="125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02" name="Rectangle 387"/>
                <p:cNvSpPr>
                  <a:spLocks noChangeArrowheads="1"/>
                </p:cNvSpPr>
                <p:nvPr/>
              </p:nvSpPr>
              <p:spPr bwMode="auto">
                <a:xfrm>
                  <a:off x="1316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03" name="Rectangle 388"/>
                <p:cNvSpPr>
                  <a:spLocks noChangeArrowheads="1"/>
                </p:cNvSpPr>
                <p:nvPr/>
              </p:nvSpPr>
              <p:spPr bwMode="auto">
                <a:xfrm>
                  <a:off x="1372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04" name="Rectangle 389"/>
                <p:cNvSpPr>
                  <a:spLocks noChangeArrowheads="1"/>
                </p:cNvSpPr>
                <p:nvPr/>
              </p:nvSpPr>
              <p:spPr bwMode="auto">
                <a:xfrm>
                  <a:off x="1484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405" name="Rectangle 390"/>
                <p:cNvSpPr>
                  <a:spLocks noChangeArrowheads="1"/>
                </p:cNvSpPr>
                <p:nvPr/>
              </p:nvSpPr>
              <p:spPr bwMode="auto">
                <a:xfrm>
                  <a:off x="142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7504" name="Group 391"/>
              <p:cNvGrpSpPr>
                <a:grpSpLocks/>
              </p:cNvGrpSpPr>
              <p:nvPr/>
            </p:nvGrpSpPr>
            <p:grpSpPr bwMode="auto">
              <a:xfrm>
                <a:off x="592" y="1920"/>
                <a:ext cx="192" cy="171"/>
                <a:chOff x="5136" y="1968"/>
                <a:chExt cx="192" cy="171"/>
              </a:xfrm>
            </p:grpSpPr>
            <p:sp>
              <p:nvSpPr>
                <p:cNvPr id="7396" name="Oval 392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397" name="Freeform 393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389" name="Freeform 394"/>
              <p:cNvSpPr>
                <a:spLocks/>
              </p:cNvSpPr>
              <p:nvPr/>
            </p:nvSpPr>
            <p:spPr bwMode="auto">
              <a:xfrm>
                <a:off x="304" y="2736"/>
                <a:ext cx="1728" cy="1"/>
              </a:xfrm>
              <a:custGeom>
                <a:avLst/>
                <a:gdLst>
                  <a:gd name="T0" fmla="*/ 0 w 1728"/>
                  <a:gd name="T1" fmla="*/ 0 h 1"/>
                  <a:gd name="T2" fmla="*/ 1728 w 1728"/>
                  <a:gd name="T3" fmla="*/ 0 h 1"/>
                  <a:gd name="T4" fmla="*/ 0 60000 65536"/>
                  <a:gd name="T5" fmla="*/ 0 60000 65536"/>
                  <a:gd name="T6" fmla="*/ 0 w 1728"/>
                  <a:gd name="T7" fmla="*/ 0 h 1"/>
                  <a:gd name="T8" fmla="*/ 1728 w 17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390" name="Freeform 395"/>
              <p:cNvSpPr>
                <a:spLocks/>
              </p:cNvSpPr>
              <p:nvPr/>
            </p:nvSpPr>
            <p:spPr bwMode="auto">
              <a:xfrm>
                <a:off x="270" y="2159"/>
                <a:ext cx="1762" cy="1"/>
              </a:xfrm>
              <a:custGeom>
                <a:avLst/>
                <a:gdLst>
                  <a:gd name="T0" fmla="*/ 0 w 1762"/>
                  <a:gd name="T1" fmla="*/ 0 h 1"/>
                  <a:gd name="T2" fmla="*/ 1762 w 1762"/>
                  <a:gd name="T3" fmla="*/ 0 h 1"/>
                  <a:gd name="T4" fmla="*/ 0 60000 65536"/>
                  <a:gd name="T5" fmla="*/ 0 60000 65536"/>
                  <a:gd name="T6" fmla="*/ 0 w 1762"/>
                  <a:gd name="T7" fmla="*/ 0 h 1"/>
                  <a:gd name="T8" fmla="*/ 1762 w 176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7517" name="Group 396"/>
              <p:cNvGrpSpPr>
                <a:grpSpLocks/>
              </p:cNvGrpSpPr>
              <p:nvPr/>
            </p:nvGrpSpPr>
            <p:grpSpPr bwMode="auto">
              <a:xfrm>
                <a:off x="1504" y="1920"/>
                <a:ext cx="192" cy="171"/>
                <a:chOff x="5136" y="1968"/>
                <a:chExt cx="192" cy="171"/>
              </a:xfrm>
            </p:grpSpPr>
            <p:sp>
              <p:nvSpPr>
                <p:cNvPr id="7394" name="Oval 397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395" name="Freeform 398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392" name="Freeform 399"/>
              <p:cNvSpPr>
                <a:spLocks/>
              </p:cNvSpPr>
              <p:nvPr/>
            </p:nvSpPr>
            <p:spPr bwMode="auto">
              <a:xfrm>
                <a:off x="496" y="2544"/>
                <a:ext cx="16" cy="31"/>
              </a:xfrm>
              <a:custGeom>
                <a:avLst/>
                <a:gdLst>
                  <a:gd name="T0" fmla="*/ 0 w 16"/>
                  <a:gd name="T1" fmla="*/ 31 h 31"/>
                  <a:gd name="T2" fmla="*/ 16 w 16"/>
                  <a:gd name="T3" fmla="*/ 0 h 31"/>
                  <a:gd name="T4" fmla="*/ 0 w 16"/>
                  <a:gd name="T5" fmla="*/ 31 h 31"/>
                  <a:gd name="T6" fmla="*/ 0 60000 65536"/>
                  <a:gd name="T7" fmla="*/ 0 60000 65536"/>
                  <a:gd name="T8" fmla="*/ 0 60000 65536"/>
                  <a:gd name="T9" fmla="*/ 0 w 16"/>
                  <a:gd name="T10" fmla="*/ 0 h 31"/>
                  <a:gd name="T11" fmla="*/ 16 w 16"/>
                  <a:gd name="T12" fmla="*/ 31 h 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393" name="Freeform 400"/>
              <p:cNvSpPr>
                <a:spLocks/>
              </p:cNvSpPr>
              <p:nvPr/>
            </p:nvSpPr>
            <p:spPr bwMode="auto">
              <a:xfrm>
                <a:off x="330" y="2208"/>
                <a:ext cx="214" cy="528"/>
              </a:xfrm>
              <a:custGeom>
                <a:avLst/>
                <a:gdLst>
                  <a:gd name="T0" fmla="*/ 214 w 214"/>
                  <a:gd name="T1" fmla="*/ 528 h 528"/>
                  <a:gd name="T2" fmla="*/ 214 w 214"/>
                  <a:gd name="T3" fmla="*/ 0 h 528"/>
                  <a:gd name="T4" fmla="*/ 0 w 214"/>
                  <a:gd name="T5" fmla="*/ 2 h 528"/>
                  <a:gd name="T6" fmla="*/ 0 w 214"/>
                  <a:gd name="T7" fmla="*/ 527 h 528"/>
                  <a:gd name="T8" fmla="*/ 214 w 214"/>
                  <a:gd name="T9" fmla="*/ 528 h 5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4"/>
                  <a:gd name="T16" fmla="*/ 0 h 528"/>
                  <a:gd name="T17" fmla="*/ 214 w 214"/>
                  <a:gd name="T18" fmla="*/ 528 h 5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518" name="Group 401"/>
            <p:cNvGrpSpPr>
              <a:grpSpLocks/>
            </p:cNvGrpSpPr>
            <p:nvPr/>
          </p:nvGrpSpPr>
          <p:grpSpPr bwMode="auto">
            <a:xfrm>
              <a:off x="4427" y="1152"/>
              <a:ext cx="1189" cy="672"/>
              <a:chOff x="723" y="872"/>
              <a:chExt cx="2390" cy="1386"/>
            </a:xfrm>
          </p:grpSpPr>
          <p:grpSp>
            <p:nvGrpSpPr>
              <p:cNvPr id="7523" name="Group 402"/>
              <p:cNvGrpSpPr>
                <a:grpSpLocks/>
              </p:cNvGrpSpPr>
              <p:nvPr/>
            </p:nvGrpSpPr>
            <p:grpSpPr bwMode="auto">
              <a:xfrm>
                <a:off x="2087" y="1824"/>
                <a:ext cx="409" cy="434"/>
                <a:chOff x="2298" y="1822"/>
                <a:chExt cx="409" cy="434"/>
              </a:xfrm>
            </p:grpSpPr>
            <p:grpSp>
              <p:nvGrpSpPr>
                <p:cNvPr id="7524" name="Group 403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7527" name="Group 404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7528" name="Group 40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7366" name="Oval 40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367" name="Oval 40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7533" name="Group 40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7364" name="Oval 4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365" name="Oval 4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7534" name="Group 411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360" name="Freeform 412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361" name="Freeform 413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535" name="Group 41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7536" name="Group 415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7356" name="Oval 4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357" name="Oval 4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7537" name="Group 418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354" name="Oval 4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355" name="Oval 4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538" name="Group 421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50" name="Freeform 42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51" name="Freeform 423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39" name="Group 42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348" name="Oval 42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49" name="Oval 426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40" name="Group 427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46" name="Oval 42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47" name="Oval 429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53" name="Group 430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344" name="Oval 431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45" name="Oval 432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54" name="Group 433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42" name="Oval 434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43" name="Oval 435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59" name="Group 436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40" name="Freeform 43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41" name="Freeform 438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7560" name="Group 439"/>
              <p:cNvGrpSpPr>
                <a:grpSpLocks/>
              </p:cNvGrpSpPr>
              <p:nvPr/>
            </p:nvGrpSpPr>
            <p:grpSpPr bwMode="auto">
              <a:xfrm>
                <a:off x="1511" y="1824"/>
                <a:ext cx="409" cy="434"/>
                <a:chOff x="2298" y="1822"/>
                <a:chExt cx="409" cy="434"/>
              </a:xfrm>
            </p:grpSpPr>
            <p:grpSp>
              <p:nvGrpSpPr>
                <p:cNvPr id="7563" name="Group 440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7564" name="Group 441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7571" name="Group 4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7330" name="Oval 4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331" name="Oval 4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7572" name="Group 44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7328" name="Oval 44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329" name="Oval 44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7573" name="Group 448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324" name="Freeform 449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325" name="Freeform 450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574" name="Group 451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7575" name="Group 452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7320" name="Oval 4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321" name="Oval 45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7576" name="Group 455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318" name="Oval 45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319" name="Oval 45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7577" name="Group 458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14" name="Freeform 459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15" name="Freeform 460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78" name="Group 461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312" name="Oval 462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13" name="Oval 463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04" name="Group 464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10" name="Oval 465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11" name="Oval 466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05" name="Group 467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308" name="Oval 468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09" name="Oval 46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06" name="Group 470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06" name="Oval 471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07" name="Oval 47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07" name="Group 473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304" name="Freeform 474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305" name="Freeform 475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69508" name="Group 476"/>
              <p:cNvGrpSpPr>
                <a:grpSpLocks/>
              </p:cNvGrpSpPr>
              <p:nvPr/>
            </p:nvGrpSpPr>
            <p:grpSpPr bwMode="auto">
              <a:xfrm>
                <a:off x="2793" y="1608"/>
                <a:ext cx="320" cy="321"/>
                <a:chOff x="0" y="2496"/>
                <a:chExt cx="304" cy="285"/>
              </a:xfrm>
            </p:grpSpPr>
            <p:sp>
              <p:nvSpPr>
                <p:cNvPr id="7294" name="Line 477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295" name="Freeform 478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1237 w 190"/>
                    <a:gd name="T3" fmla="*/ 0 h 18"/>
                    <a:gd name="T4" fmla="*/ 1237 w 190"/>
                    <a:gd name="T5" fmla="*/ 122573 h 18"/>
                    <a:gd name="T6" fmla="*/ 0 w 190"/>
                    <a:gd name="T7" fmla="*/ 122573 h 18"/>
                    <a:gd name="T8" fmla="*/ 0 w 190"/>
                    <a:gd name="T9" fmla="*/ 0 h 18"/>
                    <a:gd name="T10" fmla="*/ 2499 w 190"/>
                    <a:gd name="T11" fmla="*/ 0 h 18"/>
                    <a:gd name="T12" fmla="*/ 3712 w 190"/>
                    <a:gd name="T13" fmla="*/ 0 h 18"/>
                    <a:gd name="T14" fmla="*/ 3712 w 190"/>
                    <a:gd name="T15" fmla="*/ 122573 h 18"/>
                    <a:gd name="T16" fmla="*/ 2499 w 190"/>
                    <a:gd name="T17" fmla="*/ 122573 h 18"/>
                    <a:gd name="T18" fmla="*/ 2499 w 190"/>
                    <a:gd name="T19" fmla="*/ 0 h 18"/>
                    <a:gd name="T20" fmla="*/ 4928 w 190"/>
                    <a:gd name="T21" fmla="*/ 0 h 18"/>
                    <a:gd name="T22" fmla="*/ 6173 w 190"/>
                    <a:gd name="T23" fmla="*/ 0 h 18"/>
                    <a:gd name="T24" fmla="*/ 6173 w 190"/>
                    <a:gd name="T25" fmla="*/ 122573 h 18"/>
                    <a:gd name="T26" fmla="*/ 4928 w 190"/>
                    <a:gd name="T27" fmla="*/ 122573 h 18"/>
                    <a:gd name="T28" fmla="*/ 4928 w 190"/>
                    <a:gd name="T29" fmla="*/ 0 h 18"/>
                    <a:gd name="T30" fmla="*/ 7429 w 190"/>
                    <a:gd name="T31" fmla="*/ 0 h 18"/>
                    <a:gd name="T32" fmla="*/ 8670 w 190"/>
                    <a:gd name="T33" fmla="*/ 0 h 18"/>
                    <a:gd name="T34" fmla="*/ 8670 w 190"/>
                    <a:gd name="T35" fmla="*/ 122573 h 18"/>
                    <a:gd name="T36" fmla="*/ 7429 w 190"/>
                    <a:gd name="T37" fmla="*/ 122573 h 18"/>
                    <a:gd name="T38" fmla="*/ 7429 w 190"/>
                    <a:gd name="T39" fmla="*/ 0 h 18"/>
                    <a:gd name="T40" fmla="*/ 9877 w 190"/>
                    <a:gd name="T41" fmla="*/ 0 h 18"/>
                    <a:gd name="T42" fmla="*/ 11101 w 190"/>
                    <a:gd name="T43" fmla="*/ 0 h 18"/>
                    <a:gd name="T44" fmla="*/ 11101 w 190"/>
                    <a:gd name="T45" fmla="*/ 122573 h 18"/>
                    <a:gd name="T46" fmla="*/ 9877 w 190"/>
                    <a:gd name="T47" fmla="*/ 122573 h 18"/>
                    <a:gd name="T48" fmla="*/ 9877 w 190"/>
                    <a:gd name="T49" fmla="*/ 0 h 18"/>
                    <a:gd name="T50" fmla="*/ 12386 w 190"/>
                    <a:gd name="T51" fmla="*/ 0 h 18"/>
                    <a:gd name="T52" fmla="*/ 13053 w 190"/>
                    <a:gd name="T53" fmla="*/ 0 h 18"/>
                    <a:gd name="T54" fmla="*/ 13053 w 190"/>
                    <a:gd name="T55" fmla="*/ 122573 h 18"/>
                    <a:gd name="T56" fmla="*/ 12386 w 190"/>
                    <a:gd name="T57" fmla="*/ 122573 h 18"/>
                    <a:gd name="T58" fmla="*/ 12386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169509" name="Group 479"/>
              <p:cNvGrpSpPr>
                <a:grpSpLocks/>
              </p:cNvGrpSpPr>
              <p:nvPr/>
            </p:nvGrpSpPr>
            <p:grpSpPr bwMode="auto">
              <a:xfrm>
                <a:off x="1056" y="1822"/>
                <a:ext cx="405" cy="434"/>
                <a:chOff x="1177" y="1822"/>
                <a:chExt cx="405" cy="434"/>
              </a:xfrm>
            </p:grpSpPr>
            <p:grpSp>
              <p:nvGrpSpPr>
                <p:cNvPr id="169510" name="Group 480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169511" name="Group 481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grpSp>
                  <p:nvGrpSpPr>
                    <p:cNvPr id="169512" name="Group 48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7292" name="Oval 4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293" name="Oval 4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69513" name="Group 48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7290" name="Oval 48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291" name="Oval 48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69514" name="Group 488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7286" name="Freeform 489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87" name="Freeform 490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515" name="Group 491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169516" name="Group 492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7282" name="Oval 4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83" name="Oval 4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9518" name="Group 495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7280" name="Oval 49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81" name="Oval 49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519" name="Group 498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276" name="Freeform 499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77" name="Freeform 500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20" name="Group 501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7274" name="Oval 502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75" name="Oval 503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21" name="Group 504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272" name="Oval 505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73" name="Oval 506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22" name="Group 507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7270" name="Oval 508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71" name="Oval 509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23" name="Group 510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268" name="Oval 511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69" name="Oval 512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24" name="Group 513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7266" name="Freeform 514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67" name="Freeform 515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169525" name="Group 516"/>
              <p:cNvGrpSpPr>
                <a:grpSpLocks/>
              </p:cNvGrpSpPr>
              <p:nvPr/>
            </p:nvGrpSpPr>
            <p:grpSpPr bwMode="auto">
              <a:xfrm>
                <a:off x="2519" y="1822"/>
                <a:ext cx="409" cy="434"/>
                <a:chOff x="2298" y="1822"/>
                <a:chExt cx="409" cy="434"/>
              </a:xfrm>
            </p:grpSpPr>
            <p:grpSp>
              <p:nvGrpSpPr>
                <p:cNvPr id="169526" name="Group 517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69527" name="Group 518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169528" name="Group 51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7256" name="Oval 52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257" name="Oval 52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69529" name="Group 52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7254" name="Oval 5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7255" name="Oval 5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69530" name="Group 525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250" name="Freeform 526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51" name="Freeform 527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531" name="Group 52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69532" name="Group 529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7246" name="Oval 5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47" name="Oval 5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169533" name="Group 532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7244" name="Oval 5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45" name="Oval 5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169534" name="Group 53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240" name="Freeform 536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41" name="Freeform 53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69535" name="Group 53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238" name="Oval 53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39" name="Oval 54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91" name="Group 541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236" name="Oval 54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37" name="Oval 54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92" name="Group 54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7234" name="Oval 54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35" name="Oval 546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97" name="Group 547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232" name="Oval 54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33" name="Oval 549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7598" name="Group 550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7230" name="Freeform 551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7231" name="Freeform 55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7200" name="Freeform 553"/>
              <p:cNvSpPr>
                <a:spLocks/>
              </p:cNvSpPr>
              <p:nvPr/>
            </p:nvSpPr>
            <p:spPr bwMode="auto">
              <a:xfrm>
                <a:off x="879" y="1608"/>
                <a:ext cx="4" cy="261"/>
              </a:xfrm>
              <a:custGeom>
                <a:avLst/>
                <a:gdLst>
                  <a:gd name="T0" fmla="*/ 0 w 4"/>
                  <a:gd name="T1" fmla="*/ 0 h 232"/>
                  <a:gd name="T2" fmla="*/ 4 w 4"/>
                  <a:gd name="T3" fmla="*/ 671 h 232"/>
                  <a:gd name="T4" fmla="*/ 0 60000 65536"/>
                  <a:gd name="T5" fmla="*/ 0 60000 65536"/>
                  <a:gd name="T6" fmla="*/ 0 w 4"/>
                  <a:gd name="T7" fmla="*/ 0 h 232"/>
                  <a:gd name="T8" fmla="*/ 4 w 4"/>
                  <a:gd name="T9" fmla="*/ 232 h 23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7601" name="Group 554"/>
              <p:cNvGrpSpPr>
                <a:grpSpLocks/>
              </p:cNvGrpSpPr>
              <p:nvPr/>
            </p:nvGrpSpPr>
            <p:grpSpPr bwMode="auto">
              <a:xfrm>
                <a:off x="723" y="1608"/>
                <a:ext cx="320" cy="321"/>
                <a:chOff x="0" y="2496"/>
                <a:chExt cx="304" cy="285"/>
              </a:xfrm>
            </p:grpSpPr>
            <p:sp>
              <p:nvSpPr>
                <p:cNvPr id="7220" name="Line 555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7221" name="Freeform 556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1237 w 190"/>
                    <a:gd name="T3" fmla="*/ 0 h 18"/>
                    <a:gd name="T4" fmla="*/ 1237 w 190"/>
                    <a:gd name="T5" fmla="*/ 122573 h 18"/>
                    <a:gd name="T6" fmla="*/ 0 w 190"/>
                    <a:gd name="T7" fmla="*/ 122573 h 18"/>
                    <a:gd name="T8" fmla="*/ 0 w 190"/>
                    <a:gd name="T9" fmla="*/ 0 h 18"/>
                    <a:gd name="T10" fmla="*/ 2499 w 190"/>
                    <a:gd name="T11" fmla="*/ 0 h 18"/>
                    <a:gd name="T12" fmla="*/ 3712 w 190"/>
                    <a:gd name="T13" fmla="*/ 0 h 18"/>
                    <a:gd name="T14" fmla="*/ 3712 w 190"/>
                    <a:gd name="T15" fmla="*/ 122573 h 18"/>
                    <a:gd name="T16" fmla="*/ 2499 w 190"/>
                    <a:gd name="T17" fmla="*/ 122573 h 18"/>
                    <a:gd name="T18" fmla="*/ 2499 w 190"/>
                    <a:gd name="T19" fmla="*/ 0 h 18"/>
                    <a:gd name="T20" fmla="*/ 4928 w 190"/>
                    <a:gd name="T21" fmla="*/ 0 h 18"/>
                    <a:gd name="T22" fmla="*/ 6173 w 190"/>
                    <a:gd name="T23" fmla="*/ 0 h 18"/>
                    <a:gd name="T24" fmla="*/ 6173 w 190"/>
                    <a:gd name="T25" fmla="*/ 122573 h 18"/>
                    <a:gd name="T26" fmla="*/ 4928 w 190"/>
                    <a:gd name="T27" fmla="*/ 122573 h 18"/>
                    <a:gd name="T28" fmla="*/ 4928 w 190"/>
                    <a:gd name="T29" fmla="*/ 0 h 18"/>
                    <a:gd name="T30" fmla="*/ 7429 w 190"/>
                    <a:gd name="T31" fmla="*/ 0 h 18"/>
                    <a:gd name="T32" fmla="*/ 8670 w 190"/>
                    <a:gd name="T33" fmla="*/ 0 h 18"/>
                    <a:gd name="T34" fmla="*/ 8670 w 190"/>
                    <a:gd name="T35" fmla="*/ 122573 h 18"/>
                    <a:gd name="T36" fmla="*/ 7429 w 190"/>
                    <a:gd name="T37" fmla="*/ 122573 h 18"/>
                    <a:gd name="T38" fmla="*/ 7429 w 190"/>
                    <a:gd name="T39" fmla="*/ 0 h 18"/>
                    <a:gd name="T40" fmla="*/ 9877 w 190"/>
                    <a:gd name="T41" fmla="*/ 0 h 18"/>
                    <a:gd name="T42" fmla="*/ 11101 w 190"/>
                    <a:gd name="T43" fmla="*/ 0 h 18"/>
                    <a:gd name="T44" fmla="*/ 11101 w 190"/>
                    <a:gd name="T45" fmla="*/ 122573 h 18"/>
                    <a:gd name="T46" fmla="*/ 9877 w 190"/>
                    <a:gd name="T47" fmla="*/ 122573 h 18"/>
                    <a:gd name="T48" fmla="*/ 9877 w 190"/>
                    <a:gd name="T49" fmla="*/ 0 h 18"/>
                    <a:gd name="T50" fmla="*/ 12386 w 190"/>
                    <a:gd name="T51" fmla="*/ 0 h 18"/>
                    <a:gd name="T52" fmla="*/ 13053 w 190"/>
                    <a:gd name="T53" fmla="*/ 0 h 18"/>
                    <a:gd name="T54" fmla="*/ 13053 w 190"/>
                    <a:gd name="T55" fmla="*/ 122573 h 18"/>
                    <a:gd name="T56" fmla="*/ 12386 w 190"/>
                    <a:gd name="T57" fmla="*/ 122573 h 18"/>
                    <a:gd name="T58" fmla="*/ 12386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69517" name="Freeform 557"/>
              <p:cNvSpPr>
                <a:spLocks/>
              </p:cNvSpPr>
              <p:nvPr/>
            </p:nvSpPr>
            <p:spPr bwMode="auto">
              <a:xfrm>
                <a:off x="1040" y="1071"/>
                <a:ext cx="2087" cy="892"/>
              </a:xfrm>
              <a:custGeom>
                <a:avLst/>
                <a:gdLst/>
                <a:ahLst/>
                <a:cxnLst>
                  <a:cxn ang="0">
                    <a:pos x="0" y="143"/>
                  </a:cxn>
                  <a:cxn ang="0">
                    <a:pos x="110" y="0"/>
                  </a:cxn>
                  <a:cxn ang="0">
                    <a:pos x="1668" y="0"/>
                  </a:cxn>
                  <a:cxn ang="0">
                    <a:pos x="1875" y="99"/>
                  </a:cxn>
                  <a:cxn ang="0">
                    <a:pos x="2088" y="513"/>
                  </a:cxn>
                  <a:cxn ang="0">
                    <a:pos x="2072" y="881"/>
                  </a:cxn>
                  <a:cxn ang="0">
                    <a:pos x="1771" y="891"/>
                  </a:cxn>
                  <a:cxn ang="0">
                    <a:pos x="110" y="891"/>
                  </a:cxn>
                  <a:cxn ang="0">
                    <a:pos x="6" y="792"/>
                  </a:cxn>
                  <a:cxn ang="0">
                    <a:pos x="8" y="131"/>
                  </a:cxn>
                </a:cxnLst>
                <a:rect l="0" t="0" r="r" b="b"/>
                <a:pathLst>
                  <a:path w="2088" h="891">
                    <a:moveTo>
                      <a:pt x="0" y="143"/>
                    </a:moveTo>
                    <a:lnTo>
                      <a:pt x="110" y="0"/>
                    </a:lnTo>
                    <a:lnTo>
                      <a:pt x="1668" y="0"/>
                    </a:lnTo>
                    <a:lnTo>
                      <a:pt x="1875" y="99"/>
                    </a:lnTo>
                    <a:lnTo>
                      <a:pt x="2088" y="513"/>
                    </a:lnTo>
                    <a:lnTo>
                      <a:pt x="2072" y="881"/>
                    </a:lnTo>
                    <a:lnTo>
                      <a:pt x="1771" y="891"/>
                    </a:lnTo>
                    <a:lnTo>
                      <a:pt x="110" y="891"/>
                    </a:lnTo>
                    <a:lnTo>
                      <a:pt x="6" y="792"/>
                    </a:lnTo>
                    <a:lnTo>
                      <a:pt x="8" y="131"/>
                    </a:lnTo>
                  </a:path>
                </a:pathLst>
              </a:custGeom>
              <a:gradFill rotWithShape="1">
                <a:gsLst>
                  <a:gs pos="0">
                    <a:srgbClr val="00D200"/>
                  </a:gs>
                  <a:gs pos="50000">
                    <a:srgbClr val="008000"/>
                  </a:gs>
                  <a:gs pos="100000">
                    <a:srgbClr val="00D200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203" name="Rectangle 558"/>
              <p:cNvSpPr>
                <a:spLocks noChangeArrowheads="1"/>
              </p:cNvSpPr>
              <p:nvPr/>
            </p:nvSpPr>
            <p:spPr bwMode="auto">
              <a:xfrm>
                <a:off x="1093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204" name="Rectangle 559"/>
              <p:cNvSpPr>
                <a:spLocks noChangeArrowheads="1"/>
              </p:cNvSpPr>
              <p:nvPr/>
            </p:nvSpPr>
            <p:spPr bwMode="auto">
              <a:xfrm>
                <a:off x="1526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205" name="Rectangle 560"/>
              <p:cNvSpPr>
                <a:spLocks noChangeArrowheads="1"/>
              </p:cNvSpPr>
              <p:nvPr/>
            </p:nvSpPr>
            <p:spPr bwMode="auto">
              <a:xfrm>
                <a:off x="2408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7602" name="Group 561"/>
              <p:cNvGrpSpPr>
                <a:grpSpLocks/>
              </p:cNvGrpSpPr>
              <p:nvPr/>
            </p:nvGrpSpPr>
            <p:grpSpPr bwMode="auto">
              <a:xfrm>
                <a:off x="1346" y="960"/>
                <a:ext cx="202" cy="192"/>
                <a:chOff x="5136" y="1968"/>
                <a:chExt cx="192" cy="171"/>
              </a:xfrm>
            </p:grpSpPr>
            <p:sp>
              <p:nvSpPr>
                <p:cNvPr id="7218" name="Oval 562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219" name="Freeform 563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207" name="Freeform 564"/>
              <p:cNvSpPr>
                <a:spLocks/>
              </p:cNvSpPr>
              <p:nvPr/>
            </p:nvSpPr>
            <p:spPr bwMode="auto">
              <a:xfrm>
                <a:off x="1043" y="1878"/>
                <a:ext cx="1818" cy="1"/>
              </a:xfrm>
              <a:custGeom>
                <a:avLst/>
                <a:gdLst>
                  <a:gd name="T0" fmla="*/ 0 w 1728"/>
                  <a:gd name="T1" fmla="*/ 0 h 1"/>
                  <a:gd name="T2" fmla="*/ 2729 w 1728"/>
                  <a:gd name="T3" fmla="*/ 0 h 1"/>
                  <a:gd name="T4" fmla="*/ 0 60000 65536"/>
                  <a:gd name="T5" fmla="*/ 0 60000 65536"/>
                  <a:gd name="T6" fmla="*/ 0 w 1728"/>
                  <a:gd name="T7" fmla="*/ 0 h 1"/>
                  <a:gd name="T8" fmla="*/ 1728 w 17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08" name="Freeform 565"/>
              <p:cNvSpPr>
                <a:spLocks/>
              </p:cNvSpPr>
              <p:nvPr/>
            </p:nvSpPr>
            <p:spPr bwMode="auto">
              <a:xfrm>
                <a:off x="1007" y="1229"/>
                <a:ext cx="1854" cy="1"/>
              </a:xfrm>
              <a:custGeom>
                <a:avLst/>
                <a:gdLst>
                  <a:gd name="T0" fmla="*/ 0 w 1762"/>
                  <a:gd name="T1" fmla="*/ 0 h 1"/>
                  <a:gd name="T2" fmla="*/ 2786 w 1762"/>
                  <a:gd name="T3" fmla="*/ 0 h 1"/>
                  <a:gd name="T4" fmla="*/ 0 60000 65536"/>
                  <a:gd name="T5" fmla="*/ 0 60000 65536"/>
                  <a:gd name="T6" fmla="*/ 0 w 1762"/>
                  <a:gd name="T7" fmla="*/ 0 h 1"/>
                  <a:gd name="T8" fmla="*/ 1762 w 176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7607" name="Group 566"/>
              <p:cNvGrpSpPr>
                <a:grpSpLocks/>
              </p:cNvGrpSpPr>
              <p:nvPr/>
            </p:nvGrpSpPr>
            <p:grpSpPr bwMode="auto">
              <a:xfrm>
                <a:off x="2305" y="960"/>
                <a:ext cx="202" cy="192"/>
                <a:chOff x="5136" y="1968"/>
                <a:chExt cx="192" cy="171"/>
              </a:xfrm>
            </p:grpSpPr>
            <p:sp>
              <p:nvSpPr>
                <p:cNvPr id="7216" name="Oval 567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7217" name="Freeform 568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7210" name="Freeform 569"/>
              <p:cNvSpPr>
                <a:spLocks/>
              </p:cNvSpPr>
              <p:nvPr/>
            </p:nvSpPr>
            <p:spPr bwMode="auto">
              <a:xfrm>
                <a:off x="1245" y="1662"/>
                <a:ext cx="17" cy="35"/>
              </a:xfrm>
              <a:custGeom>
                <a:avLst/>
                <a:gdLst>
                  <a:gd name="T0" fmla="*/ 0 w 16"/>
                  <a:gd name="T1" fmla="*/ 93 h 31"/>
                  <a:gd name="T2" fmla="*/ 25 w 16"/>
                  <a:gd name="T3" fmla="*/ 0 h 31"/>
                  <a:gd name="T4" fmla="*/ 0 w 16"/>
                  <a:gd name="T5" fmla="*/ 93 h 31"/>
                  <a:gd name="T6" fmla="*/ 0 60000 65536"/>
                  <a:gd name="T7" fmla="*/ 0 60000 65536"/>
                  <a:gd name="T8" fmla="*/ 0 60000 65536"/>
                  <a:gd name="T9" fmla="*/ 0 w 16"/>
                  <a:gd name="T10" fmla="*/ 0 h 31"/>
                  <a:gd name="T11" fmla="*/ 16 w 16"/>
                  <a:gd name="T12" fmla="*/ 31 h 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11" name="Freeform 570"/>
              <p:cNvSpPr>
                <a:spLocks/>
              </p:cNvSpPr>
              <p:nvPr/>
            </p:nvSpPr>
            <p:spPr bwMode="auto">
              <a:xfrm>
                <a:off x="1070" y="1284"/>
                <a:ext cx="225" cy="594"/>
              </a:xfrm>
              <a:custGeom>
                <a:avLst/>
                <a:gdLst>
                  <a:gd name="T0" fmla="*/ 336 w 214"/>
                  <a:gd name="T1" fmla="*/ 1523 h 528"/>
                  <a:gd name="T2" fmla="*/ 336 w 214"/>
                  <a:gd name="T3" fmla="*/ 0 h 528"/>
                  <a:gd name="T4" fmla="*/ 0 w 214"/>
                  <a:gd name="T5" fmla="*/ 2 h 528"/>
                  <a:gd name="T6" fmla="*/ 0 w 214"/>
                  <a:gd name="T7" fmla="*/ 1520 h 528"/>
                  <a:gd name="T8" fmla="*/ 336 w 214"/>
                  <a:gd name="T9" fmla="*/ 1523 h 5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4"/>
                  <a:gd name="T16" fmla="*/ 0 h 528"/>
                  <a:gd name="T17" fmla="*/ 214 w 214"/>
                  <a:gd name="T18" fmla="*/ 528 h 5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12" name="Freeform 571"/>
              <p:cNvSpPr>
                <a:spLocks/>
              </p:cNvSpPr>
              <p:nvPr/>
            </p:nvSpPr>
            <p:spPr bwMode="auto">
              <a:xfrm>
                <a:off x="2664" y="1200"/>
                <a:ext cx="432" cy="520"/>
              </a:xfrm>
              <a:custGeom>
                <a:avLst/>
                <a:gdLst>
                  <a:gd name="T0" fmla="*/ 216 w 432"/>
                  <a:gd name="T1" fmla="*/ 0 h 520"/>
                  <a:gd name="T2" fmla="*/ 0 w 432"/>
                  <a:gd name="T3" fmla="*/ 136 h 520"/>
                  <a:gd name="T4" fmla="*/ 64 w 432"/>
                  <a:gd name="T5" fmla="*/ 520 h 520"/>
                  <a:gd name="T6" fmla="*/ 400 w 432"/>
                  <a:gd name="T7" fmla="*/ 520 h 520"/>
                  <a:gd name="T8" fmla="*/ 432 w 432"/>
                  <a:gd name="T9" fmla="*/ 424 h 5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2"/>
                  <a:gd name="T16" fmla="*/ 0 h 520"/>
                  <a:gd name="T17" fmla="*/ 432 w 432"/>
                  <a:gd name="T18" fmla="*/ 520 h 5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2" h="520">
                    <a:moveTo>
                      <a:pt x="216" y="0"/>
                    </a:moveTo>
                    <a:lnTo>
                      <a:pt x="0" y="136"/>
                    </a:lnTo>
                    <a:lnTo>
                      <a:pt x="64" y="520"/>
                    </a:lnTo>
                    <a:lnTo>
                      <a:pt x="400" y="520"/>
                    </a:lnTo>
                    <a:lnTo>
                      <a:pt x="432" y="424"/>
                    </a:ln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chemeClr val="accent1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13" name="Rectangle 572"/>
              <p:cNvSpPr>
                <a:spLocks noChangeArrowheads="1"/>
              </p:cNvSpPr>
              <p:nvPr/>
            </p:nvSpPr>
            <p:spPr bwMode="auto">
              <a:xfrm>
                <a:off x="2120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214" name="Freeform 573"/>
              <p:cNvSpPr>
                <a:spLocks/>
              </p:cNvSpPr>
              <p:nvPr/>
            </p:nvSpPr>
            <p:spPr bwMode="auto">
              <a:xfrm>
                <a:off x="1832" y="872"/>
                <a:ext cx="784" cy="328"/>
              </a:xfrm>
              <a:custGeom>
                <a:avLst/>
                <a:gdLst>
                  <a:gd name="T0" fmla="*/ 328 w 784"/>
                  <a:gd name="T1" fmla="*/ 280 h 328"/>
                  <a:gd name="T2" fmla="*/ 0 w 784"/>
                  <a:gd name="T3" fmla="*/ 0 h 328"/>
                  <a:gd name="T4" fmla="*/ 784 w 784"/>
                  <a:gd name="T5" fmla="*/ 0 h 328"/>
                  <a:gd name="T6" fmla="*/ 232 w 784"/>
                  <a:gd name="T7" fmla="*/ 328 h 3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84"/>
                  <a:gd name="T13" fmla="*/ 0 h 328"/>
                  <a:gd name="T14" fmla="*/ 784 w 784"/>
                  <a:gd name="T15" fmla="*/ 328 h 3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84" h="328">
                    <a:moveTo>
                      <a:pt x="328" y="280"/>
                    </a:moveTo>
                    <a:lnTo>
                      <a:pt x="0" y="0"/>
                    </a:lnTo>
                    <a:lnTo>
                      <a:pt x="784" y="0"/>
                    </a:lnTo>
                    <a:lnTo>
                      <a:pt x="232" y="328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15" name="Rectangle 574"/>
              <p:cNvSpPr>
                <a:spLocks noChangeArrowheads="1"/>
              </p:cNvSpPr>
              <p:nvPr/>
            </p:nvSpPr>
            <p:spPr bwMode="auto">
              <a:xfrm>
                <a:off x="1824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7608" name="Group 87"/>
          <p:cNvGrpSpPr>
            <a:grpSpLocks/>
          </p:cNvGrpSpPr>
          <p:nvPr/>
        </p:nvGrpSpPr>
        <p:grpSpPr bwMode="auto">
          <a:xfrm>
            <a:off x="2500298" y="3811588"/>
            <a:ext cx="3143272" cy="1331924"/>
            <a:chOff x="1405" y="2401"/>
            <a:chExt cx="2635" cy="919"/>
          </a:xfrm>
        </p:grpSpPr>
        <p:grpSp>
          <p:nvGrpSpPr>
            <p:cNvPr id="7609" name="Group 88"/>
            <p:cNvGrpSpPr>
              <a:grpSpLocks/>
            </p:cNvGrpSpPr>
            <p:nvPr/>
          </p:nvGrpSpPr>
          <p:grpSpPr bwMode="auto">
            <a:xfrm>
              <a:off x="3421" y="2545"/>
              <a:ext cx="619" cy="775"/>
              <a:chOff x="1373" y="2193"/>
              <a:chExt cx="619" cy="775"/>
            </a:xfrm>
          </p:grpSpPr>
          <p:sp>
            <p:nvSpPr>
              <p:cNvPr id="7189" name="Freeform 89"/>
              <p:cNvSpPr>
                <a:spLocks/>
              </p:cNvSpPr>
              <p:nvPr/>
            </p:nvSpPr>
            <p:spPr bwMode="auto">
              <a:xfrm>
                <a:off x="1384" y="2208"/>
                <a:ext cx="608" cy="760"/>
              </a:xfrm>
              <a:custGeom>
                <a:avLst/>
                <a:gdLst>
                  <a:gd name="T0" fmla="*/ 0 w 608"/>
                  <a:gd name="T1" fmla="*/ 392 h 760"/>
                  <a:gd name="T2" fmla="*/ 96 w 608"/>
                  <a:gd name="T3" fmla="*/ 392 h 760"/>
                  <a:gd name="T4" fmla="*/ 608 w 608"/>
                  <a:gd name="T5" fmla="*/ 394 h 760"/>
                  <a:gd name="T6" fmla="*/ 471 w 608"/>
                  <a:gd name="T7" fmla="*/ 203 h 760"/>
                  <a:gd name="T8" fmla="*/ 597 w 608"/>
                  <a:gd name="T9" fmla="*/ 0 h 760"/>
                  <a:gd name="T10" fmla="*/ 16 w 608"/>
                  <a:gd name="T11" fmla="*/ 13 h 760"/>
                  <a:gd name="T12" fmla="*/ 16 w 608"/>
                  <a:gd name="T13" fmla="*/ 760 h 7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08"/>
                  <a:gd name="T22" fmla="*/ 0 h 760"/>
                  <a:gd name="T23" fmla="*/ 608 w 608"/>
                  <a:gd name="T24" fmla="*/ 760 h 76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08" h="760">
                    <a:moveTo>
                      <a:pt x="0" y="392"/>
                    </a:moveTo>
                    <a:lnTo>
                      <a:pt x="96" y="392"/>
                    </a:lnTo>
                    <a:lnTo>
                      <a:pt x="608" y="394"/>
                    </a:lnTo>
                    <a:lnTo>
                      <a:pt x="471" y="203"/>
                    </a:lnTo>
                    <a:lnTo>
                      <a:pt x="597" y="0"/>
                    </a:lnTo>
                    <a:lnTo>
                      <a:pt x="16" y="13"/>
                    </a:lnTo>
                    <a:lnTo>
                      <a:pt x="16" y="760"/>
                    </a:lnTo>
                  </a:path>
                </a:pathLst>
              </a:custGeom>
              <a:solidFill>
                <a:srgbClr val="FF00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9050" name="Text Box 90"/>
              <p:cNvSpPr txBox="1">
                <a:spLocks noChangeArrowheads="1"/>
              </p:cNvSpPr>
              <p:nvPr/>
            </p:nvSpPr>
            <p:spPr bwMode="auto">
              <a:xfrm>
                <a:off x="1373" y="2193"/>
                <a:ext cx="523" cy="404"/>
              </a:xfrm>
              <a:prstGeom prst="rect">
                <a:avLst/>
              </a:prstGeom>
              <a:noFill/>
              <a:ln w="25400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3600" b="1" dirty="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3 ч</a:t>
                </a:r>
              </a:p>
            </p:txBody>
          </p:sp>
        </p:grpSp>
        <p:grpSp>
          <p:nvGrpSpPr>
            <p:cNvPr id="7610" name="Group 91"/>
            <p:cNvGrpSpPr>
              <a:grpSpLocks/>
            </p:cNvGrpSpPr>
            <p:nvPr/>
          </p:nvGrpSpPr>
          <p:grpSpPr bwMode="auto">
            <a:xfrm>
              <a:off x="1405" y="2401"/>
              <a:ext cx="619" cy="775"/>
              <a:chOff x="1373" y="2193"/>
              <a:chExt cx="619" cy="775"/>
            </a:xfrm>
          </p:grpSpPr>
          <p:sp>
            <p:nvSpPr>
              <p:cNvPr id="7187" name="Freeform 92"/>
              <p:cNvSpPr>
                <a:spLocks/>
              </p:cNvSpPr>
              <p:nvPr/>
            </p:nvSpPr>
            <p:spPr bwMode="auto">
              <a:xfrm>
                <a:off x="1384" y="2208"/>
                <a:ext cx="608" cy="760"/>
              </a:xfrm>
              <a:custGeom>
                <a:avLst/>
                <a:gdLst>
                  <a:gd name="T0" fmla="*/ 0 w 608"/>
                  <a:gd name="T1" fmla="*/ 392 h 760"/>
                  <a:gd name="T2" fmla="*/ 96 w 608"/>
                  <a:gd name="T3" fmla="*/ 392 h 760"/>
                  <a:gd name="T4" fmla="*/ 608 w 608"/>
                  <a:gd name="T5" fmla="*/ 394 h 760"/>
                  <a:gd name="T6" fmla="*/ 471 w 608"/>
                  <a:gd name="T7" fmla="*/ 203 h 760"/>
                  <a:gd name="T8" fmla="*/ 597 w 608"/>
                  <a:gd name="T9" fmla="*/ 0 h 760"/>
                  <a:gd name="T10" fmla="*/ 16 w 608"/>
                  <a:gd name="T11" fmla="*/ 13 h 760"/>
                  <a:gd name="T12" fmla="*/ 16 w 608"/>
                  <a:gd name="T13" fmla="*/ 760 h 7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08"/>
                  <a:gd name="T22" fmla="*/ 0 h 760"/>
                  <a:gd name="T23" fmla="*/ 608 w 608"/>
                  <a:gd name="T24" fmla="*/ 760 h 76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08" h="760">
                    <a:moveTo>
                      <a:pt x="0" y="392"/>
                    </a:moveTo>
                    <a:lnTo>
                      <a:pt x="96" y="392"/>
                    </a:lnTo>
                    <a:lnTo>
                      <a:pt x="608" y="394"/>
                    </a:lnTo>
                    <a:lnTo>
                      <a:pt x="471" y="203"/>
                    </a:lnTo>
                    <a:lnTo>
                      <a:pt x="597" y="0"/>
                    </a:lnTo>
                    <a:lnTo>
                      <a:pt x="16" y="13"/>
                    </a:lnTo>
                    <a:lnTo>
                      <a:pt x="16" y="760"/>
                    </a:lnTo>
                  </a:path>
                </a:pathLst>
              </a:custGeom>
              <a:solidFill>
                <a:srgbClr val="33CCFF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9053" name="Text Box 93"/>
              <p:cNvSpPr txBox="1">
                <a:spLocks noChangeArrowheads="1"/>
              </p:cNvSpPr>
              <p:nvPr/>
            </p:nvSpPr>
            <p:spPr bwMode="auto">
              <a:xfrm>
                <a:off x="1373" y="2193"/>
                <a:ext cx="523" cy="404"/>
              </a:xfrm>
              <a:prstGeom prst="rect">
                <a:avLst/>
              </a:prstGeom>
              <a:noFill/>
              <a:ln w="25400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3600" b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3 ч</a:t>
                </a:r>
              </a:p>
            </p:txBody>
          </p:sp>
        </p:grp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9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-0.45834 -0.0333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93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00" y="-1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0.25 0.02222 " pathEditMode="relative" ptsTypes="AA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9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69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44"/>
                  </p:tgtEl>
                </p:cond>
              </p:nextCondLst>
            </p:seq>
          </p:childTnLst>
        </p:cTn>
      </p:par>
    </p:tnLst>
    <p:bldLst>
      <p:bldP spid="1690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64" y="571480"/>
            <a:ext cx="2928958" cy="500066"/>
          </a:xfr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Решение.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7929618" cy="5072098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endParaRPr lang="ru-RU" sz="23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1) 70+80=150(км</a:t>
            </a:r>
            <a:r>
              <a:rPr lang="en-US" sz="2300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ч) – скорость сближения.                                                                                               2) 150∙3=450(км) – прошли поезда за 3 часа.                                                                                           3) 600-450=150(км) – расстояние между поездами через 3ч после выхода.</a:t>
            </a:r>
          </a:p>
          <a:p>
            <a:pPr>
              <a:buNone/>
            </a:pP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   Ответ: 150 км.</a:t>
            </a:r>
          </a:p>
          <a:p>
            <a:pPr>
              <a:buNone/>
            </a:pPr>
            <a:endParaRPr lang="ru-RU" sz="23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600 - (70+80) ∙ 3 = 150(км)                                                                               </a:t>
            </a:r>
          </a:p>
          <a:p>
            <a:pPr>
              <a:buNone/>
            </a:pPr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 Ответ: 150 км.    </a:t>
            </a:r>
          </a:p>
          <a:p>
            <a:pPr marL="457200" indent="-457200"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Числовое выражение - математическая модель</a:t>
            </a:r>
          </a:p>
          <a:p>
            <a:pPr marL="457200" indent="-457200"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реальной ситуации.</a:t>
            </a:r>
          </a:p>
          <a:p>
            <a:pPr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Задание.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Составьте математическую модель к </a:t>
            </a:r>
            <a:r>
              <a:rPr lang="ru-RU" sz="2000" i="1" u="sng" dirty="0">
                <a:latin typeface="Times New Roman" pitchFamily="18" charset="0"/>
                <a:cs typeface="Times New Roman" pitchFamily="18" charset="0"/>
              </a:rPr>
              <a:t>задаче: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               </a:t>
            </a:r>
          </a:p>
          <a:p>
            <a:pPr>
              <a:buNone/>
            </a:pP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Два поезда вышли одновременно навстречу друг другу из двух городов, расстояние между которыми 600 км. Скорость первого поезда 70 км/ч, а скорость второго 80 км/ч. Какое расстояние будет между поездами через 4ч после выхода?</a:t>
            </a:r>
          </a:p>
          <a:p>
            <a:pPr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600 - (70+80) ∙ 4 = 0(км)         </a:t>
            </a:r>
          </a:p>
          <a:p>
            <a:r>
              <a:rPr lang="ru-RU" sz="2300" b="1" dirty="0">
                <a:latin typeface="Times New Roman" pitchFamily="18" charset="0"/>
                <a:cs typeface="Times New Roman" pitchFamily="18" charset="0"/>
              </a:rPr>
              <a:t>Ответ: 0 км.                                                                      </a:t>
            </a:r>
          </a:p>
          <a:p>
            <a:pPr>
              <a:buNone/>
            </a:pP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285984" y="500042"/>
            <a:ext cx="4929222" cy="571504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Физминутка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28596" y="1142984"/>
            <a:ext cx="8358246" cy="5357850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Рисуй глазами треугольник.</a:t>
            </a:r>
          </a:p>
          <a:p>
            <a:pPr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Теперь его перевернём, вершиной вниз.</a:t>
            </a:r>
          </a:p>
          <a:p>
            <a:pPr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 вновь глазами по периметру веди.       </a:t>
            </a:r>
          </a:p>
          <a:p>
            <a:pPr>
              <a:buNone/>
            </a:pP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Рисуй восьмерку вертикально.</a:t>
            </a: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Ты головою не крути,</a:t>
            </a: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А лишь глазами осторожно</a:t>
            </a: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Ты вдоль по линиям води.</a:t>
            </a: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И на бочок ее клади и вновь глазами проведи.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Теперь следи горизонтально,</a:t>
            </a:r>
          </a:p>
          <a:p>
            <a:pPr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 в центре ты остановись.</a:t>
            </a:r>
          </a:p>
          <a:p>
            <a:pPr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Зажмурься крепко, не ленись. </a:t>
            </a:r>
            <a:endParaRPr lang="ru-RU" sz="1600" dirty="0"/>
          </a:p>
          <a:p>
            <a:pPr>
              <a:buNone/>
            </a:pP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Глаза открываем мы, наконец.</a:t>
            </a: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Зарядка окончилась.</a:t>
            </a:r>
          </a:p>
          <a:p>
            <a:pPr algn="ctr">
              <a:buNone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Ты – молодец!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b="24999"/>
          <a:stretch>
            <a:fillRect/>
          </a:stretch>
        </p:blipFill>
        <p:spPr bwMode="auto">
          <a:xfrm>
            <a:off x="4929190" y="1155812"/>
            <a:ext cx="1357322" cy="119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 b="24999"/>
          <a:stretch>
            <a:fillRect/>
          </a:stretch>
        </p:blipFill>
        <p:spPr bwMode="auto">
          <a:xfrm rot="10800000">
            <a:off x="6786578" y="1142984"/>
            <a:ext cx="138176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7000892" y="2428869"/>
            <a:ext cx="714380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ru-RU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8000" dirty="0"/>
          </a:p>
        </p:txBody>
      </p:sp>
      <p:sp>
        <p:nvSpPr>
          <p:cNvPr id="11" name="Прямоугольник 10"/>
          <p:cNvSpPr/>
          <p:nvPr/>
        </p:nvSpPr>
        <p:spPr>
          <a:xfrm rot="5400000">
            <a:off x="5229061" y="3791908"/>
            <a:ext cx="645623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91440" tIns="45720" rIns="91440" bIns="45720">
            <a:spAutoFit/>
          </a:bodyPr>
          <a:lstStyle/>
          <a:p>
            <a:r>
              <a:rPr lang="ru-RU" sz="7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720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 l="30000" r="27500" b="74082"/>
          <a:stretch>
            <a:fillRect/>
          </a:stretch>
        </p:blipFill>
        <p:spPr bwMode="auto">
          <a:xfrm>
            <a:off x="6143636" y="5072074"/>
            <a:ext cx="1214446" cy="114300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03"/>
          <p:cNvGrpSpPr>
            <a:grpSpLocks/>
          </p:cNvGrpSpPr>
          <p:nvPr/>
        </p:nvGrpSpPr>
        <p:grpSpPr bwMode="auto">
          <a:xfrm>
            <a:off x="-93663" y="2822575"/>
            <a:ext cx="2928938" cy="1063625"/>
            <a:chOff x="-59" y="1795"/>
            <a:chExt cx="1845" cy="670"/>
          </a:xfrm>
        </p:grpSpPr>
        <p:sp>
          <p:nvSpPr>
            <p:cNvPr id="426583" name="Oval 599"/>
            <p:cNvSpPr>
              <a:spLocks noChangeArrowheads="1"/>
            </p:cNvSpPr>
            <p:nvPr/>
          </p:nvSpPr>
          <p:spPr bwMode="auto">
            <a:xfrm rot="-331320">
              <a:off x="1354" y="1795"/>
              <a:ext cx="432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66FFFF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2"/>
              </a:solidFill>
              <a:round/>
              <a:headEnd type="none" w="lg" len="lg"/>
              <a:tailEnd type="none" w="lg" len="lg"/>
            </a:ln>
            <a:effectLst>
              <a:outerShdw dist="107763" dir="18900000" algn="ctr" rotWithShape="0">
                <a:srgbClr val="0000FF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54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Arial" pitchFamily="34" charset="0"/>
                </a:rPr>
                <a:t>&gt;</a:t>
              </a:r>
              <a:endParaRPr lang="ru-RU" sz="54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426585" name="Rectangle 601"/>
            <p:cNvSpPr>
              <a:spLocks noChangeArrowheads="1"/>
            </p:cNvSpPr>
            <p:nvPr/>
          </p:nvSpPr>
          <p:spPr bwMode="auto">
            <a:xfrm rot="21351547">
              <a:off x="-59" y="2019"/>
              <a:ext cx="1601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40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rPr>
                <a:t>   в 2 раза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 rot="-217977">
            <a:off x="0" y="5029200"/>
            <a:ext cx="9271000" cy="600075"/>
            <a:chOff x="-8" y="2527"/>
            <a:chExt cx="5840" cy="378"/>
          </a:xfrm>
        </p:grpSpPr>
        <p:sp>
          <p:nvSpPr>
            <p:cNvPr id="425987" name="Freeform 3"/>
            <p:cNvSpPr>
              <a:spLocks/>
            </p:cNvSpPr>
            <p:nvPr/>
          </p:nvSpPr>
          <p:spPr bwMode="auto">
            <a:xfrm rot="21228534" flipH="1">
              <a:off x="4520" y="2545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88" name="Freeform 4"/>
            <p:cNvSpPr>
              <a:spLocks/>
            </p:cNvSpPr>
            <p:nvPr/>
          </p:nvSpPr>
          <p:spPr bwMode="auto">
            <a:xfrm rot="21228534" flipH="1">
              <a:off x="5292" y="251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89" name="Freeform 5"/>
            <p:cNvSpPr>
              <a:spLocks/>
            </p:cNvSpPr>
            <p:nvPr/>
          </p:nvSpPr>
          <p:spPr bwMode="auto">
            <a:xfrm rot="21228534" flipH="1">
              <a:off x="5069" y="2544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0" name="Freeform 6"/>
            <p:cNvSpPr>
              <a:spLocks/>
            </p:cNvSpPr>
            <p:nvPr/>
          </p:nvSpPr>
          <p:spPr bwMode="auto">
            <a:xfrm rot="21228534" flipH="1">
              <a:off x="752" y="2624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1" name="Freeform 7"/>
            <p:cNvSpPr>
              <a:spLocks/>
            </p:cNvSpPr>
            <p:nvPr/>
          </p:nvSpPr>
          <p:spPr bwMode="auto">
            <a:xfrm rot="21228534" flipH="1">
              <a:off x="595" y="2632"/>
              <a:ext cx="261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2" name="Freeform 8"/>
            <p:cNvSpPr>
              <a:spLocks/>
            </p:cNvSpPr>
            <p:nvPr/>
          </p:nvSpPr>
          <p:spPr bwMode="auto">
            <a:xfrm rot="21228534" flipH="1">
              <a:off x="401" y="262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3" name="Freeform 9"/>
            <p:cNvSpPr>
              <a:spLocks/>
            </p:cNvSpPr>
            <p:nvPr/>
          </p:nvSpPr>
          <p:spPr bwMode="auto">
            <a:xfrm rot="21228534" flipH="1">
              <a:off x="210" y="2635"/>
              <a:ext cx="260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4" name="Freeform 10"/>
            <p:cNvSpPr>
              <a:spLocks/>
            </p:cNvSpPr>
            <p:nvPr/>
          </p:nvSpPr>
          <p:spPr bwMode="auto">
            <a:xfrm rot="21228534" flipH="1">
              <a:off x="14" y="263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5" name="Freeform 11"/>
            <p:cNvSpPr>
              <a:spLocks/>
            </p:cNvSpPr>
            <p:nvPr/>
          </p:nvSpPr>
          <p:spPr bwMode="auto">
            <a:xfrm rot="21228534" flipH="1">
              <a:off x="5494" y="2540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6" name="Freeform 12"/>
            <p:cNvSpPr>
              <a:spLocks/>
            </p:cNvSpPr>
            <p:nvPr/>
          </p:nvSpPr>
          <p:spPr bwMode="auto">
            <a:xfrm rot="21228534" flipH="1">
              <a:off x="4659" y="2555"/>
              <a:ext cx="277" cy="236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7" name="Freeform 13"/>
            <p:cNvSpPr>
              <a:spLocks/>
            </p:cNvSpPr>
            <p:nvPr/>
          </p:nvSpPr>
          <p:spPr bwMode="auto">
            <a:xfrm rot="21228534" flipH="1">
              <a:off x="4305" y="253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8" name="Freeform 14"/>
            <p:cNvSpPr>
              <a:spLocks/>
            </p:cNvSpPr>
            <p:nvPr/>
          </p:nvSpPr>
          <p:spPr bwMode="auto">
            <a:xfrm rot="21228534" flipH="1">
              <a:off x="4082" y="2560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5999" name="Freeform 15"/>
            <p:cNvSpPr>
              <a:spLocks/>
            </p:cNvSpPr>
            <p:nvPr/>
          </p:nvSpPr>
          <p:spPr bwMode="auto">
            <a:xfrm rot="21228534" flipH="1">
              <a:off x="3861" y="2571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0" name="Freeform 16"/>
            <p:cNvSpPr>
              <a:spLocks/>
            </p:cNvSpPr>
            <p:nvPr/>
          </p:nvSpPr>
          <p:spPr bwMode="auto">
            <a:xfrm rot="21228534" flipH="1">
              <a:off x="3621" y="2570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1" name="Freeform 17"/>
            <p:cNvSpPr>
              <a:spLocks/>
            </p:cNvSpPr>
            <p:nvPr/>
          </p:nvSpPr>
          <p:spPr bwMode="auto">
            <a:xfrm rot="21228534" flipH="1">
              <a:off x="3454" y="259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2" name="Freeform 18"/>
            <p:cNvSpPr>
              <a:spLocks/>
            </p:cNvSpPr>
            <p:nvPr/>
          </p:nvSpPr>
          <p:spPr bwMode="auto">
            <a:xfrm rot="21228534" flipH="1">
              <a:off x="3223" y="2590"/>
              <a:ext cx="261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3" name="Freeform 19"/>
            <p:cNvSpPr>
              <a:spLocks/>
            </p:cNvSpPr>
            <p:nvPr/>
          </p:nvSpPr>
          <p:spPr bwMode="auto">
            <a:xfrm rot="21228534" flipH="1">
              <a:off x="3053" y="2610"/>
              <a:ext cx="260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4" name="Freeform 20"/>
            <p:cNvSpPr>
              <a:spLocks/>
            </p:cNvSpPr>
            <p:nvPr/>
          </p:nvSpPr>
          <p:spPr bwMode="auto">
            <a:xfrm rot="21228534" flipH="1">
              <a:off x="2811" y="2592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5" name="Freeform 21"/>
            <p:cNvSpPr>
              <a:spLocks/>
            </p:cNvSpPr>
            <p:nvPr/>
          </p:nvSpPr>
          <p:spPr bwMode="auto">
            <a:xfrm rot="21228534" flipH="1">
              <a:off x="2634" y="2611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6" name="Freeform 22"/>
            <p:cNvSpPr>
              <a:spLocks/>
            </p:cNvSpPr>
            <p:nvPr/>
          </p:nvSpPr>
          <p:spPr bwMode="auto">
            <a:xfrm rot="21228534" flipH="1">
              <a:off x="2427" y="2592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7" name="Freeform 23"/>
            <p:cNvSpPr>
              <a:spLocks/>
            </p:cNvSpPr>
            <p:nvPr/>
          </p:nvSpPr>
          <p:spPr bwMode="auto">
            <a:xfrm rot="21228534" flipH="1">
              <a:off x="2171" y="2575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8" name="Freeform 24"/>
            <p:cNvSpPr>
              <a:spLocks/>
            </p:cNvSpPr>
            <p:nvPr/>
          </p:nvSpPr>
          <p:spPr bwMode="auto">
            <a:xfrm rot="21228534" flipH="1">
              <a:off x="1997" y="2577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09" name="Freeform 25"/>
            <p:cNvSpPr>
              <a:spLocks/>
            </p:cNvSpPr>
            <p:nvPr/>
          </p:nvSpPr>
          <p:spPr bwMode="auto">
            <a:xfrm rot="21228534" flipH="1">
              <a:off x="1818" y="260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0" name="Freeform 26"/>
            <p:cNvSpPr>
              <a:spLocks/>
            </p:cNvSpPr>
            <p:nvPr/>
          </p:nvSpPr>
          <p:spPr bwMode="auto">
            <a:xfrm rot="21228534" flipH="1">
              <a:off x="1643" y="2610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1" name="Freeform 27"/>
            <p:cNvSpPr>
              <a:spLocks/>
            </p:cNvSpPr>
            <p:nvPr/>
          </p:nvSpPr>
          <p:spPr bwMode="auto">
            <a:xfrm rot="21228534" flipH="1">
              <a:off x="1460" y="2612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2" name="Freeform 28"/>
            <p:cNvSpPr>
              <a:spLocks/>
            </p:cNvSpPr>
            <p:nvPr/>
          </p:nvSpPr>
          <p:spPr bwMode="auto">
            <a:xfrm rot="21228534" flipH="1">
              <a:off x="1283" y="2609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3" name="Freeform 29"/>
            <p:cNvSpPr>
              <a:spLocks/>
            </p:cNvSpPr>
            <p:nvPr/>
          </p:nvSpPr>
          <p:spPr bwMode="auto">
            <a:xfrm rot="21228534" flipH="1">
              <a:off x="1107" y="260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4" name="Freeform 30"/>
            <p:cNvSpPr>
              <a:spLocks/>
            </p:cNvSpPr>
            <p:nvPr/>
          </p:nvSpPr>
          <p:spPr bwMode="auto">
            <a:xfrm rot="21228534" flipH="1">
              <a:off x="926" y="2632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5" name="Freeform 31"/>
            <p:cNvSpPr>
              <a:spLocks/>
            </p:cNvSpPr>
            <p:nvPr/>
          </p:nvSpPr>
          <p:spPr bwMode="auto">
            <a:xfrm rot="21228534" flipH="1">
              <a:off x="4886" y="2563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6" name="Freeform 32"/>
            <p:cNvSpPr>
              <a:spLocks/>
            </p:cNvSpPr>
            <p:nvPr/>
          </p:nvSpPr>
          <p:spPr bwMode="auto">
            <a:xfrm>
              <a:off x="-8" y="2632"/>
              <a:ext cx="5776" cy="80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5776" y="0"/>
                </a:cxn>
              </a:cxnLst>
              <a:rect l="0" t="0" r="r" b="b"/>
              <a:pathLst>
                <a:path w="5776" h="80">
                  <a:moveTo>
                    <a:pt x="0" y="80"/>
                  </a:moveTo>
                  <a:lnTo>
                    <a:pt x="5776" y="0"/>
                  </a:lnTo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17" name="Freeform 33"/>
            <p:cNvSpPr>
              <a:spLocks/>
            </p:cNvSpPr>
            <p:nvPr/>
          </p:nvSpPr>
          <p:spPr bwMode="auto">
            <a:xfrm flipH="1" flipV="1">
              <a:off x="-7" y="2689"/>
              <a:ext cx="5832" cy="136"/>
            </a:xfrm>
            <a:custGeom>
              <a:avLst/>
              <a:gdLst/>
              <a:ahLst/>
              <a:cxnLst>
                <a:cxn ang="0">
                  <a:pos x="0" y="136"/>
                </a:cxn>
                <a:cxn ang="0">
                  <a:pos x="5832" y="32"/>
                </a:cxn>
                <a:cxn ang="0">
                  <a:pos x="5784" y="0"/>
                </a:cxn>
              </a:cxnLst>
              <a:rect l="0" t="0" r="r" b="b"/>
              <a:pathLst>
                <a:path w="5832" h="136">
                  <a:moveTo>
                    <a:pt x="0" y="136"/>
                  </a:moveTo>
                  <a:lnTo>
                    <a:pt x="5832" y="32"/>
                  </a:lnTo>
                  <a:lnTo>
                    <a:pt x="5784" y="0"/>
                  </a:lnTo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38100" cmpd="sng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" name="Group 34"/>
          <p:cNvGrpSpPr>
            <a:grpSpLocks/>
          </p:cNvGrpSpPr>
          <p:nvPr/>
        </p:nvGrpSpPr>
        <p:grpSpPr bwMode="auto">
          <a:xfrm rot="-217977">
            <a:off x="-127000" y="4572000"/>
            <a:ext cx="9271000" cy="600075"/>
            <a:chOff x="-8" y="2527"/>
            <a:chExt cx="5840" cy="378"/>
          </a:xfrm>
        </p:grpSpPr>
        <p:sp>
          <p:nvSpPr>
            <p:cNvPr id="426019" name="Freeform 35"/>
            <p:cNvSpPr>
              <a:spLocks/>
            </p:cNvSpPr>
            <p:nvPr/>
          </p:nvSpPr>
          <p:spPr bwMode="auto">
            <a:xfrm rot="21228534" flipH="1">
              <a:off x="4520" y="2545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0" name="Freeform 36"/>
            <p:cNvSpPr>
              <a:spLocks/>
            </p:cNvSpPr>
            <p:nvPr/>
          </p:nvSpPr>
          <p:spPr bwMode="auto">
            <a:xfrm rot="21228534" flipH="1">
              <a:off x="5292" y="251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1" name="Freeform 37"/>
            <p:cNvSpPr>
              <a:spLocks/>
            </p:cNvSpPr>
            <p:nvPr/>
          </p:nvSpPr>
          <p:spPr bwMode="auto">
            <a:xfrm rot="21228534" flipH="1">
              <a:off x="5069" y="2544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2" name="Freeform 38"/>
            <p:cNvSpPr>
              <a:spLocks/>
            </p:cNvSpPr>
            <p:nvPr/>
          </p:nvSpPr>
          <p:spPr bwMode="auto">
            <a:xfrm rot="21228534" flipH="1">
              <a:off x="752" y="2624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3" name="Freeform 39"/>
            <p:cNvSpPr>
              <a:spLocks/>
            </p:cNvSpPr>
            <p:nvPr/>
          </p:nvSpPr>
          <p:spPr bwMode="auto">
            <a:xfrm rot="21228534" flipH="1">
              <a:off x="595" y="2632"/>
              <a:ext cx="261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4" name="Freeform 40"/>
            <p:cNvSpPr>
              <a:spLocks/>
            </p:cNvSpPr>
            <p:nvPr/>
          </p:nvSpPr>
          <p:spPr bwMode="auto">
            <a:xfrm rot="21228534" flipH="1">
              <a:off x="401" y="262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5" name="Freeform 41"/>
            <p:cNvSpPr>
              <a:spLocks/>
            </p:cNvSpPr>
            <p:nvPr/>
          </p:nvSpPr>
          <p:spPr bwMode="auto">
            <a:xfrm rot="21228534" flipH="1">
              <a:off x="210" y="2635"/>
              <a:ext cx="260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6" name="Freeform 42"/>
            <p:cNvSpPr>
              <a:spLocks/>
            </p:cNvSpPr>
            <p:nvPr/>
          </p:nvSpPr>
          <p:spPr bwMode="auto">
            <a:xfrm rot="21228534" flipH="1">
              <a:off x="14" y="263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7" name="Freeform 43"/>
            <p:cNvSpPr>
              <a:spLocks/>
            </p:cNvSpPr>
            <p:nvPr/>
          </p:nvSpPr>
          <p:spPr bwMode="auto">
            <a:xfrm rot="21228534" flipH="1">
              <a:off x="5494" y="2540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8" name="Freeform 44"/>
            <p:cNvSpPr>
              <a:spLocks/>
            </p:cNvSpPr>
            <p:nvPr/>
          </p:nvSpPr>
          <p:spPr bwMode="auto">
            <a:xfrm rot="21228534" flipH="1">
              <a:off x="4659" y="2555"/>
              <a:ext cx="277" cy="236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29" name="Freeform 45"/>
            <p:cNvSpPr>
              <a:spLocks/>
            </p:cNvSpPr>
            <p:nvPr/>
          </p:nvSpPr>
          <p:spPr bwMode="auto">
            <a:xfrm rot="21228534" flipH="1">
              <a:off x="4305" y="253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0" name="Freeform 46"/>
            <p:cNvSpPr>
              <a:spLocks/>
            </p:cNvSpPr>
            <p:nvPr/>
          </p:nvSpPr>
          <p:spPr bwMode="auto">
            <a:xfrm rot="21228534" flipH="1">
              <a:off x="4082" y="2560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1" name="Freeform 47"/>
            <p:cNvSpPr>
              <a:spLocks/>
            </p:cNvSpPr>
            <p:nvPr/>
          </p:nvSpPr>
          <p:spPr bwMode="auto">
            <a:xfrm rot="21228534" flipH="1">
              <a:off x="3861" y="2571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2" name="Freeform 48"/>
            <p:cNvSpPr>
              <a:spLocks/>
            </p:cNvSpPr>
            <p:nvPr/>
          </p:nvSpPr>
          <p:spPr bwMode="auto">
            <a:xfrm rot="21228534" flipH="1">
              <a:off x="3621" y="2570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3" name="Freeform 49"/>
            <p:cNvSpPr>
              <a:spLocks/>
            </p:cNvSpPr>
            <p:nvPr/>
          </p:nvSpPr>
          <p:spPr bwMode="auto">
            <a:xfrm rot="21228534" flipH="1">
              <a:off x="3454" y="259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4" name="Freeform 50"/>
            <p:cNvSpPr>
              <a:spLocks/>
            </p:cNvSpPr>
            <p:nvPr/>
          </p:nvSpPr>
          <p:spPr bwMode="auto">
            <a:xfrm rot="21228534" flipH="1">
              <a:off x="3223" y="2590"/>
              <a:ext cx="261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5" name="Freeform 51"/>
            <p:cNvSpPr>
              <a:spLocks/>
            </p:cNvSpPr>
            <p:nvPr/>
          </p:nvSpPr>
          <p:spPr bwMode="auto">
            <a:xfrm rot="21228534" flipH="1">
              <a:off x="3053" y="2610"/>
              <a:ext cx="260" cy="262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6" name="Freeform 52"/>
            <p:cNvSpPr>
              <a:spLocks/>
            </p:cNvSpPr>
            <p:nvPr/>
          </p:nvSpPr>
          <p:spPr bwMode="auto">
            <a:xfrm rot="21228534" flipH="1">
              <a:off x="2811" y="2592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7" name="Freeform 53"/>
            <p:cNvSpPr>
              <a:spLocks/>
            </p:cNvSpPr>
            <p:nvPr/>
          </p:nvSpPr>
          <p:spPr bwMode="auto">
            <a:xfrm rot="21228534" flipH="1">
              <a:off x="2634" y="2611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8" name="Freeform 54"/>
            <p:cNvSpPr>
              <a:spLocks/>
            </p:cNvSpPr>
            <p:nvPr/>
          </p:nvSpPr>
          <p:spPr bwMode="auto">
            <a:xfrm rot="21228534" flipH="1">
              <a:off x="2427" y="2592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39" name="Freeform 55"/>
            <p:cNvSpPr>
              <a:spLocks/>
            </p:cNvSpPr>
            <p:nvPr/>
          </p:nvSpPr>
          <p:spPr bwMode="auto">
            <a:xfrm rot="21228534" flipH="1">
              <a:off x="2171" y="2575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0" name="Freeform 56"/>
            <p:cNvSpPr>
              <a:spLocks/>
            </p:cNvSpPr>
            <p:nvPr/>
          </p:nvSpPr>
          <p:spPr bwMode="auto">
            <a:xfrm rot="21228534" flipH="1">
              <a:off x="1997" y="2577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1" name="Freeform 57"/>
            <p:cNvSpPr>
              <a:spLocks/>
            </p:cNvSpPr>
            <p:nvPr/>
          </p:nvSpPr>
          <p:spPr bwMode="auto">
            <a:xfrm rot="21228534" flipH="1">
              <a:off x="1818" y="2609"/>
              <a:ext cx="261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2" name="Freeform 58"/>
            <p:cNvSpPr>
              <a:spLocks/>
            </p:cNvSpPr>
            <p:nvPr/>
          </p:nvSpPr>
          <p:spPr bwMode="auto">
            <a:xfrm rot="21228534" flipH="1">
              <a:off x="1643" y="2610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3" name="Freeform 59"/>
            <p:cNvSpPr>
              <a:spLocks/>
            </p:cNvSpPr>
            <p:nvPr/>
          </p:nvSpPr>
          <p:spPr bwMode="auto">
            <a:xfrm rot="21228534" flipH="1">
              <a:off x="1460" y="2612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4" name="Freeform 60"/>
            <p:cNvSpPr>
              <a:spLocks/>
            </p:cNvSpPr>
            <p:nvPr/>
          </p:nvSpPr>
          <p:spPr bwMode="auto">
            <a:xfrm rot="21228534" flipH="1">
              <a:off x="1283" y="2609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5" name="Freeform 61"/>
            <p:cNvSpPr>
              <a:spLocks/>
            </p:cNvSpPr>
            <p:nvPr/>
          </p:nvSpPr>
          <p:spPr bwMode="auto">
            <a:xfrm rot="21228534" flipH="1">
              <a:off x="1107" y="2606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6" name="Freeform 62"/>
            <p:cNvSpPr>
              <a:spLocks/>
            </p:cNvSpPr>
            <p:nvPr/>
          </p:nvSpPr>
          <p:spPr bwMode="auto">
            <a:xfrm rot="21228534" flipH="1">
              <a:off x="926" y="2632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7" name="Freeform 63"/>
            <p:cNvSpPr>
              <a:spLocks/>
            </p:cNvSpPr>
            <p:nvPr/>
          </p:nvSpPr>
          <p:spPr bwMode="auto">
            <a:xfrm rot="21228534" flipH="1">
              <a:off x="4886" y="2563"/>
              <a:ext cx="260" cy="263"/>
            </a:xfrm>
            <a:custGeom>
              <a:avLst/>
              <a:gdLst/>
              <a:ahLst/>
              <a:cxnLst>
                <a:cxn ang="0">
                  <a:pos x="0" y="334"/>
                </a:cxn>
                <a:cxn ang="0">
                  <a:pos x="197" y="0"/>
                </a:cxn>
                <a:cxn ang="0">
                  <a:pos x="265" y="8"/>
                </a:cxn>
                <a:cxn ang="0">
                  <a:pos x="91" y="326"/>
                </a:cxn>
                <a:cxn ang="0">
                  <a:pos x="0" y="334"/>
                </a:cxn>
              </a:cxnLst>
              <a:rect l="0" t="0" r="r" b="b"/>
              <a:pathLst>
                <a:path w="265" h="334">
                  <a:moveTo>
                    <a:pt x="0" y="334"/>
                  </a:moveTo>
                  <a:lnTo>
                    <a:pt x="197" y="0"/>
                  </a:lnTo>
                  <a:lnTo>
                    <a:pt x="265" y="8"/>
                  </a:lnTo>
                  <a:lnTo>
                    <a:pt x="91" y="326"/>
                  </a:lnTo>
                  <a:lnTo>
                    <a:pt x="0" y="334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12700" cap="flat" cmpd="sng">
              <a:solidFill>
                <a:srgbClr val="9966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8" name="Freeform 64"/>
            <p:cNvSpPr>
              <a:spLocks/>
            </p:cNvSpPr>
            <p:nvPr/>
          </p:nvSpPr>
          <p:spPr bwMode="auto">
            <a:xfrm>
              <a:off x="-8" y="2632"/>
              <a:ext cx="5776" cy="80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5776" y="0"/>
                </a:cxn>
              </a:cxnLst>
              <a:rect l="0" t="0" r="r" b="b"/>
              <a:pathLst>
                <a:path w="5776" h="80">
                  <a:moveTo>
                    <a:pt x="0" y="80"/>
                  </a:moveTo>
                  <a:lnTo>
                    <a:pt x="5776" y="0"/>
                  </a:lnTo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26049" name="Freeform 65"/>
            <p:cNvSpPr>
              <a:spLocks/>
            </p:cNvSpPr>
            <p:nvPr/>
          </p:nvSpPr>
          <p:spPr bwMode="auto">
            <a:xfrm flipH="1" flipV="1">
              <a:off x="-7" y="2689"/>
              <a:ext cx="5832" cy="136"/>
            </a:xfrm>
            <a:custGeom>
              <a:avLst/>
              <a:gdLst/>
              <a:ahLst/>
              <a:cxnLst>
                <a:cxn ang="0">
                  <a:pos x="0" y="136"/>
                </a:cxn>
                <a:cxn ang="0">
                  <a:pos x="5832" y="32"/>
                </a:cxn>
                <a:cxn ang="0">
                  <a:pos x="5784" y="0"/>
                </a:cxn>
              </a:cxnLst>
              <a:rect l="0" t="0" r="r" b="b"/>
              <a:pathLst>
                <a:path w="5832" h="136">
                  <a:moveTo>
                    <a:pt x="0" y="136"/>
                  </a:moveTo>
                  <a:lnTo>
                    <a:pt x="5832" y="32"/>
                  </a:lnTo>
                  <a:lnTo>
                    <a:pt x="5784" y="0"/>
                  </a:lnTo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CC6600"/>
                </a:gs>
                <a:gs pos="100000">
                  <a:schemeClr val="bg1"/>
                </a:gs>
              </a:gsLst>
              <a:lin ang="18900000" scaled="1"/>
            </a:gradFill>
            <a:ln w="38100" cmpd="sng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197" name="Text Box 66"/>
          <p:cNvSpPr txBox="1">
            <a:spLocks noChangeArrowheads="1"/>
          </p:cNvSpPr>
          <p:nvPr/>
        </p:nvSpPr>
        <p:spPr bwMode="auto">
          <a:xfrm>
            <a:off x="357158" y="357166"/>
            <a:ext cx="8072494" cy="2357454"/>
          </a:xfrm>
          <a:prstGeom prst="rect">
            <a:avLst/>
          </a:prstGeom>
          <a:solidFill>
            <a:srgbClr val="FFFF00"/>
          </a:solidFill>
          <a:ln w="9525" algn="ctr">
            <a:noFill/>
            <a:prstDash val="sysDot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Пассажирский и товарный поезд вышли с двух разных станций одновременно и в одном направлении, расстояние между которыми 512 км.   Скорость пассажирского поезда была в 2 раза больше скорости товарного. Через 8ч после своего выхода пассажирский поезд догнал товарный. С какими скоростями они шли? </a:t>
            </a:r>
          </a:p>
        </p:txBody>
      </p:sp>
      <p:sp>
        <p:nvSpPr>
          <p:cNvPr id="426076" name="AutoShape 9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172200" y="6248400"/>
            <a:ext cx="1892300" cy="457200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FFFF"/>
              </a:gs>
            </a:gsLst>
            <a:path path="rect">
              <a:fillToRect l="50000" t="50000" r="50000" b="50000"/>
            </a:path>
          </a:gradFill>
          <a:ln w="9525">
            <a:noFill/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dirty="0"/>
              <a:t>Показать (2)</a:t>
            </a:r>
          </a:p>
        </p:txBody>
      </p:sp>
      <p:sp>
        <p:nvSpPr>
          <p:cNvPr id="8199" name="AutoShape 9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4400" y="6248400"/>
            <a:ext cx="457200" cy="444500"/>
          </a:xfrm>
          <a:prstGeom prst="actionButtonForwardNext">
            <a:avLst/>
          </a:prstGeom>
          <a:gradFill rotWithShape="1">
            <a:gsLst>
              <a:gs pos="0">
                <a:schemeClr val="bg1"/>
              </a:gs>
              <a:gs pos="100000">
                <a:srgbClr val="0099FF"/>
              </a:gs>
            </a:gsLst>
            <a:path path="rect">
              <a:fillToRect l="50000" t="50000" r="50000" b="50000"/>
            </a:path>
          </a:gradFill>
          <a:ln w="57150">
            <a:noFill/>
            <a:miter lim="800000"/>
            <a:headEnd type="none" w="lg" len="lg"/>
            <a:tailEnd type="none" w="lg" len="lg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26078" name="Freeform 94"/>
          <p:cNvSpPr>
            <a:spLocks/>
          </p:cNvSpPr>
          <p:nvPr/>
        </p:nvSpPr>
        <p:spPr bwMode="auto">
          <a:xfrm>
            <a:off x="533400" y="3581400"/>
            <a:ext cx="5257800" cy="1905000"/>
          </a:xfrm>
          <a:custGeom>
            <a:avLst/>
            <a:gdLst>
              <a:gd name="T0" fmla="*/ 2147483647 w 3312"/>
              <a:gd name="T1" fmla="*/ 2147483647 h 1200"/>
              <a:gd name="T2" fmla="*/ 0 w 3312"/>
              <a:gd name="T3" fmla="*/ 2147483647 h 1200"/>
              <a:gd name="T4" fmla="*/ 2147483647 w 3312"/>
              <a:gd name="T5" fmla="*/ 2147483647 h 1200"/>
              <a:gd name="T6" fmla="*/ 2147483647 w 3312"/>
              <a:gd name="T7" fmla="*/ 2147483647 h 1200"/>
              <a:gd name="T8" fmla="*/ 2147483647 w 3312"/>
              <a:gd name="T9" fmla="*/ 2147483647 h 1200"/>
              <a:gd name="T10" fmla="*/ 2147483647 w 3312"/>
              <a:gd name="T11" fmla="*/ 0 h 12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312"/>
              <a:gd name="T19" fmla="*/ 0 h 1200"/>
              <a:gd name="T20" fmla="*/ 3312 w 3312"/>
              <a:gd name="T21" fmla="*/ 1200 h 12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312" h="1200">
                <a:moveTo>
                  <a:pt x="1296" y="96"/>
                </a:moveTo>
                <a:lnTo>
                  <a:pt x="0" y="192"/>
                </a:lnTo>
                <a:lnTo>
                  <a:pt x="48" y="1200"/>
                </a:lnTo>
                <a:lnTo>
                  <a:pt x="2472" y="1056"/>
                </a:lnTo>
                <a:lnTo>
                  <a:pt x="2448" y="48"/>
                </a:lnTo>
                <a:lnTo>
                  <a:pt x="3312" y="0"/>
                </a:lnTo>
              </a:path>
            </a:pathLst>
          </a:custGeom>
          <a:noFill/>
          <a:ln w="57150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ru-RU"/>
          </a:p>
        </p:txBody>
      </p:sp>
      <p:grpSp>
        <p:nvGrpSpPr>
          <p:cNvPr id="5" name="Group 95"/>
          <p:cNvGrpSpPr>
            <a:grpSpLocks/>
          </p:cNvGrpSpPr>
          <p:nvPr/>
        </p:nvGrpSpPr>
        <p:grpSpPr bwMode="auto">
          <a:xfrm rot="-228574">
            <a:off x="3244568" y="3679906"/>
            <a:ext cx="3289887" cy="1141262"/>
            <a:chOff x="2982" y="1824"/>
            <a:chExt cx="2394" cy="816"/>
          </a:xfrm>
        </p:grpSpPr>
        <p:grpSp>
          <p:nvGrpSpPr>
            <p:cNvPr id="6" name="Group 96"/>
            <p:cNvGrpSpPr>
              <a:grpSpLocks/>
            </p:cNvGrpSpPr>
            <p:nvPr/>
          </p:nvGrpSpPr>
          <p:grpSpPr bwMode="auto">
            <a:xfrm>
              <a:off x="2982" y="1973"/>
              <a:ext cx="1146" cy="632"/>
              <a:chOff x="4128" y="2544"/>
              <a:chExt cx="1488" cy="816"/>
            </a:xfrm>
          </p:grpSpPr>
          <p:grpSp>
            <p:nvGrpSpPr>
              <p:cNvPr id="7" name="Group 97"/>
              <p:cNvGrpSpPr>
                <a:grpSpLocks/>
              </p:cNvGrpSpPr>
              <p:nvPr/>
            </p:nvGrpSpPr>
            <p:grpSpPr bwMode="auto">
              <a:xfrm>
                <a:off x="4128" y="2544"/>
                <a:ext cx="1344" cy="816"/>
                <a:chOff x="1871" y="2560"/>
                <a:chExt cx="2304" cy="1280"/>
              </a:xfrm>
            </p:grpSpPr>
            <p:sp>
              <p:nvSpPr>
                <p:cNvPr id="426082" name="Oval 98"/>
                <p:cNvSpPr>
                  <a:spLocks noChangeArrowheads="1"/>
                </p:cNvSpPr>
                <p:nvPr/>
              </p:nvSpPr>
              <p:spPr bwMode="auto">
                <a:xfrm>
                  <a:off x="1852" y="2687"/>
                  <a:ext cx="230" cy="842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rgbClr val="333333"/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8398" dir="3806097" algn="ctr" rotWithShape="0">
                    <a:srgbClr val="808080"/>
                  </a:outerShdw>
                </a:effectLst>
              </p:spPr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8" name="Group 99"/>
                <p:cNvGrpSpPr>
                  <a:grpSpLocks/>
                </p:cNvGrpSpPr>
                <p:nvPr/>
              </p:nvGrpSpPr>
              <p:grpSpPr bwMode="auto">
                <a:xfrm>
                  <a:off x="2111" y="3503"/>
                  <a:ext cx="331" cy="337"/>
                  <a:chOff x="1000" y="3040"/>
                  <a:chExt cx="432" cy="432"/>
                </a:xfrm>
              </p:grpSpPr>
              <p:sp>
                <p:nvSpPr>
                  <p:cNvPr id="426084" name="Oval 100"/>
                  <p:cNvSpPr>
                    <a:spLocks noChangeArrowheads="1"/>
                  </p:cNvSpPr>
                  <p:nvPr/>
                </p:nvSpPr>
                <p:spPr bwMode="auto">
                  <a:xfrm>
                    <a:off x="959" y="2978"/>
                    <a:ext cx="439" cy="43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76200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45791" dir="19578596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426085" name="AutoShape 101"/>
                  <p:cNvSpPr>
                    <a:spLocks noChangeArrowheads="1"/>
                  </p:cNvSpPr>
                  <p:nvPr/>
                </p:nvSpPr>
                <p:spPr bwMode="auto">
                  <a:xfrm>
                    <a:off x="956" y="2993"/>
                    <a:ext cx="439" cy="418"/>
                  </a:xfrm>
                  <a:prstGeom prst="star16">
                    <a:avLst>
                      <a:gd name="adj" fmla="val 5625"/>
                    </a:avLst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>
                    <a:outerShdw dist="45791" dir="19578596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9" name="Group 102"/>
                <p:cNvGrpSpPr>
                  <a:grpSpLocks/>
                </p:cNvGrpSpPr>
                <p:nvPr/>
              </p:nvGrpSpPr>
              <p:grpSpPr bwMode="auto">
                <a:xfrm>
                  <a:off x="3530" y="3490"/>
                  <a:ext cx="332" cy="338"/>
                  <a:chOff x="1000" y="3040"/>
                  <a:chExt cx="432" cy="432"/>
                </a:xfrm>
              </p:grpSpPr>
              <p:sp>
                <p:nvSpPr>
                  <p:cNvPr id="426087" name="Oval 103"/>
                  <p:cNvSpPr>
                    <a:spLocks noChangeArrowheads="1"/>
                  </p:cNvSpPr>
                  <p:nvPr/>
                </p:nvSpPr>
                <p:spPr bwMode="auto">
                  <a:xfrm>
                    <a:off x="967" y="2968"/>
                    <a:ext cx="431" cy="455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76200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53882" dir="18900000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426088" name="AutoShape 104"/>
                  <p:cNvSpPr>
                    <a:spLocks noChangeArrowheads="1"/>
                  </p:cNvSpPr>
                  <p:nvPr/>
                </p:nvSpPr>
                <p:spPr bwMode="auto">
                  <a:xfrm>
                    <a:off x="968" y="2980"/>
                    <a:ext cx="431" cy="425"/>
                  </a:xfrm>
                  <a:prstGeom prst="star16">
                    <a:avLst>
                      <a:gd name="adj" fmla="val 5625"/>
                    </a:avLst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>
                    <a:outerShdw dist="53882" dir="18900000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26089" name="Freeform 105"/>
                <p:cNvSpPr>
                  <a:spLocks/>
                </p:cNvSpPr>
                <p:nvPr/>
              </p:nvSpPr>
              <p:spPr bwMode="auto">
                <a:xfrm>
                  <a:off x="1861" y="2696"/>
                  <a:ext cx="2188" cy="819"/>
                </a:xfrm>
                <a:custGeom>
                  <a:avLst/>
                  <a:gdLst/>
                  <a:ahLst/>
                  <a:cxnLst>
                    <a:cxn ang="0">
                      <a:pos x="136" y="32"/>
                    </a:cxn>
                    <a:cxn ang="0">
                      <a:pos x="2720" y="0"/>
                    </a:cxn>
                    <a:cxn ang="0">
                      <a:pos x="2781" y="139"/>
                    </a:cxn>
                    <a:cxn ang="0">
                      <a:pos x="2832" y="312"/>
                    </a:cxn>
                    <a:cxn ang="0">
                      <a:pos x="2847" y="499"/>
                    </a:cxn>
                    <a:cxn ang="0">
                      <a:pos x="2848" y="632"/>
                    </a:cxn>
                    <a:cxn ang="0">
                      <a:pos x="2816" y="824"/>
                    </a:cxn>
                    <a:cxn ang="0">
                      <a:pos x="2768" y="936"/>
                    </a:cxn>
                    <a:cxn ang="0">
                      <a:pos x="2800" y="1008"/>
                    </a:cxn>
                    <a:cxn ang="0">
                      <a:pos x="176" y="1048"/>
                    </a:cxn>
                    <a:cxn ang="0">
                      <a:pos x="80" y="920"/>
                    </a:cxn>
                    <a:cxn ang="0">
                      <a:pos x="16" y="760"/>
                    </a:cxn>
                    <a:cxn ang="0">
                      <a:pos x="0" y="624"/>
                    </a:cxn>
                    <a:cxn ang="0">
                      <a:pos x="0" y="504"/>
                    </a:cxn>
                    <a:cxn ang="0">
                      <a:pos x="8" y="320"/>
                    </a:cxn>
                    <a:cxn ang="0">
                      <a:pos x="40" y="176"/>
                    </a:cxn>
                    <a:cxn ang="0">
                      <a:pos x="104" y="32"/>
                    </a:cxn>
                  </a:cxnLst>
                  <a:rect l="0" t="0" r="r" b="b"/>
                  <a:pathLst>
                    <a:path w="2848" h="1048">
                      <a:moveTo>
                        <a:pt x="136" y="32"/>
                      </a:moveTo>
                      <a:lnTo>
                        <a:pt x="2720" y="0"/>
                      </a:lnTo>
                      <a:lnTo>
                        <a:pt x="2781" y="139"/>
                      </a:lnTo>
                      <a:lnTo>
                        <a:pt x="2832" y="312"/>
                      </a:lnTo>
                      <a:lnTo>
                        <a:pt x="2847" y="499"/>
                      </a:lnTo>
                      <a:lnTo>
                        <a:pt x="2848" y="632"/>
                      </a:lnTo>
                      <a:lnTo>
                        <a:pt x="2816" y="824"/>
                      </a:lnTo>
                      <a:lnTo>
                        <a:pt x="2768" y="936"/>
                      </a:lnTo>
                      <a:lnTo>
                        <a:pt x="2800" y="1008"/>
                      </a:lnTo>
                      <a:lnTo>
                        <a:pt x="176" y="1048"/>
                      </a:lnTo>
                      <a:lnTo>
                        <a:pt x="80" y="920"/>
                      </a:lnTo>
                      <a:lnTo>
                        <a:pt x="16" y="760"/>
                      </a:lnTo>
                      <a:lnTo>
                        <a:pt x="0" y="624"/>
                      </a:lnTo>
                      <a:lnTo>
                        <a:pt x="0" y="504"/>
                      </a:lnTo>
                      <a:lnTo>
                        <a:pt x="8" y="320"/>
                      </a:lnTo>
                      <a:lnTo>
                        <a:pt x="40" y="176"/>
                      </a:lnTo>
                      <a:lnTo>
                        <a:pt x="104" y="32"/>
                      </a:lnTo>
                    </a:path>
                  </a:pathLst>
                </a:custGeom>
                <a:gradFill rotWithShape="1">
                  <a:gsLst>
                    <a:gs pos="0">
                      <a:schemeClr val="bg2"/>
                    </a:gs>
                    <a:gs pos="100000">
                      <a:srgbClr val="333333"/>
                    </a:gs>
                  </a:gsLst>
                  <a:path path="rect">
                    <a:fillToRect l="50000" t="50000" r="50000" b="50000"/>
                  </a:path>
                </a:gra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dist="99190" dir="18588334" algn="ctr" rotWithShape="0">
                    <a:schemeClr val="tx2">
                      <a:alpha val="50000"/>
                    </a:schemeClr>
                  </a:outerShdw>
                </a:effectLst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10" name="Group 106"/>
                <p:cNvGrpSpPr>
                  <a:grpSpLocks/>
                </p:cNvGrpSpPr>
                <p:nvPr/>
              </p:nvGrpSpPr>
              <p:grpSpPr bwMode="auto">
                <a:xfrm>
                  <a:off x="3495" y="2560"/>
                  <a:ext cx="353" cy="212"/>
                  <a:chOff x="2299" y="1640"/>
                  <a:chExt cx="427" cy="336"/>
                </a:xfrm>
              </p:grpSpPr>
              <p:sp>
                <p:nvSpPr>
                  <p:cNvPr id="426091" name="Oval 107"/>
                  <p:cNvSpPr>
                    <a:spLocks noChangeArrowheads="1"/>
                  </p:cNvSpPr>
                  <p:nvPr/>
                </p:nvSpPr>
                <p:spPr bwMode="auto">
                  <a:xfrm>
                    <a:off x="2261" y="1723"/>
                    <a:ext cx="415" cy="16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426092" name="Freeform 108"/>
                  <p:cNvSpPr>
                    <a:spLocks/>
                  </p:cNvSpPr>
                  <p:nvPr/>
                </p:nvSpPr>
                <p:spPr bwMode="auto">
                  <a:xfrm>
                    <a:off x="2277" y="1643"/>
                    <a:ext cx="372" cy="135"/>
                  </a:xfrm>
                  <a:custGeom>
                    <a:avLst/>
                    <a:gdLst/>
                    <a:ahLst/>
                    <a:cxnLst>
                      <a:cxn ang="0">
                        <a:pos x="0" y="128"/>
                      </a:cxn>
                      <a:cxn ang="0">
                        <a:pos x="0" y="0"/>
                      </a:cxn>
                      <a:cxn ang="0">
                        <a:pos x="352" y="0"/>
                      </a:cxn>
                      <a:cxn ang="0">
                        <a:pos x="352" y="128"/>
                      </a:cxn>
                    </a:cxnLst>
                    <a:rect l="0" t="0" r="r" b="b"/>
                    <a:pathLst>
                      <a:path w="352" h="128">
                        <a:moveTo>
                          <a:pt x="0" y="128"/>
                        </a:moveTo>
                        <a:lnTo>
                          <a:pt x="0" y="0"/>
                        </a:lnTo>
                        <a:lnTo>
                          <a:pt x="352" y="0"/>
                        </a:lnTo>
                        <a:lnTo>
                          <a:pt x="352" y="128"/>
                        </a:lnTo>
                      </a:path>
                    </a:pathLst>
                  </a:cu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rect">
                      <a:fillToRect l="50000" t="50000" r="50000" b="50000"/>
                    </a:path>
                  </a:gradFill>
                  <a:ln w="9525" cap="flat" cmpd="sng">
                    <a:solidFill>
                      <a:srgbClr val="0000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426093" name="Oval 109"/>
                  <p:cNvSpPr>
                    <a:spLocks noChangeArrowheads="1"/>
                  </p:cNvSpPr>
                  <p:nvPr/>
                </p:nvSpPr>
                <p:spPr bwMode="auto">
                  <a:xfrm>
                    <a:off x="2267" y="1567"/>
                    <a:ext cx="427" cy="14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26094" name="Oval 110"/>
                <p:cNvSpPr>
                  <a:spLocks noChangeArrowheads="1"/>
                </p:cNvSpPr>
                <p:nvPr/>
              </p:nvSpPr>
              <p:spPr bwMode="auto">
                <a:xfrm>
                  <a:off x="3924" y="2660"/>
                  <a:ext cx="232" cy="84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2"/>
                    </a:gs>
                    <a:gs pos="100000">
                      <a:srgbClr val="333333"/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28398" dir="3806097" algn="ctr" rotWithShape="0">
                    <a:srgbClr val="808080"/>
                  </a:outerShdw>
                </a:effectLst>
              </p:spPr>
              <p:txBody>
                <a:bodyPr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11" name="Group 111"/>
                <p:cNvGrpSpPr>
                  <a:grpSpLocks/>
                </p:cNvGrpSpPr>
                <p:nvPr/>
              </p:nvGrpSpPr>
              <p:grpSpPr bwMode="auto">
                <a:xfrm>
                  <a:off x="2248" y="2572"/>
                  <a:ext cx="353" cy="213"/>
                  <a:chOff x="2299" y="1640"/>
                  <a:chExt cx="427" cy="336"/>
                </a:xfrm>
              </p:grpSpPr>
              <p:sp>
                <p:nvSpPr>
                  <p:cNvPr id="426096" name="Oval 112"/>
                  <p:cNvSpPr>
                    <a:spLocks noChangeArrowheads="1"/>
                  </p:cNvSpPr>
                  <p:nvPr/>
                </p:nvSpPr>
                <p:spPr bwMode="auto">
                  <a:xfrm>
                    <a:off x="2257" y="1729"/>
                    <a:ext cx="413" cy="17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426097" name="Freeform 113"/>
                  <p:cNvSpPr>
                    <a:spLocks/>
                  </p:cNvSpPr>
                  <p:nvPr/>
                </p:nvSpPr>
                <p:spPr bwMode="auto">
                  <a:xfrm>
                    <a:off x="2274" y="1638"/>
                    <a:ext cx="372" cy="145"/>
                  </a:xfrm>
                  <a:custGeom>
                    <a:avLst/>
                    <a:gdLst/>
                    <a:ahLst/>
                    <a:cxnLst>
                      <a:cxn ang="0">
                        <a:pos x="0" y="128"/>
                      </a:cxn>
                      <a:cxn ang="0">
                        <a:pos x="0" y="0"/>
                      </a:cxn>
                      <a:cxn ang="0">
                        <a:pos x="352" y="0"/>
                      </a:cxn>
                      <a:cxn ang="0">
                        <a:pos x="352" y="128"/>
                      </a:cxn>
                    </a:cxnLst>
                    <a:rect l="0" t="0" r="r" b="b"/>
                    <a:pathLst>
                      <a:path w="352" h="128">
                        <a:moveTo>
                          <a:pt x="0" y="128"/>
                        </a:moveTo>
                        <a:lnTo>
                          <a:pt x="0" y="0"/>
                        </a:lnTo>
                        <a:lnTo>
                          <a:pt x="352" y="0"/>
                        </a:lnTo>
                        <a:lnTo>
                          <a:pt x="352" y="128"/>
                        </a:lnTo>
                      </a:path>
                    </a:pathLst>
                  </a:cu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rect">
                      <a:fillToRect l="50000" t="50000" r="50000" b="50000"/>
                    </a:path>
                  </a:gradFill>
                  <a:ln w="9525" cap="flat" cmpd="sng">
                    <a:solidFill>
                      <a:srgbClr val="000000"/>
                    </a:solidFill>
                    <a:prstDash val="sysDot"/>
                    <a:round/>
                    <a:headEnd type="none" w="med" len="med"/>
                    <a:tailEnd type="none" w="med" len="med"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426098" name="Oval 114"/>
                  <p:cNvSpPr>
                    <a:spLocks noChangeArrowheads="1"/>
                  </p:cNvSpPr>
                  <p:nvPr/>
                </p:nvSpPr>
                <p:spPr bwMode="auto">
                  <a:xfrm>
                    <a:off x="2267" y="1560"/>
                    <a:ext cx="427" cy="1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2"/>
                      </a:gs>
                      <a:gs pos="100000">
                        <a:srgbClr val="333333"/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solidFill>
                      <a:srgbClr val="000000"/>
                    </a:solidFill>
                    <a:round/>
                    <a:headEnd/>
                    <a:tailEnd/>
                  </a:ln>
                  <a:effectLst>
                    <a:outerShdw dist="28398" dir="3806097" algn="ctr" rotWithShape="0">
                      <a:srgbClr val="808080"/>
                    </a:outerShdw>
                  </a:effectLst>
                </p:spPr>
                <p:txBody>
                  <a:bodyPr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</p:grpSp>
          <p:grpSp>
            <p:nvGrpSpPr>
              <p:cNvPr id="12" name="Group 115"/>
              <p:cNvGrpSpPr>
                <a:grpSpLocks/>
              </p:cNvGrpSpPr>
              <p:nvPr/>
            </p:nvGrpSpPr>
            <p:grpSpPr bwMode="auto">
              <a:xfrm>
                <a:off x="5424" y="2976"/>
                <a:ext cx="192" cy="144"/>
                <a:chOff x="3981" y="3391"/>
                <a:chExt cx="321" cy="199"/>
              </a:xfrm>
            </p:grpSpPr>
            <p:sp>
              <p:nvSpPr>
                <p:cNvPr id="8675" name="Line 116"/>
                <p:cNvSpPr>
                  <a:spLocks noChangeShapeType="1"/>
                </p:cNvSpPr>
                <p:nvPr/>
              </p:nvSpPr>
              <p:spPr bwMode="auto">
                <a:xfrm rot="-1131">
                  <a:off x="4089" y="3392"/>
                  <a:ext cx="2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76" name="Line 117"/>
                <p:cNvSpPr>
                  <a:spLocks noChangeShapeType="1"/>
                </p:cNvSpPr>
                <p:nvPr/>
              </p:nvSpPr>
              <p:spPr bwMode="auto">
                <a:xfrm rot="-1131">
                  <a:off x="4149" y="3391"/>
                  <a:ext cx="3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77" name="Line 118"/>
                <p:cNvSpPr>
                  <a:spLocks noChangeShapeType="1"/>
                </p:cNvSpPr>
                <p:nvPr/>
              </p:nvSpPr>
              <p:spPr bwMode="auto">
                <a:xfrm rot="-1131">
                  <a:off x="4089" y="3392"/>
                  <a:ext cx="2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78" name="Line 119"/>
                <p:cNvSpPr>
                  <a:spLocks noChangeShapeType="1"/>
                </p:cNvSpPr>
                <p:nvPr/>
              </p:nvSpPr>
              <p:spPr bwMode="auto">
                <a:xfrm rot="-1131">
                  <a:off x="4149" y="3391"/>
                  <a:ext cx="3" cy="198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79" name="Freeform 120"/>
                <p:cNvSpPr>
                  <a:spLocks noEditPoints="1"/>
                </p:cNvSpPr>
                <p:nvPr/>
              </p:nvSpPr>
              <p:spPr bwMode="auto">
                <a:xfrm rot="-1131">
                  <a:off x="3981" y="3473"/>
                  <a:ext cx="321" cy="30"/>
                </a:xfrm>
                <a:custGeom>
                  <a:avLst/>
                  <a:gdLst>
                    <a:gd name="T0" fmla="*/ 0 w 190"/>
                    <a:gd name="T1" fmla="*/ 0 h 18"/>
                    <a:gd name="T2" fmla="*/ 699 w 190"/>
                    <a:gd name="T3" fmla="*/ 0 h 18"/>
                    <a:gd name="T4" fmla="*/ 699 w 190"/>
                    <a:gd name="T5" fmla="*/ 638 h 18"/>
                    <a:gd name="T6" fmla="*/ 0 w 190"/>
                    <a:gd name="T7" fmla="*/ 638 h 18"/>
                    <a:gd name="T8" fmla="*/ 0 w 190"/>
                    <a:gd name="T9" fmla="*/ 0 h 18"/>
                    <a:gd name="T10" fmla="*/ 1419 w 190"/>
                    <a:gd name="T11" fmla="*/ 0 h 18"/>
                    <a:gd name="T12" fmla="*/ 2119 w 190"/>
                    <a:gd name="T13" fmla="*/ 0 h 18"/>
                    <a:gd name="T14" fmla="*/ 2119 w 190"/>
                    <a:gd name="T15" fmla="*/ 638 h 18"/>
                    <a:gd name="T16" fmla="*/ 1419 w 190"/>
                    <a:gd name="T17" fmla="*/ 638 h 18"/>
                    <a:gd name="T18" fmla="*/ 1419 w 190"/>
                    <a:gd name="T19" fmla="*/ 0 h 18"/>
                    <a:gd name="T20" fmla="*/ 2835 w 190"/>
                    <a:gd name="T21" fmla="*/ 0 h 18"/>
                    <a:gd name="T22" fmla="*/ 3534 w 190"/>
                    <a:gd name="T23" fmla="*/ 0 h 18"/>
                    <a:gd name="T24" fmla="*/ 3534 w 190"/>
                    <a:gd name="T25" fmla="*/ 638 h 18"/>
                    <a:gd name="T26" fmla="*/ 2835 w 190"/>
                    <a:gd name="T27" fmla="*/ 638 h 18"/>
                    <a:gd name="T28" fmla="*/ 2835 w 190"/>
                    <a:gd name="T29" fmla="*/ 0 h 18"/>
                    <a:gd name="T30" fmla="*/ 4230 w 190"/>
                    <a:gd name="T31" fmla="*/ 0 h 18"/>
                    <a:gd name="T32" fmla="*/ 4952 w 190"/>
                    <a:gd name="T33" fmla="*/ 0 h 18"/>
                    <a:gd name="T34" fmla="*/ 4952 w 190"/>
                    <a:gd name="T35" fmla="*/ 638 h 18"/>
                    <a:gd name="T36" fmla="*/ 4230 w 190"/>
                    <a:gd name="T37" fmla="*/ 638 h 18"/>
                    <a:gd name="T38" fmla="*/ 4230 w 190"/>
                    <a:gd name="T39" fmla="*/ 0 h 18"/>
                    <a:gd name="T40" fmla="*/ 5651 w 190"/>
                    <a:gd name="T41" fmla="*/ 0 h 18"/>
                    <a:gd name="T42" fmla="*/ 6371 w 190"/>
                    <a:gd name="T43" fmla="*/ 0 h 18"/>
                    <a:gd name="T44" fmla="*/ 6371 w 190"/>
                    <a:gd name="T45" fmla="*/ 638 h 18"/>
                    <a:gd name="T46" fmla="*/ 5651 w 190"/>
                    <a:gd name="T47" fmla="*/ 638 h 18"/>
                    <a:gd name="T48" fmla="*/ 5651 w 190"/>
                    <a:gd name="T49" fmla="*/ 0 h 18"/>
                    <a:gd name="T50" fmla="*/ 7070 w 190"/>
                    <a:gd name="T51" fmla="*/ 0 h 18"/>
                    <a:gd name="T52" fmla="*/ 7464 w 190"/>
                    <a:gd name="T53" fmla="*/ 0 h 18"/>
                    <a:gd name="T54" fmla="*/ 7464 w 190"/>
                    <a:gd name="T55" fmla="*/ 638 h 18"/>
                    <a:gd name="T56" fmla="*/ 7070 w 190"/>
                    <a:gd name="T57" fmla="*/ 638 h 18"/>
                    <a:gd name="T58" fmla="*/ 7070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  <p:grpSp>
          <p:nvGrpSpPr>
            <p:cNvPr id="13" name="Group 121"/>
            <p:cNvGrpSpPr>
              <a:grpSpLocks/>
            </p:cNvGrpSpPr>
            <p:nvPr/>
          </p:nvGrpSpPr>
          <p:grpSpPr bwMode="auto">
            <a:xfrm>
              <a:off x="4032" y="1824"/>
              <a:ext cx="1344" cy="816"/>
              <a:chOff x="723" y="872"/>
              <a:chExt cx="2390" cy="1386"/>
            </a:xfrm>
          </p:grpSpPr>
          <p:grpSp>
            <p:nvGrpSpPr>
              <p:cNvPr id="14" name="Group 122"/>
              <p:cNvGrpSpPr>
                <a:grpSpLocks/>
              </p:cNvGrpSpPr>
              <p:nvPr/>
            </p:nvGrpSpPr>
            <p:grpSpPr bwMode="auto">
              <a:xfrm>
                <a:off x="2087" y="1824"/>
                <a:ext cx="409" cy="434"/>
                <a:chOff x="2298" y="1822"/>
                <a:chExt cx="409" cy="434"/>
              </a:xfrm>
            </p:grpSpPr>
            <p:grpSp>
              <p:nvGrpSpPr>
                <p:cNvPr id="15" name="Group 123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16" name="Group 124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17" name="Group 12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8671" name="Oval 1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672" name="Oval 1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18" name="Group 1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8669" name="Oval 12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670" name="Oval 1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19" name="Group 131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665" name="Freeform 132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66" name="Freeform 133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20" name="Group 13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21" name="Group 135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8661" name="Oval 13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62" name="Oval 1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22" name="Group 138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659" name="Oval 1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60" name="Oval 1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23" name="Group 141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55" name="Freeform 14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56" name="Freeform 143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4" name="Group 14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653" name="Oval 14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54" name="Oval 146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5" name="Group 147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51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52" name="Oval 149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6" name="Group 150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649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50" name="Oval 152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7" name="Group 153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47" name="Oval 154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48" name="Oval 155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8" name="Group 156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45" name="Freeform 15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46" name="Freeform 158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29" name="Group 159"/>
              <p:cNvGrpSpPr>
                <a:grpSpLocks/>
              </p:cNvGrpSpPr>
              <p:nvPr/>
            </p:nvGrpSpPr>
            <p:grpSpPr bwMode="auto">
              <a:xfrm>
                <a:off x="1511" y="1824"/>
                <a:ext cx="409" cy="434"/>
                <a:chOff x="2298" y="1822"/>
                <a:chExt cx="409" cy="434"/>
              </a:xfrm>
            </p:grpSpPr>
            <p:grpSp>
              <p:nvGrpSpPr>
                <p:cNvPr id="30" name="Group 160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31" name="Group 161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8192" name="Group 16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8635" name="Oval 16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636" name="Oval 16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8193" name="Group 16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8633" name="Oval 1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634" name="Oval 1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8194" name="Group 168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629" name="Freeform 169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30" name="Freeform 170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195" name="Group 171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8196" name="Group 172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8625" name="Oval 17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26" name="Oval 1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8198" name="Group 175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623" name="Oval 1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24" name="Oval 17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200" name="Group 178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19" name="Freeform 179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20" name="Freeform 180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201" name="Group 181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617" name="Oval 182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18" name="Oval 183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202" name="Group 184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15" name="Oval 185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16" name="Oval 186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203" name="Group 187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613" name="Oval 188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14" name="Oval 18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204" name="Group 190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11" name="Oval 191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12" name="Oval 19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205" name="Group 193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609" name="Freeform 194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610" name="Freeform 195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8206" name="Group 196"/>
              <p:cNvGrpSpPr>
                <a:grpSpLocks/>
              </p:cNvGrpSpPr>
              <p:nvPr/>
            </p:nvGrpSpPr>
            <p:grpSpPr bwMode="auto">
              <a:xfrm>
                <a:off x="2793" y="1608"/>
                <a:ext cx="320" cy="321"/>
                <a:chOff x="0" y="2496"/>
                <a:chExt cx="304" cy="285"/>
              </a:xfrm>
            </p:grpSpPr>
            <p:sp>
              <p:nvSpPr>
                <p:cNvPr id="8599" name="Line 197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600" name="Freeform 198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483 w 190"/>
                    <a:gd name="T3" fmla="*/ 0 h 18"/>
                    <a:gd name="T4" fmla="*/ 483 w 190"/>
                    <a:gd name="T5" fmla="*/ 17237 h 18"/>
                    <a:gd name="T6" fmla="*/ 0 w 190"/>
                    <a:gd name="T7" fmla="*/ 17237 h 18"/>
                    <a:gd name="T8" fmla="*/ 0 w 190"/>
                    <a:gd name="T9" fmla="*/ 0 h 18"/>
                    <a:gd name="T10" fmla="*/ 976 w 190"/>
                    <a:gd name="T11" fmla="*/ 0 h 18"/>
                    <a:gd name="T12" fmla="*/ 1450 w 190"/>
                    <a:gd name="T13" fmla="*/ 0 h 18"/>
                    <a:gd name="T14" fmla="*/ 1450 w 190"/>
                    <a:gd name="T15" fmla="*/ 17237 h 18"/>
                    <a:gd name="T16" fmla="*/ 976 w 190"/>
                    <a:gd name="T17" fmla="*/ 17237 h 18"/>
                    <a:gd name="T18" fmla="*/ 976 w 190"/>
                    <a:gd name="T19" fmla="*/ 0 h 18"/>
                    <a:gd name="T20" fmla="*/ 1925 w 190"/>
                    <a:gd name="T21" fmla="*/ 0 h 18"/>
                    <a:gd name="T22" fmla="*/ 2411 w 190"/>
                    <a:gd name="T23" fmla="*/ 0 h 18"/>
                    <a:gd name="T24" fmla="*/ 2411 w 190"/>
                    <a:gd name="T25" fmla="*/ 17237 h 18"/>
                    <a:gd name="T26" fmla="*/ 1925 w 190"/>
                    <a:gd name="T27" fmla="*/ 17237 h 18"/>
                    <a:gd name="T28" fmla="*/ 1925 w 190"/>
                    <a:gd name="T29" fmla="*/ 0 h 18"/>
                    <a:gd name="T30" fmla="*/ 2902 w 190"/>
                    <a:gd name="T31" fmla="*/ 0 h 18"/>
                    <a:gd name="T32" fmla="*/ 3387 w 190"/>
                    <a:gd name="T33" fmla="*/ 0 h 18"/>
                    <a:gd name="T34" fmla="*/ 3387 w 190"/>
                    <a:gd name="T35" fmla="*/ 17237 h 18"/>
                    <a:gd name="T36" fmla="*/ 2902 w 190"/>
                    <a:gd name="T37" fmla="*/ 17237 h 18"/>
                    <a:gd name="T38" fmla="*/ 2902 w 190"/>
                    <a:gd name="T39" fmla="*/ 0 h 18"/>
                    <a:gd name="T40" fmla="*/ 3858 w 190"/>
                    <a:gd name="T41" fmla="*/ 0 h 18"/>
                    <a:gd name="T42" fmla="*/ 4336 w 190"/>
                    <a:gd name="T43" fmla="*/ 0 h 18"/>
                    <a:gd name="T44" fmla="*/ 4336 w 190"/>
                    <a:gd name="T45" fmla="*/ 17237 h 18"/>
                    <a:gd name="T46" fmla="*/ 3858 w 190"/>
                    <a:gd name="T47" fmla="*/ 17237 h 18"/>
                    <a:gd name="T48" fmla="*/ 3858 w 190"/>
                    <a:gd name="T49" fmla="*/ 0 h 18"/>
                    <a:gd name="T50" fmla="*/ 4838 w 190"/>
                    <a:gd name="T51" fmla="*/ 0 h 18"/>
                    <a:gd name="T52" fmla="*/ 5099 w 190"/>
                    <a:gd name="T53" fmla="*/ 0 h 18"/>
                    <a:gd name="T54" fmla="*/ 5099 w 190"/>
                    <a:gd name="T55" fmla="*/ 17237 h 18"/>
                    <a:gd name="T56" fmla="*/ 4838 w 190"/>
                    <a:gd name="T57" fmla="*/ 17237 h 18"/>
                    <a:gd name="T58" fmla="*/ 4838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08" name="Group 199"/>
              <p:cNvGrpSpPr>
                <a:grpSpLocks/>
              </p:cNvGrpSpPr>
              <p:nvPr/>
            </p:nvGrpSpPr>
            <p:grpSpPr bwMode="auto">
              <a:xfrm>
                <a:off x="1056" y="1822"/>
                <a:ext cx="405" cy="434"/>
                <a:chOff x="1177" y="1822"/>
                <a:chExt cx="405" cy="434"/>
              </a:xfrm>
            </p:grpSpPr>
            <p:grpSp>
              <p:nvGrpSpPr>
                <p:cNvPr id="8212" name="Group 200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8213" name="Group 201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grpSp>
                  <p:nvGrpSpPr>
                    <p:cNvPr id="8214" name="Group 20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8597" name="Oval 20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598" name="Oval 20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8219" name="Group 20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8595" name="Oval 20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596" name="Oval 20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426240" name="Group 208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8591" name="Freeform 209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592" name="Freeform 210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241" name="Group 211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426242" name="Group 212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8587" name="Oval 2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588" name="Oval 2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6243" name="Group 215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8585" name="Oval 2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586" name="Oval 2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244" name="Group 218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581" name="Freeform 219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82" name="Freeform 220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45" name="Group 221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8579" name="Oval 222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80" name="Oval 223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46" name="Group 224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577" name="Oval 225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78" name="Oval 226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47" name="Group 227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8575" name="Oval 228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76" name="Oval 229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48" name="Group 230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573" name="Oval 231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74" name="Oval 232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49" name="Group 233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571" name="Freeform 234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72" name="Freeform 235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426250" name="Group 236"/>
              <p:cNvGrpSpPr>
                <a:grpSpLocks/>
              </p:cNvGrpSpPr>
              <p:nvPr/>
            </p:nvGrpSpPr>
            <p:grpSpPr bwMode="auto">
              <a:xfrm>
                <a:off x="2519" y="1822"/>
                <a:ext cx="409" cy="434"/>
                <a:chOff x="2298" y="1822"/>
                <a:chExt cx="409" cy="434"/>
              </a:xfrm>
            </p:grpSpPr>
            <p:grpSp>
              <p:nvGrpSpPr>
                <p:cNvPr id="426251" name="Group 237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426252" name="Group 238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426253" name="Group 23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8561" name="Oval 24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562" name="Oval 2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426254" name="Group 2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8559" name="Oval 2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560" name="Oval 2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426255" name="Group 245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555" name="Freeform 246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556" name="Freeform 247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256" name="Group 24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426257" name="Group 249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8551" name="Oval 25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552" name="Oval 2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6258" name="Group 252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549" name="Oval 2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550" name="Oval 25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259" name="Group 25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545" name="Freeform 256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46" name="Freeform 25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60" name="Group 25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543" name="Oval 25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44" name="Oval 26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62" name="Group 261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541" name="Oval 26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42" name="Oval 26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63" name="Group 264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539" name="Oval 26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40" name="Oval 266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64" name="Group 267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537" name="Oval 26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38" name="Oval 269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265" name="Group 270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535" name="Freeform 271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536" name="Freeform 27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8505" name="Freeform 273"/>
              <p:cNvSpPr>
                <a:spLocks/>
              </p:cNvSpPr>
              <p:nvPr/>
            </p:nvSpPr>
            <p:spPr bwMode="auto">
              <a:xfrm>
                <a:off x="879" y="1608"/>
                <a:ext cx="4" cy="261"/>
              </a:xfrm>
              <a:custGeom>
                <a:avLst/>
                <a:gdLst>
                  <a:gd name="T0" fmla="*/ 0 w 4"/>
                  <a:gd name="T1" fmla="*/ 0 h 232"/>
                  <a:gd name="T2" fmla="*/ 4 w 4"/>
                  <a:gd name="T3" fmla="*/ 530 h 232"/>
                  <a:gd name="T4" fmla="*/ 0 60000 65536"/>
                  <a:gd name="T5" fmla="*/ 0 60000 65536"/>
                  <a:gd name="T6" fmla="*/ 0 w 4"/>
                  <a:gd name="T7" fmla="*/ 0 h 232"/>
                  <a:gd name="T8" fmla="*/ 4 w 4"/>
                  <a:gd name="T9" fmla="*/ 232 h 23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426266" name="Group 274"/>
              <p:cNvGrpSpPr>
                <a:grpSpLocks/>
              </p:cNvGrpSpPr>
              <p:nvPr/>
            </p:nvGrpSpPr>
            <p:grpSpPr bwMode="auto">
              <a:xfrm>
                <a:off x="723" y="1608"/>
                <a:ext cx="320" cy="321"/>
                <a:chOff x="0" y="2496"/>
                <a:chExt cx="304" cy="285"/>
              </a:xfrm>
            </p:grpSpPr>
            <p:sp>
              <p:nvSpPr>
                <p:cNvPr id="8525" name="Line 275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526" name="Freeform 276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483 w 190"/>
                    <a:gd name="T3" fmla="*/ 0 h 18"/>
                    <a:gd name="T4" fmla="*/ 483 w 190"/>
                    <a:gd name="T5" fmla="*/ 17237 h 18"/>
                    <a:gd name="T6" fmla="*/ 0 w 190"/>
                    <a:gd name="T7" fmla="*/ 17237 h 18"/>
                    <a:gd name="T8" fmla="*/ 0 w 190"/>
                    <a:gd name="T9" fmla="*/ 0 h 18"/>
                    <a:gd name="T10" fmla="*/ 976 w 190"/>
                    <a:gd name="T11" fmla="*/ 0 h 18"/>
                    <a:gd name="T12" fmla="*/ 1450 w 190"/>
                    <a:gd name="T13" fmla="*/ 0 h 18"/>
                    <a:gd name="T14" fmla="*/ 1450 w 190"/>
                    <a:gd name="T15" fmla="*/ 17237 h 18"/>
                    <a:gd name="T16" fmla="*/ 976 w 190"/>
                    <a:gd name="T17" fmla="*/ 17237 h 18"/>
                    <a:gd name="T18" fmla="*/ 976 w 190"/>
                    <a:gd name="T19" fmla="*/ 0 h 18"/>
                    <a:gd name="T20" fmla="*/ 1925 w 190"/>
                    <a:gd name="T21" fmla="*/ 0 h 18"/>
                    <a:gd name="T22" fmla="*/ 2411 w 190"/>
                    <a:gd name="T23" fmla="*/ 0 h 18"/>
                    <a:gd name="T24" fmla="*/ 2411 w 190"/>
                    <a:gd name="T25" fmla="*/ 17237 h 18"/>
                    <a:gd name="T26" fmla="*/ 1925 w 190"/>
                    <a:gd name="T27" fmla="*/ 17237 h 18"/>
                    <a:gd name="T28" fmla="*/ 1925 w 190"/>
                    <a:gd name="T29" fmla="*/ 0 h 18"/>
                    <a:gd name="T30" fmla="*/ 2902 w 190"/>
                    <a:gd name="T31" fmla="*/ 0 h 18"/>
                    <a:gd name="T32" fmla="*/ 3387 w 190"/>
                    <a:gd name="T33" fmla="*/ 0 h 18"/>
                    <a:gd name="T34" fmla="*/ 3387 w 190"/>
                    <a:gd name="T35" fmla="*/ 17237 h 18"/>
                    <a:gd name="T36" fmla="*/ 2902 w 190"/>
                    <a:gd name="T37" fmla="*/ 17237 h 18"/>
                    <a:gd name="T38" fmla="*/ 2902 w 190"/>
                    <a:gd name="T39" fmla="*/ 0 h 18"/>
                    <a:gd name="T40" fmla="*/ 3858 w 190"/>
                    <a:gd name="T41" fmla="*/ 0 h 18"/>
                    <a:gd name="T42" fmla="*/ 4336 w 190"/>
                    <a:gd name="T43" fmla="*/ 0 h 18"/>
                    <a:gd name="T44" fmla="*/ 4336 w 190"/>
                    <a:gd name="T45" fmla="*/ 17237 h 18"/>
                    <a:gd name="T46" fmla="*/ 3858 w 190"/>
                    <a:gd name="T47" fmla="*/ 17237 h 18"/>
                    <a:gd name="T48" fmla="*/ 3858 w 190"/>
                    <a:gd name="T49" fmla="*/ 0 h 18"/>
                    <a:gd name="T50" fmla="*/ 4838 w 190"/>
                    <a:gd name="T51" fmla="*/ 0 h 18"/>
                    <a:gd name="T52" fmla="*/ 5099 w 190"/>
                    <a:gd name="T53" fmla="*/ 0 h 18"/>
                    <a:gd name="T54" fmla="*/ 5099 w 190"/>
                    <a:gd name="T55" fmla="*/ 17237 h 18"/>
                    <a:gd name="T56" fmla="*/ 4838 w 190"/>
                    <a:gd name="T57" fmla="*/ 17237 h 18"/>
                    <a:gd name="T58" fmla="*/ 4838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426261" name="Freeform 277"/>
              <p:cNvSpPr>
                <a:spLocks/>
              </p:cNvSpPr>
              <p:nvPr/>
            </p:nvSpPr>
            <p:spPr bwMode="auto">
              <a:xfrm>
                <a:off x="972" y="1084"/>
                <a:ext cx="2087" cy="891"/>
              </a:xfrm>
              <a:custGeom>
                <a:avLst/>
                <a:gdLst/>
                <a:ahLst/>
                <a:cxnLst>
                  <a:cxn ang="0">
                    <a:pos x="0" y="143"/>
                  </a:cxn>
                  <a:cxn ang="0">
                    <a:pos x="110" y="0"/>
                  </a:cxn>
                  <a:cxn ang="0">
                    <a:pos x="1668" y="0"/>
                  </a:cxn>
                  <a:cxn ang="0">
                    <a:pos x="1875" y="99"/>
                  </a:cxn>
                  <a:cxn ang="0">
                    <a:pos x="2088" y="513"/>
                  </a:cxn>
                  <a:cxn ang="0">
                    <a:pos x="2072" y="881"/>
                  </a:cxn>
                  <a:cxn ang="0">
                    <a:pos x="1771" y="891"/>
                  </a:cxn>
                  <a:cxn ang="0">
                    <a:pos x="110" y="891"/>
                  </a:cxn>
                  <a:cxn ang="0">
                    <a:pos x="6" y="792"/>
                  </a:cxn>
                  <a:cxn ang="0">
                    <a:pos x="8" y="131"/>
                  </a:cxn>
                </a:cxnLst>
                <a:rect l="0" t="0" r="r" b="b"/>
                <a:pathLst>
                  <a:path w="2088" h="891">
                    <a:moveTo>
                      <a:pt x="0" y="143"/>
                    </a:moveTo>
                    <a:lnTo>
                      <a:pt x="110" y="0"/>
                    </a:lnTo>
                    <a:lnTo>
                      <a:pt x="1668" y="0"/>
                    </a:lnTo>
                    <a:lnTo>
                      <a:pt x="1875" y="99"/>
                    </a:lnTo>
                    <a:lnTo>
                      <a:pt x="2088" y="513"/>
                    </a:lnTo>
                    <a:lnTo>
                      <a:pt x="2072" y="881"/>
                    </a:lnTo>
                    <a:lnTo>
                      <a:pt x="1771" y="891"/>
                    </a:lnTo>
                    <a:lnTo>
                      <a:pt x="110" y="891"/>
                    </a:lnTo>
                    <a:lnTo>
                      <a:pt x="6" y="792"/>
                    </a:lnTo>
                    <a:lnTo>
                      <a:pt x="8" y="131"/>
                    </a:lnTo>
                  </a:path>
                </a:pathLst>
              </a:custGeom>
              <a:gradFill rotWithShape="1">
                <a:gsLst>
                  <a:gs pos="0">
                    <a:srgbClr val="00D200"/>
                  </a:gs>
                  <a:gs pos="50000">
                    <a:srgbClr val="008000"/>
                  </a:gs>
                  <a:gs pos="100000">
                    <a:srgbClr val="00D200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508" name="Rectangle 278"/>
              <p:cNvSpPr>
                <a:spLocks noChangeArrowheads="1"/>
              </p:cNvSpPr>
              <p:nvPr/>
            </p:nvSpPr>
            <p:spPr bwMode="auto">
              <a:xfrm>
                <a:off x="1093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509" name="Rectangle 279"/>
              <p:cNvSpPr>
                <a:spLocks noChangeArrowheads="1"/>
              </p:cNvSpPr>
              <p:nvPr/>
            </p:nvSpPr>
            <p:spPr bwMode="auto">
              <a:xfrm>
                <a:off x="1526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510" name="Rectangle 280"/>
              <p:cNvSpPr>
                <a:spLocks noChangeArrowheads="1"/>
              </p:cNvSpPr>
              <p:nvPr/>
            </p:nvSpPr>
            <p:spPr bwMode="auto">
              <a:xfrm>
                <a:off x="2408" y="1365"/>
                <a:ext cx="232" cy="315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00FFFF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426267" name="Group 281"/>
              <p:cNvGrpSpPr>
                <a:grpSpLocks/>
              </p:cNvGrpSpPr>
              <p:nvPr/>
            </p:nvGrpSpPr>
            <p:grpSpPr bwMode="auto">
              <a:xfrm>
                <a:off x="1346" y="960"/>
                <a:ext cx="202" cy="192"/>
                <a:chOff x="5136" y="1968"/>
                <a:chExt cx="192" cy="171"/>
              </a:xfrm>
            </p:grpSpPr>
            <p:sp>
              <p:nvSpPr>
                <p:cNvPr id="8523" name="Oval 282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524" name="Freeform 283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512" name="Freeform 284"/>
              <p:cNvSpPr>
                <a:spLocks/>
              </p:cNvSpPr>
              <p:nvPr/>
            </p:nvSpPr>
            <p:spPr bwMode="auto">
              <a:xfrm>
                <a:off x="1043" y="1878"/>
                <a:ext cx="1818" cy="1"/>
              </a:xfrm>
              <a:custGeom>
                <a:avLst/>
                <a:gdLst>
                  <a:gd name="T0" fmla="*/ 0 w 1728"/>
                  <a:gd name="T1" fmla="*/ 0 h 1"/>
                  <a:gd name="T2" fmla="*/ 2466 w 1728"/>
                  <a:gd name="T3" fmla="*/ 0 h 1"/>
                  <a:gd name="T4" fmla="*/ 0 60000 65536"/>
                  <a:gd name="T5" fmla="*/ 0 60000 65536"/>
                  <a:gd name="T6" fmla="*/ 0 w 1728"/>
                  <a:gd name="T7" fmla="*/ 0 h 1"/>
                  <a:gd name="T8" fmla="*/ 1728 w 17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513" name="Freeform 285"/>
              <p:cNvSpPr>
                <a:spLocks/>
              </p:cNvSpPr>
              <p:nvPr/>
            </p:nvSpPr>
            <p:spPr bwMode="auto">
              <a:xfrm>
                <a:off x="1007" y="1229"/>
                <a:ext cx="1854" cy="1"/>
              </a:xfrm>
              <a:custGeom>
                <a:avLst/>
                <a:gdLst>
                  <a:gd name="T0" fmla="*/ 0 w 1762"/>
                  <a:gd name="T1" fmla="*/ 0 h 1"/>
                  <a:gd name="T2" fmla="*/ 2517 w 1762"/>
                  <a:gd name="T3" fmla="*/ 0 h 1"/>
                  <a:gd name="T4" fmla="*/ 0 60000 65536"/>
                  <a:gd name="T5" fmla="*/ 0 60000 65536"/>
                  <a:gd name="T6" fmla="*/ 0 w 1762"/>
                  <a:gd name="T7" fmla="*/ 0 h 1"/>
                  <a:gd name="T8" fmla="*/ 1762 w 176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426268" name="Group 286"/>
              <p:cNvGrpSpPr>
                <a:grpSpLocks/>
              </p:cNvGrpSpPr>
              <p:nvPr/>
            </p:nvGrpSpPr>
            <p:grpSpPr bwMode="auto">
              <a:xfrm>
                <a:off x="2305" y="960"/>
                <a:ext cx="202" cy="192"/>
                <a:chOff x="5136" y="1968"/>
                <a:chExt cx="192" cy="171"/>
              </a:xfrm>
            </p:grpSpPr>
            <p:sp>
              <p:nvSpPr>
                <p:cNvPr id="8521" name="Oval 287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522" name="Freeform 288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515" name="Freeform 289"/>
              <p:cNvSpPr>
                <a:spLocks/>
              </p:cNvSpPr>
              <p:nvPr/>
            </p:nvSpPr>
            <p:spPr bwMode="auto">
              <a:xfrm>
                <a:off x="1245" y="1662"/>
                <a:ext cx="17" cy="35"/>
              </a:xfrm>
              <a:custGeom>
                <a:avLst/>
                <a:gdLst>
                  <a:gd name="T0" fmla="*/ 0 w 16"/>
                  <a:gd name="T1" fmla="*/ 73 h 31"/>
                  <a:gd name="T2" fmla="*/ 23 w 16"/>
                  <a:gd name="T3" fmla="*/ 0 h 31"/>
                  <a:gd name="T4" fmla="*/ 0 w 16"/>
                  <a:gd name="T5" fmla="*/ 73 h 31"/>
                  <a:gd name="T6" fmla="*/ 0 60000 65536"/>
                  <a:gd name="T7" fmla="*/ 0 60000 65536"/>
                  <a:gd name="T8" fmla="*/ 0 60000 65536"/>
                  <a:gd name="T9" fmla="*/ 0 w 16"/>
                  <a:gd name="T10" fmla="*/ 0 h 31"/>
                  <a:gd name="T11" fmla="*/ 16 w 16"/>
                  <a:gd name="T12" fmla="*/ 31 h 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516" name="Freeform 290"/>
              <p:cNvSpPr>
                <a:spLocks/>
              </p:cNvSpPr>
              <p:nvPr/>
            </p:nvSpPr>
            <p:spPr bwMode="auto">
              <a:xfrm>
                <a:off x="1070" y="1284"/>
                <a:ext cx="225" cy="594"/>
              </a:xfrm>
              <a:custGeom>
                <a:avLst/>
                <a:gdLst>
                  <a:gd name="T0" fmla="*/ 304 w 214"/>
                  <a:gd name="T1" fmla="*/ 1204 h 528"/>
                  <a:gd name="T2" fmla="*/ 304 w 214"/>
                  <a:gd name="T3" fmla="*/ 0 h 528"/>
                  <a:gd name="T4" fmla="*/ 0 w 214"/>
                  <a:gd name="T5" fmla="*/ 2 h 528"/>
                  <a:gd name="T6" fmla="*/ 0 w 214"/>
                  <a:gd name="T7" fmla="*/ 1201 h 528"/>
                  <a:gd name="T8" fmla="*/ 304 w 214"/>
                  <a:gd name="T9" fmla="*/ 1204 h 5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4"/>
                  <a:gd name="T16" fmla="*/ 0 h 528"/>
                  <a:gd name="T17" fmla="*/ 214 w 214"/>
                  <a:gd name="T18" fmla="*/ 528 h 5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517" name="Freeform 291"/>
              <p:cNvSpPr>
                <a:spLocks/>
              </p:cNvSpPr>
              <p:nvPr/>
            </p:nvSpPr>
            <p:spPr bwMode="auto">
              <a:xfrm>
                <a:off x="2664" y="1200"/>
                <a:ext cx="432" cy="520"/>
              </a:xfrm>
              <a:custGeom>
                <a:avLst/>
                <a:gdLst>
                  <a:gd name="T0" fmla="*/ 216 w 432"/>
                  <a:gd name="T1" fmla="*/ 0 h 520"/>
                  <a:gd name="T2" fmla="*/ 0 w 432"/>
                  <a:gd name="T3" fmla="*/ 136 h 520"/>
                  <a:gd name="T4" fmla="*/ 64 w 432"/>
                  <a:gd name="T5" fmla="*/ 520 h 520"/>
                  <a:gd name="T6" fmla="*/ 400 w 432"/>
                  <a:gd name="T7" fmla="*/ 520 h 520"/>
                  <a:gd name="T8" fmla="*/ 432 w 432"/>
                  <a:gd name="T9" fmla="*/ 424 h 5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2"/>
                  <a:gd name="T16" fmla="*/ 0 h 520"/>
                  <a:gd name="T17" fmla="*/ 432 w 432"/>
                  <a:gd name="T18" fmla="*/ 520 h 5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2" h="520">
                    <a:moveTo>
                      <a:pt x="216" y="0"/>
                    </a:moveTo>
                    <a:lnTo>
                      <a:pt x="0" y="136"/>
                    </a:lnTo>
                    <a:lnTo>
                      <a:pt x="64" y="520"/>
                    </a:lnTo>
                    <a:lnTo>
                      <a:pt x="400" y="520"/>
                    </a:lnTo>
                    <a:lnTo>
                      <a:pt x="432" y="424"/>
                    </a:ln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00FFFF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518" name="Rectangle 292"/>
              <p:cNvSpPr>
                <a:spLocks noChangeArrowheads="1"/>
              </p:cNvSpPr>
              <p:nvPr/>
            </p:nvSpPr>
            <p:spPr bwMode="auto">
              <a:xfrm>
                <a:off x="2120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519" name="Freeform 293"/>
              <p:cNvSpPr>
                <a:spLocks/>
              </p:cNvSpPr>
              <p:nvPr/>
            </p:nvSpPr>
            <p:spPr bwMode="auto">
              <a:xfrm>
                <a:off x="1832" y="872"/>
                <a:ext cx="784" cy="328"/>
              </a:xfrm>
              <a:custGeom>
                <a:avLst/>
                <a:gdLst>
                  <a:gd name="T0" fmla="*/ 328 w 784"/>
                  <a:gd name="T1" fmla="*/ 280 h 328"/>
                  <a:gd name="T2" fmla="*/ 0 w 784"/>
                  <a:gd name="T3" fmla="*/ 0 h 328"/>
                  <a:gd name="T4" fmla="*/ 784 w 784"/>
                  <a:gd name="T5" fmla="*/ 0 h 328"/>
                  <a:gd name="T6" fmla="*/ 232 w 784"/>
                  <a:gd name="T7" fmla="*/ 328 h 3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84"/>
                  <a:gd name="T13" fmla="*/ 0 h 328"/>
                  <a:gd name="T14" fmla="*/ 784 w 784"/>
                  <a:gd name="T15" fmla="*/ 328 h 3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84" h="328">
                    <a:moveTo>
                      <a:pt x="328" y="280"/>
                    </a:moveTo>
                    <a:lnTo>
                      <a:pt x="0" y="0"/>
                    </a:lnTo>
                    <a:lnTo>
                      <a:pt x="784" y="0"/>
                    </a:lnTo>
                    <a:lnTo>
                      <a:pt x="232" y="328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520" name="Rectangle 294"/>
              <p:cNvSpPr>
                <a:spLocks noChangeArrowheads="1"/>
              </p:cNvSpPr>
              <p:nvPr/>
            </p:nvSpPr>
            <p:spPr bwMode="auto">
              <a:xfrm>
                <a:off x="1824" y="1365"/>
                <a:ext cx="232" cy="315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00FFFF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426269" name="Group 295"/>
          <p:cNvGrpSpPr>
            <a:grpSpLocks/>
          </p:cNvGrpSpPr>
          <p:nvPr/>
        </p:nvGrpSpPr>
        <p:grpSpPr bwMode="auto">
          <a:xfrm rot="-224705">
            <a:off x="-2969408" y="4759117"/>
            <a:ext cx="3576638" cy="1066800"/>
            <a:chOff x="3075" y="3216"/>
            <a:chExt cx="2253" cy="672"/>
          </a:xfrm>
        </p:grpSpPr>
        <p:grpSp>
          <p:nvGrpSpPr>
            <p:cNvPr id="426270" name="Group 296"/>
            <p:cNvGrpSpPr>
              <a:grpSpLocks/>
            </p:cNvGrpSpPr>
            <p:nvPr/>
          </p:nvGrpSpPr>
          <p:grpSpPr bwMode="auto">
            <a:xfrm>
              <a:off x="4077" y="3592"/>
              <a:ext cx="103" cy="146"/>
              <a:chOff x="0" y="2496"/>
              <a:chExt cx="304" cy="285"/>
            </a:xfrm>
          </p:grpSpPr>
          <p:sp>
            <p:nvSpPr>
              <p:cNvPr id="8496" name="Line 297"/>
              <p:cNvSpPr>
                <a:spLocks noChangeShapeType="1"/>
              </p:cNvSpPr>
              <p:nvPr/>
            </p:nvSpPr>
            <p:spPr bwMode="auto">
              <a:xfrm>
                <a:off x="148" y="2496"/>
                <a:ext cx="3" cy="285"/>
              </a:xfrm>
              <a:prstGeom prst="line">
                <a:avLst/>
              </a:prstGeom>
              <a:noFill/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497" name="Freeform 298"/>
              <p:cNvSpPr>
                <a:spLocks noEditPoints="1"/>
              </p:cNvSpPr>
              <p:nvPr/>
            </p:nvSpPr>
            <p:spPr bwMode="auto">
              <a:xfrm>
                <a:off x="0" y="2592"/>
                <a:ext cx="304" cy="48"/>
              </a:xfrm>
              <a:custGeom>
                <a:avLst/>
                <a:gdLst>
                  <a:gd name="T0" fmla="*/ 0 w 190"/>
                  <a:gd name="T1" fmla="*/ 0 h 18"/>
                  <a:gd name="T2" fmla="*/ 483 w 190"/>
                  <a:gd name="T3" fmla="*/ 0 h 18"/>
                  <a:gd name="T4" fmla="*/ 483 w 190"/>
                  <a:gd name="T5" fmla="*/ 17237 h 18"/>
                  <a:gd name="T6" fmla="*/ 0 w 190"/>
                  <a:gd name="T7" fmla="*/ 17237 h 18"/>
                  <a:gd name="T8" fmla="*/ 0 w 190"/>
                  <a:gd name="T9" fmla="*/ 0 h 18"/>
                  <a:gd name="T10" fmla="*/ 976 w 190"/>
                  <a:gd name="T11" fmla="*/ 0 h 18"/>
                  <a:gd name="T12" fmla="*/ 1450 w 190"/>
                  <a:gd name="T13" fmla="*/ 0 h 18"/>
                  <a:gd name="T14" fmla="*/ 1450 w 190"/>
                  <a:gd name="T15" fmla="*/ 17237 h 18"/>
                  <a:gd name="T16" fmla="*/ 976 w 190"/>
                  <a:gd name="T17" fmla="*/ 17237 h 18"/>
                  <a:gd name="T18" fmla="*/ 976 w 190"/>
                  <a:gd name="T19" fmla="*/ 0 h 18"/>
                  <a:gd name="T20" fmla="*/ 1925 w 190"/>
                  <a:gd name="T21" fmla="*/ 0 h 18"/>
                  <a:gd name="T22" fmla="*/ 2411 w 190"/>
                  <a:gd name="T23" fmla="*/ 0 h 18"/>
                  <a:gd name="T24" fmla="*/ 2411 w 190"/>
                  <a:gd name="T25" fmla="*/ 17237 h 18"/>
                  <a:gd name="T26" fmla="*/ 1925 w 190"/>
                  <a:gd name="T27" fmla="*/ 17237 h 18"/>
                  <a:gd name="T28" fmla="*/ 1925 w 190"/>
                  <a:gd name="T29" fmla="*/ 0 h 18"/>
                  <a:gd name="T30" fmla="*/ 2902 w 190"/>
                  <a:gd name="T31" fmla="*/ 0 h 18"/>
                  <a:gd name="T32" fmla="*/ 3387 w 190"/>
                  <a:gd name="T33" fmla="*/ 0 h 18"/>
                  <a:gd name="T34" fmla="*/ 3387 w 190"/>
                  <a:gd name="T35" fmla="*/ 17237 h 18"/>
                  <a:gd name="T36" fmla="*/ 2902 w 190"/>
                  <a:gd name="T37" fmla="*/ 17237 h 18"/>
                  <a:gd name="T38" fmla="*/ 2902 w 190"/>
                  <a:gd name="T39" fmla="*/ 0 h 18"/>
                  <a:gd name="T40" fmla="*/ 3858 w 190"/>
                  <a:gd name="T41" fmla="*/ 0 h 18"/>
                  <a:gd name="T42" fmla="*/ 4336 w 190"/>
                  <a:gd name="T43" fmla="*/ 0 h 18"/>
                  <a:gd name="T44" fmla="*/ 4336 w 190"/>
                  <a:gd name="T45" fmla="*/ 17237 h 18"/>
                  <a:gd name="T46" fmla="*/ 3858 w 190"/>
                  <a:gd name="T47" fmla="*/ 17237 h 18"/>
                  <a:gd name="T48" fmla="*/ 3858 w 190"/>
                  <a:gd name="T49" fmla="*/ 0 h 18"/>
                  <a:gd name="T50" fmla="*/ 4838 w 190"/>
                  <a:gd name="T51" fmla="*/ 0 h 18"/>
                  <a:gd name="T52" fmla="*/ 5099 w 190"/>
                  <a:gd name="T53" fmla="*/ 0 h 18"/>
                  <a:gd name="T54" fmla="*/ 5099 w 190"/>
                  <a:gd name="T55" fmla="*/ 17237 h 18"/>
                  <a:gd name="T56" fmla="*/ 4838 w 190"/>
                  <a:gd name="T57" fmla="*/ 17237 h 18"/>
                  <a:gd name="T58" fmla="*/ 4838 w 190"/>
                  <a:gd name="T59" fmla="*/ 0 h 18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190"/>
                  <a:gd name="T91" fmla="*/ 0 h 18"/>
                  <a:gd name="T92" fmla="*/ 190 w 190"/>
                  <a:gd name="T93" fmla="*/ 18 h 18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190" h="18">
                    <a:moveTo>
                      <a:pt x="0" y="0"/>
                    </a:moveTo>
                    <a:lnTo>
                      <a:pt x="18" y="0"/>
                    </a:lnTo>
                    <a:lnTo>
                      <a:pt x="18" y="18"/>
                    </a:lnTo>
                    <a:lnTo>
                      <a:pt x="0" y="18"/>
                    </a:lnTo>
                    <a:lnTo>
                      <a:pt x="0" y="0"/>
                    </a:lnTo>
                    <a:close/>
                    <a:moveTo>
                      <a:pt x="36" y="0"/>
                    </a:moveTo>
                    <a:lnTo>
                      <a:pt x="54" y="0"/>
                    </a:lnTo>
                    <a:lnTo>
                      <a:pt x="54" y="18"/>
                    </a:lnTo>
                    <a:lnTo>
                      <a:pt x="36" y="18"/>
                    </a:lnTo>
                    <a:lnTo>
                      <a:pt x="36" y="0"/>
                    </a:lnTo>
                    <a:close/>
                    <a:moveTo>
                      <a:pt x="72" y="0"/>
                    </a:moveTo>
                    <a:lnTo>
                      <a:pt x="90" y="0"/>
                    </a:lnTo>
                    <a:lnTo>
                      <a:pt x="90" y="18"/>
                    </a:lnTo>
                    <a:lnTo>
                      <a:pt x="72" y="18"/>
                    </a:lnTo>
                    <a:lnTo>
                      <a:pt x="72" y="0"/>
                    </a:lnTo>
                    <a:close/>
                    <a:moveTo>
                      <a:pt x="108" y="0"/>
                    </a:moveTo>
                    <a:lnTo>
                      <a:pt x="126" y="0"/>
                    </a:lnTo>
                    <a:lnTo>
                      <a:pt x="126" y="18"/>
                    </a:lnTo>
                    <a:lnTo>
                      <a:pt x="108" y="18"/>
                    </a:lnTo>
                    <a:lnTo>
                      <a:pt x="108" y="0"/>
                    </a:lnTo>
                    <a:close/>
                    <a:moveTo>
                      <a:pt x="144" y="0"/>
                    </a:moveTo>
                    <a:lnTo>
                      <a:pt x="162" y="0"/>
                    </a:lnTo>
                    <a:lnTo>
                      <a:pt x="162" y="18"/>
                    </a:lnTo>
                    <a:lnTo>
                      <a:pt x="144" y="18"/>
                    </a:lnTo>
                    <a:lnTo>
                      <a:pt x="144" y="0"/>
                    </a:lnTo>
                    <a:close/>
                    <a:moveTo>
                      <a:pt x="180" y="0"/>
                    </a:moveTo>
                    <a:lnTo>
                      <a:pt x="190" y="0"/>
                    </a:lnTo>
                    <a:lnTo>
                      <a:pt x="190" y="18"/>
                    </a:lnTo>
                    <a:lnTo>
                      <a:pt x="180" y="18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000000"/>
              </a:solidFill>
              <a:ln w="4763">
                <a:solidFill>
                  <a:srgbClr val="000000"/>
                </a:solidFill>
                <a:bevel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426271" name="Group 299"/>
            <p:cNvGrpSpPr>
              <a:grpSpLocks/>
            </p:cNvGrpSpPr>
            <p:nvPr/>
          </p:nvGrpSpPr>
          <p:grpSpPr bwMode="auto">
            <a:xfrm>
              <a:off x="3075" y="3295"/>
              <a:ext cx="1013" cy="593"/>
              <a:chOff x="0" y="1920"/>
              <a:chExt cx="2038" cy="1152"/>
            </a:xfrm>
          </p:grpSpPr>
          <p:grpSp>
            <p:nvGrpSpPr>
              <p:cNvPr id="8224" name="Group 300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grpSp>
              <p:nvGrpSpPr>
                <p:cNvPr id="8225" name="Group 301"/>
                <p:cNvGrpSpPr>
                  <a:grpSpLocks/>
                </p:cNvGrpSpPr>
                <p:nvPr/>
              </p:nvGrpSpPr>
              <p:grpSpPr bwMode="auto">
                <a:xfrm>
                  <a:off x="3973" y="2756"/>
                  <a:ext cx="148" cy="164"/>
                  <a:chOff x="3973" y="2756"/>
                  <a:chExt cx="148" cy="164"/>
                </a:xfrm>
              </p:grpSpPr>
              <p:grpSp>
                <p:nvGrpSpPr>
                  <p:cNvPr id="8226" name="Group 302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8494" name="Oval 30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495" name="Oval 3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8227" name="Group 305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8492" name="Oval 3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493" name="Oval 30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228" name="Group 308"/>
                <p:cNvGrpSpPr>
                  <a:grpSpLocks/>
                </p:cNvGrpSpPr>
                <p:nvPr/>
              </p:nvGrpSpPr>
              <p:grpSpPr bwMode="auto">
                <a:xfrm>
                  <a:off x="3985" y="2770"/>
                  <a:ext cx="123" cy="136"/>
                  <a:chOff x="3985" y="2770"/>
                  <a:chExt cx="123" cy="136"/>
                </a:xfrm>
              </p:grpSpPr>
              <p:sp>
                <p:nvSpPr>
                  <p:cNvPr id="8488" name="Freeform 309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489" name="Freeform 310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8229" name="Group 311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grpSp>
              <p:nvGrpSpPr>
                <p:cNvPr id="8230" name="Group 312"/>
                <p:cNvGrpSpPr>
                  <a:grpSpLocks/>
                </p:cNvGrpSpPr>
                <p:nvPr/>
              </p:nvGrpSpPr>
              <p:grpSpPr bwMode="auto">
                <a:xfrm>
                  <a:off x="4381" y="2756"/>
                  <a:ext cx="148" cy="164"/>
                  <a:chOff x="4381" y="2756"/>
                  <a:chExt cx="148" cy="164"/>
                </a:xfrm>
              </p:grpSpPr>
              <p:grpSp>
                <p:nvGrpSpPr>
                  <p:cNvPr id="8231" name="Group 313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8484" name="Oval 3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485" name="Oval 3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8233" name="Group 316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482" name="Oval 3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483" name="Oval 3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234" name="Group 319"/>
                <p:cNvGrpSpPr>
                  <a:grpSpLocks/>
                </p:cNvGrpSpPr>
                <p:nvPr/>
              </p:nvGrpSpPr>
              <p:grpSpPr bwMode="auto">
                <a:xfrm>
                  <a:off x="4393" y="2770"/>
                  <a:ext cx="123" cy="136"/>
                  <a:chOff x="4393" y="2770"/>
                  <a:chExt cx="123" cy="136"/>
                </a:xfrm>
              </p:grpSpPr>
              <p:sp>
                <p:nvSpPr>
                  <p:cNvPr id="8478" name="Freeform 320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479" name="Freeform 321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8238" name="Group 322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grpSp>
              <p:nvGrpSpPr>
                <p:cNvPr id="8241" name="Group 323"/>
                <p:cNvGrpSpPr>
                  <a:grpSpLocks/>
                </p:cNvGrpSpPr>
                <p:nvPr/>
              </p:nvGrpSpPr>
              <p:grpSpPr bwMode="auto">
                <a:xfrm>
                  <a:off x="3973" y="2756"/>
                  <a:ext cx="148" cy="164"/>
                  <a:chOff x="3973" y="2756"/>
                  <a:chExt cx="148" cy="164"/>
                </a:xfrm>
              </p:grpSpPr>
              <p:sp>
                <p:nvSpPr>
                  <p:cNvPr id="8474" name="Oval 324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475" name="Oval 325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254" name="Group 326"/>
                <p:cNvGrpSpPr>
                  <a:grpSpLocks/>
                </p:cNvGrpSpPr>
                <p:nvPr/>
              </p:nvGrpSpPr>
              <p:grpSpPr bwMode="auto">
                <a:xfrm>
                  <a:off x="3985" y="2770"/>
                  <a:ext cx="123" cy="136"/>
                  <a:chOff x="3985" y="2770"/>
                  <a:chExt cx="123" cy="136"/>
                </a:xfrm>
              </p:grpSpPr>
              <p:sp>
                <p:nvSpPr>
                  <p:cNvPr id="8472" name="Oval 327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473" name="Oval 328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8255" name="Group 329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8468" name="Freeform 330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69" name="Freeform 331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56" name="Group 332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sp>
              <p:nvSpPr>
                <p:cNvPr id="8466" name="Oval 333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67" name="Oval 334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57" name="Group 335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8464" name="Oval 336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65" name="Oval 337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58" name="Group 338"/>
              <p:cNvGrpSpPr>
                <a:grpSpLocks/>
              </p:cNvGrpSpPr>
              <p:nvPr/>
            </p:nvGrpSpPr>
            <p:grpSpPr bwMode="auto">
              <a:xfrm>
                <a:off x="432" y="2686"/>
                <a:ext cx="385" cy="386"/>
                <a:chOff x="3973" y="2756"/>
                <a:chExt cx="148" cy="164"/>
              </a:xfrm>
            </p:grpSpPr>
            <p:sp>
              <p:nvSpPr>
                <p:cNvPr id="8462" name="Oval 339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63" name="Oval 340"/>
                <p:cNvSpPr>
                  <a:spLocks noChangeArrowheads="1"/>
                </p:cNvSpPr>
                <p:nvPr/>
              </p:nvSpPr>
              <p:spPr bwMode="auto">
                <a:xfrm>
                  <a:off x="3973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59" name="Group 341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8460" name="Oval 342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61" name="Oval 343"/>
                <p:cNvSpPr>
                  <a:spLocks noChangeArrowheads="1"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60" name="Group 344"/>
              <p:cNvGrpSpPr>
                <a:grpSpLocks/>
              </p:cNvGrpSpPr>
              <p:nvPr/>
            </p:nvGrpSpPr>
            <p:grpSpPr bwMode="auto">
              <a:xfrm>
                <a:off x="463" y="2720"/>
                <a:ext cx="320" cy="318"/>
                <a:chOff x="3985" y="2770"/>
                <a:chExt cx="123" cy="136"/>
              </a:xfrm>
            </p:grpSpPr>
            <p:sp>
              <p:nvSpPr>
                <p:cNvPr id="8458" name="Freeform 345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59" name="Freeform 346"/>
                <p:cNvSpPr>
                  <a:spLocks/>
                </p:cNvSpPr>
                <p:nvPr/>
              </p:nvSpPr>
              <p:spPr bwMode="auto">
                <a:xfrm>
                  <a:off x="3985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59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59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59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59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61" name="Group 347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grpSp>
              <p:nvGrpSpPr>
                <p:cNvPr id="8274" name="Group 348"/>
                <p:cNvGrpSpPr>
                  <a:grpSpLocks/>
                </p:cNvGrpSpPr>
                <p:nvPr/>
              </p:nvGrpSpPr>
              <p:grpSpPr bwMode="auto">
                <a:xfrm>
                  <a:off x="4381" y="2756"/>
                  <a:ext cx="148" cy="164"/>
                  <a:chOff x="4381" y="2756"/>
                  <a:chExt cx="148" cy="164"/>
                </a:xfrm>
              </p:grpSpPr>
              <p:sp>
                <p:nvSpPr>
                  <p:cNvPr id="8456" name="Oval 349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457" name="Oval 35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275" name="Group 351"/>
                <p:cNvGrpSpPr>
                  <a:grpSpLocks/>
                </p:cNvGrpSpPr>
                <p:nvPr/>
              </p:nvGrpSpPr>
              <p:grpSpPr bwMode="auto">
                <a:xfrm>
                  <a:off x="4393" y="2770"/>
                  <a:ext cx="123" cy="136"/>
                  <a:chOff x="4393" y="2770"/>
                  <a:chExt cx="123" cy="136"/>
                </a:xfrm>
              </p:grpSpPr>
              <p:sp>
                <p:nvSpPr>
                  <p:cNvPr id="8454" name="Oval 352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455" name="Oval 35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8280" name="Group 354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8450" name="Freeform 355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51" name="Freeform 356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81" name="Group 357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sp>
              <p:nvSpPr>
                <p:cNvPr id="8448" name="Oval 358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49" name="Oval 359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84" name="Group 360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8446" name="Oval 361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47" name="Oval 362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85" name="Group 363"/>
              <p:cNvGrpSpPr>
                <a:grpSpLocks/>
              </p:cNvGrpSpPr>
              <p:nvPr/>
            </p:nvGrpSpPr>
            <p:grpSpPr bwMode="auto">
              <a:xfrm>
                <a:off x="1497" y="2686"/>
                <a:ext cx="389" cy="386"/>
                <a:chOff x="4381" y="2756"/>
                <a:chExt cx="148" cy="164"/>
              </a:xfrm>
            </p:grpSpPr>
            <p:sp>
              <p:nvSpPr>
                <p:cNvPr id="8444" name="Oval 364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solidFill>
                  <a:srgbClr val="CC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45" name="Oval 365"/>
                <p:cNvSpPr>
                  <a:spLocks noChangeArrowheads="1"/>
                </p:cNvSpPr>
                <p:nvPr/>
              </p:nvSpPr>
              <p:spPr bwMode="auto">
                <a:xfrm>
                  <a:off x="4381" y="2756"/>
                  <a:ext cx="148" cy="164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90" name="Group 366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8442" name="Oval 367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43" name="Oval 368"/>
                <p:cNvSpPr>
                  <a:spLocks noChangeArrowheads="1"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prstGeom prst="ellipse">
                  <a:avLst/>
                </a:pr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8291" name="Group 369"/>
              <p:cNvGrpSpPr>
                <a:grpSpLocks/>
              </p:cNvGrpSpPr>
              <p:nvPr/>
            </p:nvGrpSpPr>
            <p:grpSpPr bwMode="auto">
              <a:xfrm>
                <a:off x="1528" y="2720"/>
                <a:ext cx="323" cy="318"/>
                <a:chOff x="4393" y="2770"/>
                <a:chExt cx="123" cy="136"/>
              </a:xfrm>
            </p:grpSpPr>
            <p:sp>
              <p:nvSpPr>
                <p:cNvPr id="8440" name="Freeform 370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solidFill>
                  <a:srgbClr val="8080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41" name="Freeform 371"/>
                <p:cNvSpPr>
                  <a:spLocks/>
                </p:cNvSpPr>
                <p:nvPr/>
              </p:nvSpPr>
              <p:spPr bwMode="auto">
                <a:xfrm>
                  <a:off x="4393" y="2770"/>
                  <a:ext cx="123" cy="136"/>
                </a:xfrm>
                <a:custGeom>
                  <a:avLst/>
                  <a:gdLst>
                    <a:gd name="T0" fmla="*/ 123 w 123"/>
                    <a:gd name="T1" fmla="*/ 68 h 136"/>
                    <a:gd name="T2" fmla="*/ 72 w 123"/>
                    <a:gd name="T3" fmla="*/ 66 h 136"/>
                    <a:gd name="T4" fmla="*/ 118 w 123"/>
                    <a:gd name="T5" fmla="*/ 42 h 136"/>
                    <a:gd name="T6" fmla="*/ 71 w 123"/>
                    <a:gd name="T7" fmla="*/ 62 h 136"/>
                    <a:gd name="T8" fmla="*/ 105 w 123"/>
                    <a:gd name="T9" fmla="*/ 20 h 136"/>
                    <a:gd name="T10" fmla="*/ 68 w 123"/>
                    <a:gd name="T11" fmla="*/ 58 h 136"/>
                    <a:gd name="T12" fmla="*/ 85 w 123"/>
                    <a:gd name="T13" fmla="*/ 5 h 136"/>
                    <a:gd name="T14" fmla="*/ 64 w 123"/>
                    <a:gd name="T15" fmla="*/ 56 h 136"/>
                    <a:gd name="T16" fmla="*/ 62 w 123"/>
                    <a:gd name="T17" fmla="*/ 0 h 136"/>
                    <a:gd name="T18" fmla="*/ 60 w 123"/>
                    <a:gd name="T19" fmla="*/ 56 h 136"/>
                    <a:gd name="T20" fmla="*/ 38 w 123"/>
                    <a:gd name="T21" fmla="*/ 5 h 136"/>
                    <a:gd name="T22" fmla="*/ 56 w 123"/>
                    <a:gd name="T23" fmla="*/ 58 h 136"/>
                    <a:gd name="T24" fmla="*/ 18 w 123"/>
                    <a:gd name="T25" fmla="*/ 20 h 136"/>
                    <a:gd name="T26" fmla="*/ 53 w 123"/>
                    <a:gd name="T27" fmla="*/ 62 h 136"/>
                    <a:gd name="T28" fmla="*/ 5 w 123"/>
                    <a:gd name="T29" fmla="*/ 42 h 136"/>
                    <a:gd name="T30" fmla="*/ 51 w 123"/>
                    <a:gd name="T31" fmla="*/ 66 h 136"/>
                    <a:gd name="T32" fmla="*/ 0 w 123"/>
                    <a:gd name="T33" fmla="*/ 68 h 136"/>
                    <a:gd name="T34" fmla="*/ 51 w 123"/>
                    <a:gd name="T35" fmla="*/ 71 h 136"/>
                    <a:gd name="T36" fmla="*/ 5 w 123"/>
                    <a:gd name="T37" fmla="*/ 94 h 136"/>
                    <a:gd name="T38" fmla="*/ 53 w 123"/>
                    <a:gd name="T39" fmla="*/ 75 h 136"/>
                    <a:gd name="T40" fmla="*/ 18 w 123"/>
                    <a:gd name="T41" fmla="*/ 116 h 136"/>
                    <a:gd name="T42" fmla="*/ 56 w 123"/>
                    <a:gd name="T43" fmla="*/ 78 h 136"/>
                    <a:gd name="T44" fmla="*/ 38 w 123"/>
                    <a:gd name="T45" fmla="*/ 131 h 136"/>
                    <a:gd name="T46" fmla="*/ 60 w 123"/>
                    <a:gd name="T47" fmla="*/ 80 h 136"/>
                    <a:gd name="T48" fmla="*/ 62 w 123"/>
                    <a:gd name="T49" fmla="*/ 136 h 136"/>
                    <a:gd name="T50" fmla="*/ 64 w 123"/>
                    <a:gd name="T51" fmla="*/ 80 h 136"/>
                    <a:gd name="T52" fmla="*/ 85 w 123"/>
                    <a:gd name="T53" fmla="*/ 131 h 136"/>
                    <a:gd name="T54" fmla="*/ 68 w 123"/>
                    <a:gd name="T55" fmla="*/ 78 h 136"/>
                    <a:gd name="T56" fmla="*/ 105 w 123"/>
                    <a:gd name="T57" fmla="*/ 116 h 136"/>
                    <a:gd name="T58" fmla="*/ 71 w 123"/>
                    <a:gd name="T59" fmla="*/ 75 h 136"/>
                    <a:gd name="T60" fmla="*/ 118 w 123"/>
                    <a:gd name="T61" fmla="*/ 94 h 136"/>
                    <a:gd name="T62" fmla="*/ 72 w 123"/>
                    <a:gd name="T63" fmla="*/ 71 h 136"/>
                    <a:gd name="T64" fmla="*/ 123 w 123"/>
                    <a:gd name="T65" fmla="*/ 68 h 1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123"/>
                    <a:gd name="T100" fmla="*/ 0 h 136"/>
                    <a:gd name="T101" fmla="*/ 123 w 123"/>
                    <a:gd name="T102" fmla="*/ 136 h 1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123" h="136">
                      <a:moveTo>
                        <a:pt x="123" y="68"/>
                      </a:moveTo>
                      <a:lnTo>
                        <a:pt x="72" y="66"/>
                      </a:lnTo>
                      <a:lnTo>
                        <a:pt x="118" y="42"/>
                      </a:lnTo>
                      <a:lnTo>
                        <a:pt x="71" y="62"/>
                      </a:lnTo>
                      <a:lnTo>
                        <a:pt x="105" y="20"/>
                      </a:lnTo>
                      <a:lnTo>
                        <a:pt x="68" y="58"/>
                      </a:lnTo>
                      <a:lnTo>
                        <a:pt x="85" y="5"/>
                      </a:lnTo>
                      <a:lnTo>
                        <a:pt x="64" y="56"/>
                      </a:lnTo>
                      <a:lnTo>
                        <a:pt x="62" y="0"/>
                      </a:lnTo>
                      <a:lnTo>
                        <a:pt x="60" y="56"/>
                      </a:lnTo>
                      <a:lnTo>
                        <a:pt x="38" y="5"/>
                      </a:lnTo>
                      <a:lnTo>
                        <a:pt x="56" y="58"/>
                      </a:lnTo>
                      <a:lnTo>
                        <a:pt x="18" y="20"/>
                      </a:lnTo>
                      <a:lnTo>
                        <a:pt x="53" y="62"/>
                      </a:lnTo>
                      <a:lnTo>
                        <a:pt x="5" y="42"/>
                      </a:lnTo>
                      <a:lnTo>
                        <a:pt x="51" y="66"/>
                      </a:lnTo>
                      <a:lnTo>
                        <a:pt x="0" y="68"/>
                      </a:lnTo>
                      <a:lnTo>
                        <a:pt x="51" y="71"/>
                      </a:lnTo>
                      <a:lnTo>
                        <a:pt x="5" y="94"/>
                      </a:lnTo>
                      <a:lnTo>
                        <a:pt x="53" y="75"/>
                      </a:lnTo>
                      <a:lnTo>
                        <a:pt x="18" y="116"/>
                      </a:lnTo>
                      <a:lnTo>
                        <a:pt x="56" y="78"/>
                      </a:lnTo>
                      <a:lnTo>
                        <a:pt x="38" y="131"/>
                      </a:lnTo>
                      <a:lnTo>
                        <a:pt x="60" y="80"/>
                      </a:lnTo>
                      <a:lnTo>
                        <a:pt x="62" y="136"/>
                      </a:lnTo>
                      <a:lnTo>
                        <a:pt x="64" y="80"/>
                      </a:lnTo>
                      <a:lnTo>
                        <a:pt x="85" y="131"/>
                      </a:lnTo>
                      <a:lnTo>
                        <a:pt x="68" y="78"/>
                      </a:lnTo>
                      <a:lnTo>
                        <a:pt x="105" y="116"/>
                      </a:lnTo>
                      <a:lnTo>
                        <a:pt x="71" y="75"/>
                      </a:lnTo>
                      <a:lnTo>
                        <a:pt x="118" y="94"/>
                      </a:lnTo>
                      <a:lnTo>
                        <a:pt x="72" y="71"/>
                      </a:lnTo>
                      <a:lnTo>
                        <a:pt x="123" y="68"/>
                      </a:lnTo>
                      <a:close/>
                    </a:path>
                  </a:pathLst>
                </a:custGeom>
                <a:noFill/>
                <a:ln w="9525" cap="rnd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416" name="Freeform 372"/>
              <p:cNvSpPr>
                <a:spLocks/>
              </p:cNvSpPr>
              <p:nvPr/>
            </p:nvSpPr>
            <p:spPr bwMode="auto">
              <a:xfrm>
                <a:off x="148" y="2496"/>
                <a:ext cx="4" cy="232"/>
              </a:xfrm>
              <a:custGeom>
                <a:avLst/>
                <a:gdLst>
                  <a:gd name="T0" fmla="*/ 0 w 4"/>
                  <a:gd name="T1" fmla="*/ 0 h 232"/>
                  <a:gd name="T2" fmla="*/ 4 w 4"/>
                  <a:gd name="T3" fmla="*/ 232 h 232"/>
                  <a:gd name="T4" fmla="*/ 0 60000 65536"/>
                  <a:gd name="T5" fmla="*/ 0 60000 65536"/>
                  <a:gd name="T6" fmla="*/ 0 w 4"/>
                  <a:gd name="T7" fmla="*/ 0 h 232"/>
                  <a:gd name="T8" fmla="*/ 4 w 4"/>
                  <a:gd name="T9" fmla="*/ 232 h 23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8292" name="Group 373"/>
              <p:cNvGrpSpPr>
                <a:grpSpLocks/>
              </p:cNvGrpSpPr>
              <p:nvPr/>
            </p:nvGrpSpPr>
            <p:grpSpPr bwMode="auto">
              <a:xfrm>
                <a:off x="0" y="2496"/>
                <a:ext cx="304" cy="285"/>
                <a:chOff x="0" y="2496"/>
                <a:chExt cx="304" cy="285"/>
              </a:xfrm>
            </p:grpSpPr>
            <p:sp>
              <p:nvSpPr>
                <p:cNvPr id="8438" name="Line 374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439" name="Freeform 375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483 w 190"/>
                    <a:gd name="T3" fmla="*/ 0 h 18"/>
                    <a:gd name="T4" fmla="*/ 483 w 190"/>
                    <a:gd name="T5" fmla="*/ 17237 h 18"/>
                    <a:gd name="T6" fmla="*/ 0 w 190"/>
                    <a:gd name="T7" fmla="*/ 17237 h 18"/>
                    <a:gd name="T8" fmla="*/ 0 w 190"/>
                    <a:gd name="T9" fmla="*/ 0 h 18"/>
                    <a:gd name="T10" fmla="*/ 976 w 190"/>
                    <a:gd name="T11" fmla="*/ 0 h 18"/>
                    <a:gd name="T12" fmla="*/ 1450 w 190"/>
                    <a:gd name="T13" fmla="*/ 0 h 18"/>
                    <a:gd name="T14" fmla="*/ 1450 w 190"/>
                    <a:gd name="T15" fmla="*/ 17237 h 18"/>
                    <a:gd name="T16" fmla="*/ 976 w 190"/>
                    <a:gd name="T17" fmla="*/ 17237 h 18"/>
                    <a:gd name="T18" fmla="*/ 976 w 190"/>
                    <a:gd name="T19" fmla="*/ 0 h 18"/>
                    <a:gd name="T20" fmla="*/ 1925 w 190"/>
                    <a:gd name="T21" fmla="*/ 0 h 18"/>
                    <a:gd name="T22" fmla="*/ 2411 w 190"/>
                    <a:gd name="T23" fmla="*/ 0 h 18"/>
                    <a:gd name="T24" fmla="*/ 2411 w 190"/>
                    <a:gd name="T25" fmla="*/ 17237 h 18"/>
                    <a:gd name="T26" fmla="*/ 1925 w 190"/>
                    <a:gd name="T27" fmla="*/ 17237 h 18"/>
                    <a:gd name="T28" fmla="*/ 1925 w 190"/>
                    <a:gd name="T29" fmla="*/ 0 h 18"/>
                    <a:gd name="T30" fmla="*/ 2902 w 190"/>
                    <a:gd name="T31" fmla="*/ 0 h 18"/>
                    <a:gd name="T32" fmla="*/ 3387 w 190"/>
                    <a:gd name="T33" fmla="*/ 0 h 18"/>
                    <a:gd name="T34" fmla="*/ 3387 w 190"/>
                    <a:gd name="T35" fmla="*/ 17237 h 18"/>
                    <a:gd name="T36" fmla="*/ 2902 w 190"/>
                    <a:gd name="T37" fmla="*/ 17237 h 18"/>
                    <a:gd name="T38" fmla="*/ 2902 w 190"/>
                    <a:gd name="T39" fmla="*/ 0 h 18"/>
                    <a:gd name="T40" fmla="*/ 3858 w 190"/>
                    <a:gd name="T41" fmla="*/ 0 h 18"/>
                    <a:gd name="T42" fmla="*/ 4336 w 190"/>
                    <a:gd name="T43" fmla="*/ 0 h 18"/>
                    <a:gd name="T44" fmla="*/ 4336 w 190"/>
                    <a:gd name="T45" fmla="*/ 17237 h 18"/>
                    <a:gd name="T46" fmla="*/ 3858 w 190"/>
                    <a:gd name="T47" fmla="*/ 17237 h 18"/>
                    <a:gd name="T48" fmla="*/ 3858 w 190"/>
                    <a:gd name="T49" fmla="*/ 0 h 18"/>
                    <a:gd name="T50" fmla="*/ 4838 w 190"/>
                    <a:gd name="T51" fmla="*/ 0 h 18"/>
                    <a:gd name="T52" fmla="*/ 5099 w 190"/>
                    <a:gd name="T53" fmla="*/ 0 h 18"/>
                    <a:gd name="T54" fmla="*/ 5099 w 190"/>
                    <a:gd name="T55" fmla="*/ 17237 h 18"/>
                    <a:gd name="T56" fmla="*/ 4838 w 190"/>
                    <a:gd name="T57" fmla="*/ 17237 h 18"/>
                    <a:gd name="T58" fmla="*/ 4838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426360" name="Freeform 376"/>
              <p:cNvSpPr>
                <a:spLocks/>
              </p:cNvSpPr>
              <p:nvPr/>
            </p:nvSpPr>
            <p:spPr bwMode="auto">
              <a:xfrm>
                <a:off x="231" y="2025"/>
                <a:ext cx="1782" cy="791"/>
              </a:xfrm>
              <a:custGeom>
                <a:avLst/>
                <a:gdLst/>
                <a:ahLst/>
                <a:cxnLst>
                  <a:cxn ang="0">
                    <a:pos x="0" y="127"/>
                  </a:cxn>
                  <a:cxn ang="0">
                    <a:pos x="105" y="0"/>
                  </a:cxn>
                  <a:cxn ang="0">
                    <a:pos x="1585" y="0"/>
                  </a:cxn>
                  <a:cxn ang="0">
                    <a:pos x="1782" y="88"/>
                  </a:cxn>
                  <a:cxn ang="0">
                    <a:pos x="1782" y="660"/>
                  </a:cxn>
                  <a:cxn ang="0">
                    <a:pos x="1683" y="792"/>
                  </a:cxn>
                  <a:cxn ang="0">
                    <a:pos x="105" y="792"/>
                  </a:cxn>
                  <a:cxn ang="0">
                    <a:pos x="6" y="704"/>
                  </a:cxn>
                  <a:cxn ang="0">
                    <a:pos x="8" y="116"/>
                  </a:cxn>
                </a:cxnLst>
                <a:rect l="0" t="0" r="r" b="b"/>
                <a:pathLst>
                  <a:path w="1782" h="792">
                    <a:moveTo>
                      <a:pt x="0" y="127"/>
                    </a:moveTo>
                    <a:lnTo>
                      <a:pt x="105" y="0"/>
                    </a:lnTo>
                    <a:lnTo>
                      <a:pt x="1585" y="0"/>
                    </a:lnTo>
                    <a:lnTo>
                      <a:pt x="1782" y="88"/>
                    </a:lnTo>
                    <a:lnTo>
                      <a:pt x="1782" y="660"/>
                    </a:lnTo>
                    <a:lnTo>
                      <a:pt x="1683" y="792"/>
                    </a:lnTo>
                    <a:lnTo>
                      <a:pt x="105" y="792"/>
                    </a:lnTo>
                    <a:lnTo>
                      <a:pt x="6" y="704"/>
                    </a:lnTo>
                    <a:lnTo>
                      <a:pt x="8" y="116"/>
                    </a:lnTo>
                  </a:path>
                </a:pathLst>
              </a:custGeom>
              <a:gradFill rotWithShape="1">
                <a:gsLst>
                  <a:gs pos="0">
                    <a:srgbClr val="00CCFF"/>
                  </a:gs>
                  <a:gs pos="50000">
                    <a:srgbClr val="0000FF"/>
                  </a:gs>
                  <a:gs pos="100000">
                    <a:srgbClr val="00CCFF"/>
                  </a:gs>
                </a:gsLst>
                <a:lin ang="189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8293" name="Group 377"/>
              <p:cNvGrpSpPr>
                <a:grpSpLocks/>
              </p:cNvGrpSpPr>
              <p:nvPr/>
            </p:nvGrpSpPr>
            <p:grpSpPr bwMode="auto">
              <a:xfrm>
                <a:off x="352" y="2280"/>
                <a:ext cx="1632" cy="235"/>
                <a:chOff x="1088" y="2880"/>
                <a:chExt cx="444" cy="64"/>
              </a:xfrm>
            </p:grpSpPr>
            <p:sp>
              <p:nvSpPr>
                <p:cNvPr id="8430" name="Rectangle 378"/>
                <p:cNvSpPr>
                  <a:spLocks noChangeArrowheads="1"/>
                </p:cNvSpPr>
                <p:nvPr/>
              </p:nvSpPr>
              <p:spPr bwMode="auto">
                <a:xfrm>
                  <a:off x="108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31" name="Rectangle 379"/>
                <p:cNvSpPr>
                  <a:spLocks noChangeArrowheads="1"/>
                </p:cNvSpPr>
                <p:nvPr/>
              </p:nvSpPr>
              <p:spPr bwMode="auto">
                <a:xfrm>
                  <a:off x="1144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32" name="Rectangle 380"/>
                <p:cNvSpPr>
                  <a:spLocks noChangeArrowheads="1"/>
                </p:cNvSpPr>
                <p:nvPr/>
              </p:nvSpPr>
              <p:spPr bwMode="auto">
                <a:xfrm>
                  <a:off x="1200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33" name="Rectangle 381"/>
                <p:cNvSpPr>
                  <a:spLocks noChangeArrowheads="1"/>
                </p:cNvSpPr>
                <p:nvPr/>
              </p:nvSpPr>
              <p:spPr bwMode="auto">
                <a:xfrm>
                  <a:off x="125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34" name="Rectangle 382"/>
                <p:cNvSpPr>
                  <a:spLocks noChangeArrowheads="1"/>
                </p:cNvSpPr>
                <p:nvPr/>
              </p:nvSpPr>
              <p:spPr bwMode="auto">
                <a:xfrm>
                  <a:off x="1316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35" name="Rectangle 383"/>
                <p:cNvSpPr>
                  <a:spLocks noChangeArrowheads="1"/>
                </p:cNvSpPr>
                <p:nvPr/>
              </p:nvSpPr>
              <p:spPr bwMode="auto">
                <a:xfrm>
                  <a:off x="1372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36" name="Rectangle 384"/>
                <p:cNvSpPr>
                  <a:spLocks noChangeArrowheads="1"/>
                </p:cNvSpPr>
                <p:nvPr/>
              </p:nvSpPr>
              <p:spPr bwMode="auto">
                <a:xfrm>
                  <a:off x="1484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37" name="Rectangle 385"/>
                <p:cNvSpPr>
                  <a:spLocks noChangeArrowheads="1"/>
                </p:cNvSpPr>
                <p:nvPr/>
              </p:nvSpPr>
              <p:spPr bwMode="auto">
                <a:xfrm>
                  <a:off x="1428" y="2880"/>
                  <a:ext cx="48" cy="64"/>
                </a:xfrm>
                <a:prstGeom prst="rect">
                  <a:avLst/>
                </a:prstGeom>
                <a:solidFill>
                  <a:srgbClr val="00FFFF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8294" name="Group 386"/>
              <p:cNvGrpSpPr>
                <a:grpSpLocks/>
              </p:cNvGrpSpPr>
              <p:nvPr/>
            </p:nvGrpSpPr>
            <p:grpSpPr bwMode="auto">
              <a:xfrm>
                <a:off x="592" y="1920"/>
                <a:ext cx="192" cy="171"/>
                <a:chOff x="5136" y="1968"/>
                <a:chExt cx="192" cy="171"/>
              </a:xfrm>
            </p:grpSpPr>
            <p:sp>
              <p:nvSpPr>
                <p:cNvPr id="8428" name="Oval 387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29" name="Freeform 388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421" name="Freeform 389"/>
              <p:cNvSpPr>
                <a:spLocks/>
              </p:cNvSpPr>
              <p:nvPr/>
            </p:nvSpPr>
            <p:spPr bwMode="auto">
              <a:xfrm>
                <a:off x="304" y="2736"/>
                <a:ext cx="1728" cy="1"/>
              </a:xfrm>
              <a:custGeom>
                <a:avLst/>
                <a:gdLst>
                  <a:gd name="T0" fmla="*/ 0 w 1728"/>
                  <a:gd name="T1" fmla="*/ 0 h 1"/>
                  <a:gd name="T2" fmla="*/ 1728 w 1728"/>
                  <a:gd name="T3" fmla="*/ 0 h 1"/>
                  <a:gd name="T4" fmla="*/ 0 60000 65536"/>
                  <a:gd name="T5" fmla="*/ 0 60000 65536"/>
                  <a:gd name="T6" fmla="*/ 0 w 1728"/>
                  <a:gd name="T7" fmla="*/ 0 h 1"/>
                  <a:gd name="T8" fmla="*/ 1728 w 17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422" name="Freeform 390"/>
              <p:cNvSpPr>
                <a:spLocks/>
              </p:cNvSpPr>
              <p:nvPr/>
            </p:nvSpPr>
            <p:spPr bwMode="auto">
              <a:xfrm>
                <a:off x="270" y="2159"/>
                <a:ext cx="1762" cy="1"/>
              </a:xfrm>
              <a:custGeom>
                <a:avLst/>
                <a:gdLst>
                  <a:gd name="T0" fmla="*/ 0 w 1762"/>
                  <a:gd name="T1" fmla="*/ 0 h 1"/>
                  <a:gd name="T2" fmla="*/ 1762 w 1762"/>
                  <a:gd name="T3" fmla="*/ 0 h 1"/>
                  <a:gd name="T4" fmla="*/ 0 60000 65536"/>
                  <a:gd name="T5" fmla="*/ 0 60000 65536"/>
                  <a:gd name="T6" fmla="*/ 0 w 1762"/>
                  <a:gd name="T7" fmla="*/ 0 h 1"/>
                  <a:gd name="T8" fmla="*/ 1762 w 176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8295" name="Group 391"/>
              <p:cNvGrpSpPr>
                <a:grpSpLocks/>
              </p:cNvGrpSpPr>
              <p:nvPr/>
            </p:nvGrpSpPr>
            <p:grpSpPr bwMode="auto">
              <a:xfrm>
                <a:off x="1504" y="1920"/>
                <a:ext cx="192" cy="171"/>
                <a:chOff x="5136" y="1968"/>
                <a:chExt cx="192" cy="171"/>
              </a:xfrm>
            </p:grpSpPr>
            <p:sp>
              <p:nvSpPr>
                <p:cNvPr id="8426" name="Oval 392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427" name="Freeform 393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424" name="Freeform 394"/>
              <p:cNvSpPr>
                <a:spLocks/>
              </p:cNvSpPr>
              <p:nvPr/>
            </p:nvSpPr>
            <p:spPr bwMode="auto">
              <a:xfrm>
                <a:off x="496" y="2544"/>
                <a:ext cx="16" cy="31"/>
              </a:xfrm>
              <a:custGeom>
                <a:avLst/>
                <a:gdLst>
                  <a:gd name="T0" fmla="*/ 0 w 16"/>
                  <a:gd name="T1" fmla="*/ 31 h 31"/>
                  <a:gd name="T2" fmla="*/ 16 w 16"/>
                  <a:gd name="T3" fmla="*/ 0 h 31"/>
                  <a:gd name="T4" fmla="*/ 0 w 16"/>
                  <a:gd name="T5" fmla="*/ 31 h 31"/>
                  <a:gd name="T6" fmla="*/ 0 60000 65536"/>
                  <a:gd name="T7" fmla="*/ 0 60000 65536"/>
                  <a:gd name="T8" fmla="*/ 0 60000 65536"/>
                  <a:gd name="T9" fmla="*/ 0 w 16"/>
                  <a:gd name="T10" fmla="*/ 0 h 31"/>
                  <a:gd name="T11" fmla="*/ 16 w 16"/>
                  <a:gd name="T12" fmla="*/ 31 h 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425" name="Freeform 395"/>
              <p:cNvSpPr>
                <a:spLocks/>
              </p:cNvSpPr>
              <p:nvPr/>
            </p:nvSpPr>
            <p:spPr bwMode="auto">
              <a:xfrm>
                <a:off x="330" y="2208"/>
                <a:ext cx="214" cy="528"/>
              </a:xfrm>
              <a:custGeom>
                <a:avLst/>
                <a:gdLst>
                  <a:gd name="T0" fmla="*/ 214 w 214"/>
                  <a:gd name="T1" fmla="*/ 528 h 528"/>
                  <a:gd name="T2" fmla="*/ 214 w 214"/>
                  <a:gd name="T3" fmla="*/ 0 h 528"/>
                  <a:gd name="T4" fmla="*/ 0 w 214"/>
                  <a:gd name="T5" fmla="*/ 2 h 528"/>
                  <a:gd name="T6" fmla="*/ 0 w 214"/>
                  <a:gd name="T7" fmla="*/ 527 h 528"/>
                  <a:gd name="T8" fmla="*/ 214 w 214"/>
                  <a:gd name="T9" fmla="*/ 528 h 5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4"/>
                  <a:gd name="T16" fmla="*/ 0 h 528"/>
                  <a:gd name="T17" fmla="*/ 214 w 214"/>
                  <a:gd name="T18" fmla="*/ 528 h 5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296" name="Group 396"/>
            <p:cNvGrpSpPr>
              <a:grpSpLocks/>
            </p:cNvGrpSpPr>
            <p:nvPr/>
          </p:nvGrpSpPr>
          <p:grpSpPr bwMode="auto">
            <a:xfrm>
              <a:off x="4139" y="3216"/>
              <a:ext cx="1189" cy="672"/>
              <a:chOff x="723" y="872"/>
              <a:chExt cx="2390" cy="1386"/>
            </a:xfrm>
          </p:grpSpPr>
          <p:grpSp>
            <p:nvGrpSpPr>
              <p:cNvPr id="8297" name="Group 397"/>
              <p:cNvGrpSpPr>
                <a:grpSpLocks/>
              </p:cNvGrpSpPr>
              <p:nvPr/>
            </p:nvGrpSpPr>
            <p:grpSpPr bwMode="auto">
              <a:xfrm>
                <a:off x="2087" y="1824"/>
                <a:ext cx="409" cy="434"/>
                <a:chOff x="2298" y="1822"/>
                <a:chExt cx="409" cy="434"/>
              </a:xfrm>
            </p:grpSpPr>
            <p:grpSp>
              <p:nvGrpSpPr>
                <p:cNvPr id="8310" name="Group 398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8311" name="Group 399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8316" name="Group 40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8398" name="Oval 4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399" name="Oval 4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8317" name="Group 40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8396" name="Oval 40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397" name="Oval 40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426336" name="Group 406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392" name="Freeform 407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93" name="Freeform 408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337" name="Group 409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426338" name="Group 410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8388" name="Oval 4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89" name="Oval 4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6339" name="Group 413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386" name="Oval 4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87" name="Oval 4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340" name="Group 416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82" name="Freeform 41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83" name="Freeform 418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41" name="Group 419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380" name="Oval 42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81" name="Oval 421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42" name="Group 422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78" name="Oval 42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79" name="Oval 424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43" name="Group 425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376" name="Oval 426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77" name="Oval 427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44" name="Group 428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74" name="Oval 429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75" name="Oval 430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45" name="Group 431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72" name="Freeform 43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73" name="Freeform 433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426346" name="Group 434"/>
              <p:cNvGrpSpPr>
                <a:grpSpLocks/>
              </p:cNvGrpSpPr>
              <p:nvPr/>
            </p:nvGrpSpPr>
            <p:grpSpPr bwMode="auto">
              <a:xfrm>
                <a:off x="1511" y="1824"/>
                <a:ext cx="409" cy="434"/>
                <a:chOff x="2298" y="1822"/>
                <a:chExt cx="409" cy="434"/>
              </a:xfrm>
            </p:grpSpPr>
            <p:grpSp>
              <p:nvGrpSpPr>
                <p:cNvPr id="426347" name="Group 435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426348" name="Group 436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426349" name="Group 4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8362" name="Oval 4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363" name="Oval 43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426350" name="Group 44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8360" name="Oval 4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361" name="Oval 4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426351" name="Group 443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356" name="Freeform 444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57" name="Freeform 445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352" name="Group 446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426353" name="Group 447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8352" name="Oval 4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53" name="Oval 4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6354" name="Group 450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350" name="Oval 4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51" name="Oval 4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426355" name="Group 453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46" name="Freeform 454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47" name="Freeform 455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56" name="Group 456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344" name="Oval 457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45" name="Oval 458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57" name="Group 459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42" name="Oval 460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43" name="Oval 461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58" name="Group 462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340" name="Oval 463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41" name="Oval 464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59" name="Group 46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38" name="Oval 466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39" name="Oval 467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426361" name="Group 468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336" name="Freeform 469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37" name="Freeform 470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426362" name="Group 471"/>
              <p:cNvGrpSpPr>
                <a:grpSpLocks/>
              </p:cNvGrpSpPr>
              <p:nvPr/>
            </p:nvGrpSpPr>
            <p:grpSpPr bwMode="auto">
              <a:xfrm>
                <a:off x="2793" y="1608"/>
                <a:ext cx="320" cy="321"/>
                <a:chOff x="0" y="2496"/>
                <a:chExt cx="304" cy="285"/>
              </a:xfrm>
            </p:grpSpPr>
            <p:sp>
              <p:nvSpPr>
                <p:cNvPr id="8326" name="Line 472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327" name="Freeform 473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483 w 190"/>
                    <a:gd name="T3" fmla="*/ 0 h 18"/>
                    <a:gd name="T4" fmla="*/ 483 w 190"/>
                    <a:gd name="T5" fmla="*/ 17237 h 18"/>
                    <a:gd name="T6" fmla="*/ 0 w 190"/>
                    <a:gd name="T7" fmla="*/ 17237 h 18"/>
                    <a:gd name="T8" fmla="*/ 0 w 190"/>
                    <a:gd name="T9" fmla="*/ 0 h 18"/>
                    <a:gd name="T10" fmla="*/ 976 w 190"/>
                    <a:gd name="T11" fmla="*/ 0 h 18"/>
                    <a:gd name="T12" fmla="*/ 1450 w 190"/>
                    <a:gd name="T13" fmla="*/ 0 h 18"/>
                    <a:gd name="T14" fmla="*/ 1450 w 190"/>
                    <a:gd name="T15" fmla="*/ 17237 h 18"/>
                    <a:gd name="T16" fmla="*/ 976 w 190"/>
                    <a:gd name="T17" fmla="*/ 17237 h 18"/>
                    <a:gd name="T18" fmla="*/ 976 w 190"/>
                    <a:gd name="T19" fmla="*/ 0 h 18"/>
                    <a:gd name="T20" fmla="*/ 1925 w 190"/>
                    <a:gd name="T21" fmla="*/ 0 h 18"/>
                    <a:gd name="T22" fmla="*/ 2411 w 190"/>
                    <a:gd name="T23" fmla="*/ 0 h 18"/>
                    <a:gd name="T24" fmla="*/ 2411 w 190"/>
                    <a:gd name="T25" fmla="*/ 17237 h 18"/>
                    <a:gd name="T26" fmla="*/ 1925 w 190"/>
                    <a:gd name="T27" fmla="*/ 17237 h 18"/>
                    <a:gd name="T28" fmla="*/ 1925 w 190"/>
                    <a:gd name="T29" fmla="*/ 0 h 18"/>
                    <a:gd name="T30" fmla="*/ 2902 w 190"/>
                    <a:gd name="T31" fmla="*/ 0 h 18"/>
                    <a:gd name="T32" fmla="*/ 3387 w 190"/>
                    <a:gd name="T33" fmla="*/ 0 h 18"/>
                    <a:gd name="T34" fmla="*/ 3387 w 190"/>
                    <a:gd name="T35" fmla="*/ 17237 h 18"/>
                    <a:gd name="T36" fmla="*/ 2902 w 190"/>
                    <a:gd name="T37" fmla="*/ 17237 h 18"/>
                    <a:gd name="T38" fmla="*/ 2902 w 190"/>
                    <a:gd name="T39" fmla="*/ 0 h 18"/>
                    <a:gd name="T40" fmla="*/ 3858 w 190"/>
                    <a:gd name="T41" fmla="*/ 0 h 18"/>
                    <a:gd name="T42" fmla="*/ 4336 w 190"/>
                    <a:gd name="T43" fmla="*/ 0 h 18"/>
                    <a:gd name="T44" fmla="*/ 4336 w 190"/>
                    <a:gd name="T45" fmla="*/ 17237 h 18"/>
                    <a:gd name="T46" fmla="*/ 3858 w 190"/>
                    <a:gd name="T47" fmla="*/ 17237 h 18"/>
                    <a:gd name="T48" fmla="*/ 3858 w 190"/>
                    <a:gd name="T49" fmla="*/ 0 h 18"/>
                    <a:gd name="T50" fmla="*/ 4838 w 190"/>
                    <a:gd name="T51" fmla="*/ 0 h 18"/>
                    <a:gd name="T52" fmla="*/ 5099 w 190"/>
                    <a:gd name="T53" fmla="*/ 0 h 18"/>
                    <a:gd name="T54" fmla="*/ 5099 w 190"/>
                    <a:gd name="T55" fmla="*/ 17237 h 18"/>
                    <a:gd name="T56" fmla="*/ 4838 w 190"/>
                    <a:gd name="T57" fmla="*/ 17237 h 18"/>
                    <a:gd name="T58" fmla="*/ 4838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26363" name="Group 474"/>
              <p:cNvGrpSpPr>
                <a:grpSpLocks/>
              </p:cNvGrpSpPr>
              <p:nvPr/>
            </p:nvGrpSpPr>
            <p:grpSpPr bwMode="auto">
              <a:xfrm>
                <a:off x="1056" y="1822"/>
                <a:ext cx="405" cy="434"/>
                <a:chOff x="1177" y="1822"/>
                <a:chExt cx="405" cy="434"/>
              </a:xfrm>
            </p:grpSpPr>
            <p:grpSp>
              <p:nvGrpSpPr>
                <p:cNvPr id="426364" name="Group 475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426365" name="Group 476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grpSp>
                  <p:nvGrpSpPr>
                    <p:cNvPr id="426366" name="Group 47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73" y="2756"/>
                      <a:ext cx="148" cy="164"/>
                      <a:chOff x="3973" y="2756"/>
                      <a:chExt cx="148" cy="164"/>
                    </a:xfrm>
                  </p:grpSpPr>
                  <p:sp>
                    <p:nvSpPr>
                      <p:cNvPr id="8324" name="Oval 47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325" name="Oval 47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73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426367" name="Group 48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85" y="2770"/>
                      <a:ext cx="123" cy="136"/>
                      <a:chOff x="3985" y="2770"/>
                      <a:chExt cx="123" cy="136"/>
                    </a:xfrm>
                  </p:grpSpPr>
                  <p:sp>
                    <p:nvSpPr>
                      <p:cNvPr id="8322" name="Oval 4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323" name="Oval 4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85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8320" name="Group 483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8318" name="Freeform 484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19" name="Freeform 485"/>
                    <p:cNvSpPr>
                      <a:spLocks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59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59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59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59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321" name="Group 486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grpSp>
                <p:nvGrpSpPr>
                  <p:cNvPr id="8328" name="Group 487"/>
                  <p:cNvGrpSpPr>
                    <a:grpSpLocks/>
                  </p:cNvGrpSpPr>
                  <p:nvPr/>
                </p:nvGrpSpPr>
                <p:grpSpPr bwMode="auto">
                  <a:xfrm>
                    <a:off x="3973" y="2756"/>
                    <a:ext cx="148" cy="164"/>
                    <a:chOff x="3973" y="2756"/>
                    <a:chExt cx="148" cy="164"/>
                  </a:xfrm>
                </p:grpSpPr>
                <p:sp>
                  <p:nvSpPr>
                    <p:cNvPr id="8314" name="Oval 4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15" name="Oval 48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73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8329" name="Group 490"/>
                  <p:cNvGrpSpPr>
                    <a:grpSpLocks/>
                  </p:cNvGrpSpPr>
                  <p:nvPr/>
                </p:nvGrpSpPr>
                <p:grpSpPr bwMode="auto">
                  <a:xfrm>
                    <a:off x="3985" y="2770"/>
                    <a:ext cx="123" cy="136"/>
                    <a:chOff x="3985" y="2770"/>
                    <a:chExt cx="123" cy="136"/>
                  </a:xfrm>
                </p:grpSpPr>
                <p:sp>
                  <p:nvSpPr>
                    <p:cNvPr id="8312" name="Oval 4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313" name="Oval 49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85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330" name="Group 493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308" name="Freeform 494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09" name="Freeform 495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31" name="Group 496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8306" name="Oval 497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07" name="Oval 498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32" name="Group 499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304" name="Oval 500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05" name="Oval 501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33" name="Group 502"/>
                <p:cNvGrpSpPr>
                  <a:grpSpLocks/>
                </p:cNvGrpSpPr>
                <p:nvPr/>
              </p:nvGrpSpPr>
              <p:grpSpPr bwMode="auto">
                <a:xfrm>
                  <a:off x="1177" y="1822"/>
                  <a:ext cx="405" cy="434"/>
                  <a:chOff x="3973" y="2756"/>
                  <a:chExt cx="148" cy="164"/>
                </a:xfrm>
              </p:grpSpPr>
              <p:sp>
                <p:nvSpPr>
                  <p:cNvPr id="8302" name="Oval 503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03" name="Oval 504"/>
                  <p:cNvSpPr>
                    <a:spLocks noChangeArrowheads="1"/>
                  </p:cNvSpPr>
                  <p:nvPr/>
                </p:nvSpPr>
                <p:spPr bwMode="auto">
                  <a:xfrm>
                    <a:off x="3973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34" name="Group 505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300" name="Oval 506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301" name="Oval 507"/>
                  <p:cNvSpPr>
                    <a:spLocks noChangeArrowheads="1"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35" name="Group 508"/>
                <p:cNvGrpSpPr>
                  <a:grpSpLocks/>
                </p:cNvGrpSpPr>
                <p:nvPr/>
              </p:nvGrpSpPr>
              <p:grpSpPr bwMode="auto">
                <a:xfrm>
                  <a:off x="1210" y="1860"/>
                  <a:ext cx="337" cy="358"/>
                  <a:chOff x="3985" y="2770"/>
                  <a:chExt cx="123" cy="136"/>
                </a:xfrm>
              </p:grpSpPr>
              <p:sp>
                <p:nvSpPr>
                  <p:cNvPr id="8298" name="Freeform 509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299" name="Freeform 510"/>
                  <p:cNvSpPr>
                    <a:spLocks/>
                  </p:cNvSpPr>
                  <p:nvPr/>
                </p:nvSpPr>
                <p:spPr bwMode="auto">
                  <a:xfrm>
                    <a:off x="3985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59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59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59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59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grpSp>
            <p:nvGrpSpPr>
              <p:cNvPr id="8348" name="Group 511"/>
              <p:cNvGrpSpPr>
                <a:grpSpLocks/>
              </p:cNvGrpSpPr>
              <p:nvPr/>
            </p:nvGrpSpPr>
            <p:grpSpPr bwMode="auto">
              <a:xfrm>
                <a:off x="2519" y="1822"/>
                <a:ext cx="409" cy="434"/>
                <a:chOff x="2298" y="1822"/>
                <a:chExt cx="409" cy="434"/>
              </a:xfrm>
            </p:grpSpPr>
            <p:grpSp>
              <p:nvGrpSpPr>
                <p:cNvPr id="8349" name="Group 512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8354" name="Group 513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grpSp>
                  <p:nvGrpSpPr>
                    <p:cNvPr id="8355" name="Group 5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81" y="2756"/>
                      <a:ext cx="148" cy="164"/>
                      <a:chOff x="4381" y="2756"/>
                      <a:chExt cx="148" cy="164"/>
                    </a:xfrm>
                  </p:grpSpPr>
                  <p:sp>
                    <p:nvSpPr>
                      <p:cNvPr id="8288" name="Oval 5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solidFill>
                        <a:srgbClr val="CC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289" name="Oval 5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81" y="2756"/>
                        <a:ext cx="148" cy="164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  <p:grpSp>
                  <p:nvGrpSpPr>
                    <p:cNvPr id="8358" name="Group 51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93" y="2770"/>
                      <a:ext cx="123" cy="136"/>
                      <a:chOff x="4393" y="2770"/>
                      <a:chExt cx="123" cy="136"/>
                    </a:xfrm>
                  </p:grpSpPr>
                  <p:sp>
                    <p:nvSpPr>
                      <p:cNvPr id="8286" name="Oval 51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solidFill>
                        <a:srgbClr val="FFFFFF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8287" name="Oval 51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393" y="2770"/>
                        <a:ext cx="123" cy="136"/>
                      </a:xfrm>
                      <a:prstGeom prst="ellipse">
                        <a:avLst/>
                      </a:prstGeom>
                      <a:noFill/>
                      <a:ln w="9525" cap="rnd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</p:grpSp>
              </p:grpSp>
              <p:grpSp>
                <p:nvGrpSpPr>
                  <p:cNvPr id="8359" name="Group 520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282" name="Freeform 521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solidFill>
                      <a:srgbClr val="808080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283" name="Freeform 522"/>
                    <p:cNvSpPr>
                      <a:spLocks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custGeom>
                      <a:avLst/>
                      <a:gdLst>
                        <a:gd name="T0" fmla="*/ 123 w 123"/>
                        <a:gd name="T1" fmla="*/ 68 h 136"/>
                        <a:gd name="T2" fmla="*/ 72 w 123"/>
                        <a:gd name="T3" fmla="*/ 66 h 136"/>
                        <a:gd name="T4" fmla="*/ 118 w 123"/>
                        <a:gd name="T5" fmla="*/ 42 h 136"/>
                        <a:gd name="T6" fmla="*/ 71 w 123"/>
                        <a:gd name="T7" fmla="*/ 62 h 136"/>
                        <a:gd name="T8" fmla="*/ 105 w 123"/>
                        <a:gd name="T9" fmla="*/ 20 h 136"/>
                        <a:gd name="T10" fmla="*/ 68 w 123"/>
                        <a:gd name="T11" fmla="*/ 58 h 136"/>
                        <a:gd name="T12" fmla="*/ 85 w 123"/>
                        <a:gd name="T13" fmla="*/ 5 h 136"/>
                        <a:gd name="T14" fmla="*/ 64 w 123"/>
                        <a:gd name="T15" fmla="*/ 56 h 136"/>
                        <a:gd name="T16" fmla="*/ 62 w 123"/>
                        <a:gd name="T17" fmla="*/ 0 h 136"/>
                        <a:gd name="T18" fmla="*/ 60 w 123"/>
                        <a:gd name="T19" fmla="*/ 56 h 136"/>
                        <a:gd name="T20" fmla="*/ 38 w 123"/>
                        <a:gd name="T21" fmla="*/ 5 h 136"/>
                        <a:gd name="T22" fmla="*/ 56 w 123"/>
                        <a:gd name="T23" fmla="*/ 58 h 136"/>
                        <a:gd name="T24" fmla="*/ 18 w 123"/>
                        <a:gd name="T25" fmla="*/ 20 h 136"/>
                        <a:gd name="T26" fmla="*/ 53 w 123"/>
                        <a:gd name="T27" fmla="*/ 62 h 136"/>
                        <a:gd name="T28" fmla="*/ 5 w 123"/>
                        <a:gd name="T29" fmla="*/ 42 h 136"/>
                        <a:gd name="T30" fmla="*/ 51 w 123"/>
                        <a:gd name="T31" fmla="*/ 66 h 136"/>
                        <a:gd name="T32" fmla="*/ 0 w 123"/>
                        <a:gd name="T33" fmla="*/ 68 h 136"/>
                        <a:gd name="T34" fmla="*/ 51 w 123"/>
                        <a:gd name="T35" fmla="*/ 71 h 136"/>
                        <a:gd name="T36" fmla="*/ 5 w 123"/>
                        <a:gd name="T37" fmla="*/ 94 h 136"/>
                        <a:gd name="T38" fmla="*/ 53 w 123"/>
                        <a:gd name="T39" fmla="*/ 75 h 136"/>
                        <a:gd name="T40" fmla="*/ 18 w 123"/>
                        <a:gd name="T41" fmla="*/ 116 h 136"/>
                        <a:gd name="T42" fmla="*/ 56 w 123"/>
                        <a:gd name="T43" fmla="*/ 78 h 136"/>
                        <a:gd name="T44" fmla="*/ 38 w 123"/>
                        <a:gd name="T45" fmla="*/ 131 h 136"/>
                        <a:gd name="T46" fmla="*/ 60 w 123"/>
                        <a:gd name="T47" fmla="*/ 80 h 136"/>
                        <a:gd name="T48" fmla="*/ 62 w 123"/>
                        <a:gd name="T49" fmla="*/ 136 h 136"/>
                        <a:gd name="T50" fmla="*/ 64 w 123"/>
                        <a:gd name="T51" fmla="*/ 80 h 136"/>
                        <a:gd name="T52" fmla="*/ 85 w 123"/>
                        <a:gd name="T53" fmla="*/ 131 h 136"/>
                        <a:gd name="T54" fmla="*/ 68 w 123"/>
                        <a:gd name="T55" fmla="*/ 78 h 136"/>
                        <a:gd name="T56" fmla="*/ 105 w 123"/>
                        <a:gd name="T57" fmla="*/ 116 h 136"/>
                        <a:gd name="T58" fmla="*/ 71 w 123"/>
                        <a:gd name="T59" fmla="*/ 75 h 136"/>
                        <a:gd name="T60" fmla="*/ 118 w 123"/>
                        <a:gd name="T61" fmla="*/ 94 h 136"/>
                        <a:gd name="T62" fmla="*/ 72 w 123"/>
                        <a:gd name="T63" fmla="*/ 71 h 136"/>
                        <a:gd name="T64" fmla="*/ 123 w 123"/>
                        <a:gd name="T65" fmla="*/ 68 h 1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  <a:gd name="T81" fmla="*/ 0 60000 65536"/>
                        <a:gd name="T82" fmla="*/ 0 60000 65536"/>
                        <a:gd name="T83" fmla="*/ 0 60000 65536"/>
                        <a:gd name="T84" fmla="*/ 0 60000 65536"/>
                        <a:gd name="T85" fmla="*/ 0 60000 65536"/>
                        <a:gd name="T86" fmla="*/ 0 60000 65536"/>
                        <a:gd name="T87" fmla="*/ 0 60000 65536"/>
                        <a:gd name="T88" fmla="*/ 0 60000 65536"/>
                        <a:gd name="T89" fmla="*/ 0 60000 65536"/>
                        <a:gd name="T90" fmla="*/ 0 60000 65536"/>
                        <a:gd name="T91" fmla="*/ 0 60000 65536"/>
                        <a:gd name="T92" fmla="*/ 0 60000 65536"/>
                        <a:gd name="T93" fmla="*/ 0 60000 65536"/>
                        <a:gd name="T94" fmla="*/ 0 60000 65536"/>
                        <a:gd name="T95" fmla="*/ 0 60000 65536"/>
                        <a:gd name="T96" fmla="*/ 0 60000 65536"/>
                        <a:gd name="T97" fmla="*/ 0 60000 65536"/>
                        <a:gd name="T98" fmla="*/ 0 60000 65536"/>
                        <a:gd name="T99" fmla="*/ 0 w 123"/>
                        <a:gd name="T100" fmla="*/ 0 h 136"/>
                        <a:gd name="T101" fmla="*/ 123 w 123"/>
                        <a:gd name="T102" fmla="*/ 136 h 136"/>
                      </a:gdLst>
                      <a:ahLst/>
                      <a:cxnLst>
                        <a:cxn ang="T66">
                          <a:pos x="T0" y="T1"/>
                        </a:cxn>
                        <a:cxn ang="T67">
                          <a:pos x="T2" y="T3"/>
                        </a:cxn>
                        <a:cxn ang="T68">
                          <a:pos x="T4" y="T5"/>
                        </a:cxn>
                        <a:cxn ang="T69">
                          <a:pos x="T6" y="T7"/>
                        </a:cxn>
                        <a:cxn ang="T70">
                          <a:pos x="T8" y="T9"/>
                        </a:cxn>
                        <a:cxn ang="T71">
                          <a:pos x="T10" y="T11"/>
                        </a:cxn>
                        <a:cxn ang="T72">
                          <a:pos x="T12" y="T13"/>
                        </a:cxn>
                        <a:cxn ang="T73">
                          <a:pos x="T14" y="T15"/>
                        </a:cxn>
                        <a:cxn ang="T74">
                          <a:pos x="T16" y="T17"/>
                        </a:cxn>
                        <a:cxn ang="T75">
                          <a:pos x="T18" y="T19"/>
                        </a:cxn>
                        <a:cxn ang="T76">
                          <a:pos x="T20" y="T21"/>
                        </a:cxn>
                        <a:cxn ang="T77">
                          <a:pos x="T22" y="T23"/>
                        </a:cxn>
                        <a:cxn ang="T78">
                          <a:pos x="T24" y="T25"/>
                        </a:cxn>
                        <a:cxn ang="T79">
                          <a:pos x="T26" y="T27"/>
                        </a:cxn>
                        <a:cxn ang="T80">
                          <a:pos x="T28" y="T29"/>
                        </a:cxn>
                        <a:cxn ang="T81">
                          <a:pos x="T30" y="T31"/>
                        </a:cxn>
                        <a:cxn ang="T82">
                          <a:pos x="T32" y="T33"/>
                        </a:cxn>
                        <a:cxn ang="T83">
                          <a:pos x="T34" y="T35"/>
                        </a:cxn>
                        <a:cxn ang="T84">
                          <a:pos x="T36" y="T37"/>
                        </a:cxn>
                        <a:cxn ang="T85">
                          <a:pos x="T38" y="T39"/>
                        </a:cxn>
                        <a:cxn ang="T86">
                          <a:pos x="T40" y="T41"/>
                        </a:cxn>
                        <a:cxn ang="T87">
                          <a:pos x="T42" y="T43"/>
                        </a:cxn>
                        <a:cxn ang="T88">
                          <a:pos x="T44" y="T45"/>
                        </a:cxn>
                        <a:cxn ang="T89">
                          <a:pos x="T46" y="T47"/>
                        </a:cxn>
                        <a:cxn ang="T90">
                          <a:pos x="T48" y="T49"/>
                        </a:cxn>
                        <a:cxn ang="T91">
                          <a:pos x="T50" y="T51"/>
                        </a:cxn>
                        <a:cxn ang="T92">
                          <a:pos x="T52" y="T53"/>
                        </a:cxn>
                        <a:cxn ang="T93">
                          <a:pos x="T54" y="T55"/>
                        </a:cxn>
                        <a:cxn ang="T94">
                          <a:pos x="T56" y="T57"/>
                        </a:cxn>
                        <a:cxn ang="T95">
                          <a:pos x="T58" y="T59"/>
                        </a:cxn>
                        <a:cxn ang="T96">
                          <a:pos x="T60" y="T61"/>
                        </a:cxn>
                        <a:cxn ang="T97">
                          <a:pos x="T62" y="T63"/>
                        </a:cxn>
                        <a:cxn ang="T98">
                          <a:pos x="T64" y="T65"/>
                        </a:cxn>
                      </a:cxnLst>
                      <a:rect l="T99" t="T100" r="T101" b="T102"/>
                      <a:pathLst>
                        <a:path w="123" h="136">
                          <a:moveTo>
                            <a:pt x="123" y="68"/>
                          </a:moveTo>
                          <a:lnTo>
                            <a:pt x="72" y="66"/>
                          </a:lnTo>
                          <a:lnTo>
                            <a:pt x="118" y="42"/>
                          </a:lnTo>
                          <a:lnTo>
                            <a:pt x="71" y="62"/>
                          </a:lnTo>
                          <a:lnTo>
                            <a:pt x="105" y="20"/>
                          </a:lnTo>
                          <a:lnTo>
                            <a:pt x="68" y="58"/>
                          </a:lnTo>
                          <a:lnTo>
                            <a:pt x="85" y="5"/>
                          </a:lnTo>
                          <a:lnTo>
                            <a:pt x="64" y="56"/>
                          </a:lnTo>
                          <a:lnTo>
                            <a:pt x="62" y="0"/>
                          </a:lnTo>
                          <a:lnTo>
                            <a:pt x="60" y="56"/>
                          </a:lnTo>
                          <a:lnTo>
                            <a:pt x="38" y="5"/>
                          </a:lnTo>
                          <a:lnTo>
                            <a:pt x="56" y="58"/>
                          </a:lnTo>
                          <a:lnTo>
                            <a:pt x="18" y="20"/>
                          </a:lnTo>
                          <a:lnTo>
                            <a:pt x="53" y="62"/>
                          </a:lnTo>
                          <a:lnTo>
                            <a:pt x="5" y="42"/>
                          </a:lnTo>
                          <a:lnTo>
                            <a:pt x="51" y="66"/>
                          </a:lnTo>
                          <a:lnTo>
                            <a:pt x="0" y="68"/>
                          </a:lnTo>
                          <a:lnTo>
                            <a:pt x="51" y="71"/>
                          </a:lnTo>
                          <a:lnTo>
                            <a:pt x="5" y="94"/>
                          </a:lnTo>
                          <a:lnTo>
                            <a:pt x="53" y="75"/>
                          </a:lnTo>
                          <a:lnTo>
                            <a:pt x="18" y="116"/>
                          </a:lnTo>
                          <a:lnTo>
                            <a:pt x="56" y="78"/>
                          </a:lnTo>
                          <a:lnTo>
                            <a:pt x="38" y="131"/>
                          </a:lnTo>
                          <a:lnTo>
                            <a:pt x="60" y="80"/>
                          </a:lnTo>
                          <a:lnTo>
                            <a:pt x="62" y="136"/>
                          </a:lnTo>
                          <a:lnTo>
                            <a:pt x="64" y="80"/>
                          </a:lnTo>
                          <a:lnTo>
                            <a:pt x="85" y="131"/>
                          </a:lnTo>
                          <a:lnTo>
                            <a:pt x="68" y="78"/>
                          </a:lnTo>
                          <a:lnTo>
                            <a:pt x="105" y="116"/>
                          </a:lnTo>
                          <a:lnTo>
                            <a:pt x="71" y="75"/>
                          </a:lnTo>
                          <a:lnTo>
                            <a:pt x="118" y="94"/>
                          </a:lnTo>
                          <a:lnTo>
                            <a:pt x="72" y="71"/>
                          </a:lnTo>
                          <a:lnTo>
                            <a:pt x="123" y="68"/>
                          </a:lnTo>
                          <a:close/>
                        </a:path>
                      </a:pathLst>
                    </a:cu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364" name="Group 523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grpSp>
                <p:nvGrpSpPr>
                  <p:cNvPr id="8365" name="Group 524"/>
                  <p:cNvGrpSpPr>
                    <a:grpSpLocks/>
                  </p:cNvGrpSpPr>
                  <p:nvPr/>
                </p:nvGrpSpPr>
                <p:grpSpPr bwMode="auto">
                  <a:xfrm>
                    <a:off x="4381" y="2756"/>
                    <a:ext cx="148" cy="164"/>
                    <a:chOff x="4381" y="2756"/>
                    <a:chExt cx="148" cy="164"/>
                  </a:xfrm>
                </p:grpSpPr>
                <p:sp>
                  <p:nvSpPr>
                    <p:cNvPr id="8278" name="Oval 5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solidFill>
                      <a:srgbClr val="CC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279" name="Oval 5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81" y="2756"/>
                      <a:ext cx="148" cy="164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8366" name="Group 527"/>
                  <p:cNvGrpSpPr>
                    <a:grpSpLocks/>
                  </p:cNvGrpSpPr>
                  <p:nvPr/>
                </p:nvGrpSpPr>
                <p:grpSpPr bwMode="auto">
                  <a:xfrm>
                    <a:off x="4393" y="2770"/>
                    <a:ext cx="123" cy="136"/>
                    <a:chOff x="4393" y="2770"/>
                    <a:chExt cx="123" cy="136"/>
                  </a:xfrm>
                </p:grpSpPr>
                <p:sp>
                  <p:nvSpPr>
                    <p:cNvPr id="8276" name="Oval 52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solidFill>
                      <a:srgbClr val="FFFFFF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277" name="Oval 5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3" y="2770"/>
                      <a:ext cx="123" cy="136"/>
                    </a:xfrm>
                    <a:prstGeom prst="ellips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</p:grpSp>
            </p:grpSp>
            <p:grpSp>
              <p:nvGrpSpPr>
                <p:cNvPr id="8367" name="Group 530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272" name="Freeform 531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273" name="Freeform 532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68" name="Group 533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270" name="Oval 534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271" name="Oval 535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69" name="Group 536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268" name="Oval 537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269" name="Oval 538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70" name="Group 539"/>
                <p:cNvGrpSpPr>
                  <a:grpSpLocks/>
                </p:cNvGrpSpPr>
                <p:nvPr/>
              </p:nvGrpSpPr>
              <p:grpSpPr bwMode="auto">
                <a:xfrm>
                  <a:off x="2298" y="1822"/>
                  <a:ext cx="409" cy="434"/>
                  <a:chOff x="4381" y="2756"/>
                  <a:chExt cx="148" cy="164"/>
                </a:xfrm>
              </p:grpSpPr>
              <p:sp>
                <p:nvSpPr>
                  <p:cNvPr id="8266" name="Oval 540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solidFill>
                    <a:srgbClr val="CC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267" name="Oval 541"/>
                  <p:cNvSpPr>
                    <a:spLocks noChangeArrowheads="1"/>
                  </p:cNvSpPr>
                  <p:nvPr/>
                </p:nvSpPr>
                <p:spPr bwMode="auto">
                  <a:xfrm>
                    <a:off x="4381" y="2756"/>
                    <a:ext cx="148" cy="164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71" name="Group 542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264" name="Oval 543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265" name="Oval 544"/>
                  <p:cNvSpPr>
                    <a:spLocks noChangeArrowheads="1"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prstGeom prst="ellips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8384" name="Group 545"/>
                <p:cNvGrpSpPr>
                  <a:grpSpLocks/>
                </p:cNvGrpSpPr>
                <p:nvPr/>
              </p:nvGrpSpPr>
              <p:grpSpPr bwMode="auto">
                <a:xfrm>
                  <a:off x="2330" y="1860"/>
                  <a:ext cx="340" cy="358"/>
                  <a:chOff x="4393" y="2770"/>
                  <a:chExt cx="123" cy="136"/>
                </a:xfrm>
              </p:grpSpPr>
              <p:sp>
                <p:nvSpPr>
                  <p:cNvPr id="8262" name="Freeform 546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solidFill>
                    <a:srgbClr val="808080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8263" name="Freeform 547"/>
                  <p:cNvSpPr>
                    <a:spLocks/>
                  </p:cNvSpPr>
                  <p:nvPr/>
                </p:nvSpPr>
                <p:spPr bwMode="auto">
                  <a:xfrm>
                    <a:off x="4393" y="2770"/>
                    <a:ext cx="123" cy="136"/>
                  </a:xfrm>
                  <a:custGeom>
                    <a:avLst/>
                    <a:gdLst>
                      <a:gd name="T0" fmla="*/ 123 w 123"/>
                      <a:gd name="T1" fmla="*/ 68 h 136"/>
                      <a:gd name="T2" fmla="*/ 72 w 123"/>
                      <a:gd name="T3" fmla="*/ 66 h 136"/>
                      <a:gd name="T4" fmla="*/ 118 w 123"/>
                      <a:gd name="T5" fmla="*/ 42 h 136"/>
                      <a:gd name="T6" fmla="*/ 71 w 123"/>
                      <a:gd name="T7" fmla="*/ 62 h 136"/>
                      <a:gd name="T8" fmla="*/ 105 w 123"/>
                      <a:gd name="T9" fmla="*/ 20 h 136"/>
                      <a:gd name="T10" fmla="*/ 68 w 123"/>
                      <a:gd name="T11" fmla="*/ 58 h 136"/>
                      <a:gd name="T12" fmla="*/ 85 w 123"/>
                      <a:gd name="T13" fmla="*/ 5 h 136"/>
                      <a:gd name="T14" fmla="*/ 64 w 123"/>
                      <a:gd name="T15" fmla="*/ 56 h 136"/>
                      <a:gd name="T16" fmla="*/ 62 w 123"/>
                      <a:gd name="T17" fmla="*/ 0 h 136"/>
                      <a:gd name="T18" fmla="*/ 60 w 123"/>
                      <a:gd name="T19" fmla="*/ 56 h 136"/>
                      <a:gd name="T20" fmla="*/ 38 w 123"/>
                      <a:gd name="T21" fmla="*/ 5 h 136"/>
                      <a:gd name="T22" fmla="*/ 56 w 123"/>
                      <a:gd name="T23" fmla="*/ 58 h 136"/>
                      <a:gd name="T24" fmla="*/ 18 w 123"/>
                      <a:gd name="T25" fmla="*/ 20 h 136"/>
                      <a:gd name="T26" fmla="*/ 53 w 123"/>
                      <a:gd name="T27" fmla="*/ 62 h 136"/>
                      <a:gd name="T28" fmla="*/ 5 w 123"/>
                      <a:gd name="T29" fmla="*/ 42 h 136"/>
                      <a:gd name="T30" fmla="*/ 51 w 123"/>
                      <a:gd name="T31" fmla="*/ 66 h 136"/>
                      <a:gd name="T32" fmla="*/ 0 w 123"/>
                      <a:gd name="T33" fmla="*/ 68 h 136"/>
                      <a:gd name="T34" fmla="*/ 51 w 123"/>
                      <a:gd name="T35" fmla="*/ 71 h 136"/>
                      <a:gd name="T36" fmla="*/ 5 w 123"/>
                      <a:gd name="T37" fmla="*/ 94 h 136"/>
                      <a:gd name="T38" fmla="*/ 53 w 123"/>
                      <a:gd name="T39" fmla="*/ 75 h 136"/>
                      <a:gd name="T40" fmla="*/ 18 w 123"/>
                      <a:gd name="T41" fmla="*/ 116 h 136"/>
                      <a:gd name="T42" fmla="*/ 56 w 123"/>
                      <a:gd name="T43" fmla="*/ 78 h 136"/>
                      <a:gd name="T44" fmla="*/ 38 w 123"/>
                      <a:gd name="T45" fmla="*/ 131 h 136"/>
                      <a:gd name="T46" fmla="*/ 60 w 123"/>
                      <a:gd name="T47" fmla="*/ 80 h 136"/>
                      <a:gd name="T48" fmla="*/ 62 w 123"/>
                      <a:gd name="T49" fmla="*/ 136 h 136"/>
                      <a:gd name="T50" fmla="*/ 64 w 123"/>
                      <a:gd name="T51" fmla="*/ 80 h 136"/>
                      <a:gd name="T52" fmla="*/ 85 w 123"/>
                      <a:gd name="T53" fmla="*/ 131 h 136"/>
                      <a:gd name="T54" fmla="*/ 68 w 123"/>
                      <a:gd name="T55" fmla="*/ 78 h 136"/>
                      <a:gd name="T56" fmla="*/ 105 w 123"/>
                      <a:gd name="T57" fmla="*/ 116 h 136"/>
                      <a:gd name="T58" fmla="*/ 71 w 123"/>
                      <a:gd name="T59" fmla="*/ 75 h 136"/>
                      <a:gd name="T60" fmla="*/ 118 w 123"/>
                      <a:gd name="T61" fmla="*/ 94 h 136"/>
                      <a:gd name="T62" fmla="*/ 72 w 123"/>
                      <a:gd name="T63" fmla="*/ 71 h 136"/>
                      <a:gd name="T64" fmla="*/ 123 w 123"/>
                      <a:gd name="T65" fmla="*/ 68 h 1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23"/>
                      <a:gd name="T100" fmla="*/ 0 h 136"/>
                      <a:gd name="T101" fmla="*/ 123 w 123"/>
                      <a:gd name="T102" fmla="*/ 136 h 136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23" h="136">
                        <a:moveTo>
                          <a:pt x="123" y="68"/>
                        </a:moveTo>
                        <a:lnTo>
                          <a:pt x="72" y="66"/>
                        </a:lnTo>
                        <a:lnTo>
                          <a:pt x="118" y="42"/>
                        </a:lnTo>
                        <a:lnTo>
                          <a:pt x="71" y="62"/>
                        </a:lnTo>
                        <a:lnTo>
                          <a:pt x="105" y="20"/>
                        </a:lnTo>
                        <a:lnTo>
                          <a:pt x="68" y="58"/>
                        </a:lnTo>
                        <a:lnTo>
                          <a:pt x="85" y="5"/>
                        </a:lnTo>
                        <a:lnTo>
                          <a:pt x="64" y="56"/>
                        </a:lnTo>
                        <a:lnTo>
                          <a:pt x="62" y="0"/>
                        </a:lnTo>
                        <a:lnTo>
                          <a:pt x="60" y="56"/>
                        </a:lnTo>
                        <a:lnTo>
                          <a:pt x="38" y="5"/>
                        </a:lnTo>
                        <a:lnTo>
                          <a:pt x="56" y="58"/>
                        </a:lnTo>
                        <a:lnTo>
                          <a:pt x="18" y="20"/>
                        </a:lnTo>
                        <a:lnTo>
                          <a:pt x="53" y="62"/>
                        </a:lnTo>
                        <a:lnTo>
                          <a:pt x="5" y="42"/>
                        </a:lnTo>
                        <a:lnTo>
                          <a:pt x="51" y="66"/>
                        </a:lnTo>
                        <a:lnTo>
                          <a:pt x="0" y="68"/>
                        </a:lnTo>
                        <a:lnTo>
                          <a:pt x="51" y="71"/>
                        </a:lnTo>
                        <a:lnTo>
                          <a:pt x="5" y="94"/>
                        </a:lnTo>
                        <a:lnTo>
                          <a:pt x="53" y="75"/>
                        </a:lnTo>
                        <a:lnTo>
                          <a:pt x="18" y="116"/>
                        </a:lnTo>
                        <a:lnTo>
                          <a:pt x="56" y="78"/>
                        </a:lnTo>
                        <a:lnTo>
                          <a:pt x="38" y="131"/>
                        </a:lnTo>
                        <a:lnTo>
                          <a:pt x="60" y="80"/>
                        </a:lnTo>
                        <a:lnTo>
                          <a:pt x="62" y="136"/>
                        </a:lnTo>
                        <a:lnTo>
                          <a:pt x="64" y="80"/>
                        </a:lnTo>
                        <a:lnTo>
                          <a:pt x="85" y="131"/>
                        </a:lnTo>
                        <a:lnTo>
                          <a:pt x="68" y="78"/>
                        </a:lnTo>
                        <a:lnTo>
                          <a:pt x="105" y="116"/>
                        </a:lnTo>
                        <a:lnTo>
                          <a:pt x="71" y="75"/>
                        </a:lnTo>
                        <a:lnTo>
                          <a:pt x="118" y="94"/>
                        </a:lnTo>
                        <a:lnTo>
                          <a:pt x="72" y="71"/>
                        </a:lnTo>
                        <a:lnTo>
                          <a:pt x="123" y="68"/>
                        </a:lnTo>
                        <a:close/>
                      </a:path>
                    </a:pathLst>
                  </a:custGeom>
                  <a:noFill/>
                  <a:ln w="9525" cap="rnd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8232" name="Freeform 548"/>
              <p:cNvSpPr>
                <a:spLocks/>
              </p:cNvSpPr>
              <p:nvPr/>
            </p:nvSpPr>
            <p:spPr bwMode="auto">
              <a:xfrm>
                <a:off x="879" y="1608"/>
                <a:ext cx="4" cy="261"/>
              </a:xfrm>
              <a:custGeom>
                <a:avLst/>
                <a:gdLst>
                  <a:gd name="T0" fmla="*/ 0 w 4"/>
                  <a:gd name="T1" fmla="*/ 0 h 232"/>
                  <a:gd name="T2" fmla="*/ 4 w 4"/>
                  <a:gd name="T3" fmla="*/ 530 h 232"/>
                  <a:gd name="T4" fmla="*/ 0 60000 65536"/>
                  <a:gd name="T5" fmla="*/ 0 60000 65536"/>
                  <a:gd name="T6" fmla="*/ 0 w 4"/>
                  <a:gd name="T7" fmla="*/ 0 h 232"/>
                  <a:gd name="T8" fmla="*/ 4 w 4"/>
                  <a:gd name="T9" fmla="*/ 232 h 23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32">
                    <a:moveTo>
                      <a:pt x="0" y="0"/>
                    </a:moveTo>
                    <a:lnTo>
                      <a:pt x="4" y="232"/>
                    </a:lnTo>
                  </a:path>
                </a:pathLst>
              </a:custGeom>
              <a:solidFill>
                <a:srgbClr val="FFFFFF"/>
              </a:solidFill>
              <a:ln w="571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8385" name="Group 549"/>
              <p:cNvGrpSpPr>
                <a:grpSpLocks/>
              </p:cNvGrpSpPr>
              <p:nvPr/>
            </p:nvGrpSpPr>
            <p:grpSpPr bwMode="auto">
              <a:xfrm>
                <a:off x="723" y="1608"/>
                <a:ext cx="320" cy="321"/>
                <a:chOff x="0" y="2496"/>
                <a:chExt cx="304" cy="285"/>
              </a:xfrm>
            </p:grpSpPr>
            <p:sp>
              <p:nvSpPr>
                <p:cNvPr id="8252" name="Line 550"/>
                <p:cNvSpPr>
                  <a:spLocks noChangeShapeType="1"/>
                </p:cNvSpPr>
                <p:nvPr/>
              </p:nvSpPr>
              <p:spPr bwMode="auto">
                <a:xfrm>
                  <a:off x="148" y="2496"/>
                  <a:ext cx="3" cy="285"/>
                </a:xfrm>
                <a:prstGeom prst="line">
                  <a:avLst/>
                </a:prstGeom>
                <a:noFill/>
                <a:ln w="571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8253" name="Freeform 551"/>
                <p:cNvSpPr>
                  <a:spLocks noEditPoints="1"/>
                </p:cNvSpPr>
                <p:nvPr/>
              </p:nvSpPr>
              <p:spPr bwMode="auto">
                <a:xfrm>
                  <a:off x="0" y="2592"/>
                  <a:ext cx="304" cy="48"/>
                </a:xfrm>
                <a:custGeom>
                  <a:avLst/>
                  <a:gdLst>
                    <a:gd name="T0" fmla="*/ 0 w 190"/>
                    <a:gd name="T1" fmla="*/ 0 h 18"/>
                    <a:gd name="T2" fmla="*/ 483 w 190"/>
                    <a:gd name="T3" fmla="*/ 0 h 18"/>
                    <a:gd name="T4" fmla="*/ 483 w 190"/>
                    <a:gd name="T5" fmla="*/ 17237 h 18"/>
                    <a:gd name="T6" fmla="*/ 0 w 190"/>
                    <a:gd name="T7" fmla="*/ 17237 h 18"/>
                    <a:gd name="T8" fmla="*/ 0 w 190"/>
                    <a:gd name="T9" fmla="*/ 0 h 18"/>
                    <a:gd name="T10" fmla="*/ 976 w 190"/>
                    <a:gd name="T11" fmla="*/ 0 h 18"/>
                    <a:gd name="T12" fmla="*/ 1450 w 190"/>
                    <a:gd name="T13" fmla="*/ 0 h 18"/>
                    <a:gd name="T14" fmla="*/ 1450 w 190"/>
                    <a:gd name="T15" fmla="*/ 17237 h 18"/>
                    <a:gd name="T16" fmla="*/ 976 w 190"/>
                    <a:gd name="T17" fmla="*/ 17237 h 18"/>
                    <a:gd name="T18" fmla="*/ 976 w 190"/>
                    <a:gd name="T19" fmla="*/ 0 h 18"/>
                    <a:gd name="T20" fmla="*/ 1925 w 190"/>
                    <a:gd name="T21" fmla="*/ 0 h 18"/>
                    <a:gd name="T22" fmla="*/ 2411 w 190"/>
                    <a:gd name="T23" fmla="*/ 0 h 18"/>
                    <a:gd name="T24" fmla="*/ 2411 w 190"/>
                    <a:gd name="T25" fmla="*/ 17237 h 18"/>
                    <a:gd name="T26" fmla="*/ 1925 w 190"/>
                    <a:gd name="T27" fmla="*/ 17237 h 18"/>
                    <a:gd name="T28" fmla="*/ 1925 w 190"/>
                    <a:gd name="T29" fmla="*/ 0 h 18"/>
                    <a:gd name="T30" fmla="*/ 2902 w 190"/>
                    <a:gd name="T31" fmla="*/ 0 h 18"/>
                    <a:gd name="T32" fmla="*/ 3387 w 190"/>
                    <a:gd name="T33" fmla="*/ 0 h 18"/>
                    <a:gd name="T34" fmla="*/ 3387 w 190"/>
                    <a:gd name="T35" fmla="*/ 17237 h 18"/>
                    <a:gd name="T36" fmla="*/ 2902 w 190"/>
                    <a:gd name="T37" fmla="*/ 17237 h 18"/>
                    <a:gd name="T38" fmla="*/ 2902 w 190"/>
                    <a:gd name="T39" fmla="*/ 0 h 18"/>
                    <a:gd name="T40" fmla="*/ 3858 w 190"/>
                    <a:gd name="T41" fmla="*/ 0 h 18"/>
                    <a:gd name="T42" fmla="*/ 4336 w 190"/>
                    <a:gd name="T43" fmla="*/ 0 h 18"/>
                    <a:gd name="T44" fmla="*/ 4336 w 190"/>
                    <a:gd name="T45" fmla="*/ 17237 h 18"/>
                    <a:gd name="T46" fmla="*/ 3858 w 190"/>
                    <a:gd name="T47" fmla="*/ 17237 h 18"/>
                    <a:gd name="T48" fmla="*/ 3858 w 190"/>
                    <a:gd name="T49" fmla="*/ 0 h 18"/>
                    <a:gd name="T50" fmla="*/ 4838 w 190"/>
                    <a:gd name="T51" fmla="*/ 0 h 18"/>
                    <a:gd name="T52" fmla="*/ 5099 w 190"/>
                    <a:gd name="T53" fmla="*/ 0 h 18"/>
                    <a:gd name="T54" fmla="*/ 5099 w 190"/>
                    <a:gd name="T55" fmla="*/ 17237 h 18"/>
                    <a:gd name="T56" fmla="*/ 4838 w 190"/>
                    <a:gd name="T57" fmla="*/ 17237 h 18"/>
                    <a:gd name="T58" fmla="*/ 4838 w 190"/>
                    <a:gd name="T59" fmla="*/ 0 h 18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90"/>
                    <a:gd name="T91" fmla="*/ 0 h 18"/>
                    <a:gd name="T92" fmla="*/ 190 w 190"/>
                    <a:gd name="T93" fmla="*/ 18 h 18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90" h="18">
                      <a:moveTo>
                        <a:pt x="0" y="0"/>
                      </a:moveTo>
                      <a:lnTo>
                        <a:pt x="18" y="0"/>
                      </a:lnTo>
                      <a:lnTo>
                        <a:pt x="18" y="18"/>
                      </a:lnTo>
                      <a:lnTo>
                        <a:pt x="0" y="18"/>
                      </a:lnTo>
                      <a:lnTo>
                        <a:pt x="0" y="0"/>
                      </a:lnTo>
                      <a:close/>
                      <a:moveTo>
                        <a:pt x="36" y="0"/>
                      </a:moveTo>
                      <a:lnTo>
                        <a:pt x="54" y="0"/>
                      </a:lnTo>
                      <a:lnTo>
                        <a:pt x="54" y="18"/>
                      </a:lnTo>
                      <a:lnTo>
                        <a:pt x="36" y="18"/>
                      </a:lnTo>
                      <a:lnTo>
                        <a:pt x="36" y="0"/>
                      </a:lnTo>
                      <a:close/>
                      <a:moveTo>
                        <a:pt x="72" y="0"/>
                      </a:moveTo>
                      <a:lnTo>
                        <a:pt x="90" y="0"/>
                      </a:lnTo>
                      <a:lnTo>
                        <a:pt x="90" y="18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  <a:moveTo>
                        <a:pt x="108" y="0"/>
                      </a:moveTo>
                      <a:lnTo>
                        <a:pt x="126" y="0"/>
                      </a:lnTo>
                      <a:lnTo>
                        <a:pt x="126" y="18"/>
                      </a:lnTo>
                      <a:lnTo>
                        <a:pt x="108" y="18"/>
                      </a:lnTo>
                      <a:lnTo>
                        <a:pt x="108" y="0"/>
                      </a:lnTo>
                      <a:close/>
                      <a:moveTo>
                        <a:pt x="144" y="0"/>
                      </a:moveTo>
                      <a:lnTo>
                        <a:pt x="162" y="0"/>
                      </a:lnTo>
                      <a:lnTo>
                        <a:pt x="162" y="18"/>
                      </a:lnTo>
                      <a:lnTo>
                        <a:pt x="144" y="18"/>
                      </a:lnTo>
                      <a:lnTo>
                        <a:pt x="144" y="0"/>
                      </a:lnTo>
                      <a:close/>
                      <a:moveTo>
                        <a:pt x="180" y="0"/>
                      </a:moveTo>
                      <a:lnTo>
                        <a:pt x="190" y="0"/>
                      </a:lnTo>
                      <a:lnTo>
                        <a:pt x="190" y="18"/>
                      </a:lnTo>
                      <a:lnTo>
                        <a:pt x="180" y="18"/>
                      </a:lnTo>
                      <a:lnTo>
                        <a:pt x="18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4763">
                  <a:solidFill>
                    <a:srgbClr val="000000"/>
                  </a:solidFill>
                  <a:bevel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426536" name="Freeform 552"/>
              <p:cNvSpPr>
                <a:spLocks/>
              </p:cNvSpPr>
              <p:nvPr/>
            </p:nvSpPr>
            <p:spPr bwMode="auto">
              <a:xfrm>
                <a:off x="969" y="1082"/>
                <a:ext cx="2088" cy="891"/>
              </a:xfrm>
              <a:custGeom>
                <a:avLst/>
                <a:gdLst/>
                <a:ahLst/>
                <a:cxnLst>
                  <a:cxn ang="0">
                    <a:pos x="0" y="143"/>
                  </a:cxn>
                  <a:cxn ang="0">
                    <a:pos x="110" y="0"/>
                  </a:cxn>
                  <a:cxn ang="0">
                    <a:pos x="1668" y="0"/>
                  </a:cxn>
                  <a:cxn ang="0">
                    <a:pos x="1875" y="99"/>
                  </a:cxn>
                  <a:cxn ang="0">
                    <a:pos x="2088" y="513"/>
                  </a:cxn>
                  <a:cxn ang="0">
                    <a:pos x="2072" y="881"/>
                  </a:cxn>
                  <a:cxn ang="0">
                    <a:pos x="1771" y="891"/>
                  </a:cxn>
                  <a:cxn ang="0">
                    <a:pos x="110" y="891"/>
                  </a:cxn>
                  <a:cxn ang="0">
                    <a:pos x="6" y="792"/>
                  </a:cxn>
                  <a:cxn ang="0">
                    <a:pos x="8" y="131"/>
                  </a:cxn>
                </a:cxnLst>
                <a:rect l="0" t="0" r="r" b="b"/>
                <a:pathLst>
                  <a:path w="2088" h="891">
                    <a:moveTo>
                      <a:pt x="0" y="143"/>
                    </a:moveTo>
                    <a:lnTo>
                      <a:pt x="110" y="0"/>
                    </a:lnTo>
                    <a:lnTo>
                      <a:pt x="1668" y="0"/>
                    </a:lnTo>
                    <a:lnTo>
                      <a:pt x="1875" y="99"/>
                    </a:lnTo>
                    <a:lnTo>
                      <a:pt x="2088" y="513"/>
                    </a:lnTo>
                    <a:lnTo>
                      <a:pt x="2072" y="881"/>
                    </a:lnTo>
                    <a:lnTo>
                      <a:pt x="1771" y="891"/>
                    </a:lnTo>
                    <a:lnTo>
                      <a:pt x="110" y="891"/>
                    </a:lnTo>
                    <a:lnTo>
                      <a:pt x="6" y="792"/>
                    </a:lnTo>
                    <a:lnTo>
                      <a:pt x="8" y="131"/>
                    </a:lnTo>
                  </a:path>
                </a:pathLst>
              </a:custGeom>
              <a:gradFill rotWithShape="1">
                <a:gsLst>
                  <a:gs pos="0">
                    <a:srgbClr val="00CCFF"/>
                  </a:gs>
                  <a:gs pos="50000">
                    <a:srgbClr val="0033CC"/>
                  </a:gs>
                  <a:gs pos="100000">
                    <a:srgbClr val="00CCFF"/>
                  </a:gs>
                </a:gsLst>
                <a:lin ang="189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18900000" algn="ctr" rotWithShape="0">
                  <a:srgbClr val="004800">
                    <a:alpha val="50000"/>
                  </a:srgb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5" name="Rectangle 553"/>
              <p:cNvSpPr>
                <a:spLocks noChangeArrowheads="1"/>
              </p:cNvSpPr>
              <p:nvPr/>
            </p:nvSpPr>
            <p:spPr bwMode="auto">
              <a:xfrm>
                <a:off x="1093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236" name="Rectangle 554"/>
              <p:cNvSpPr>
                <a:spLocks noChangeArrowheads="1"/>
              </p:cNvSpPr>
              <p:nvPr/>
            </p:nvSpPr>
            <p:spPr bwMode="auto">
              <a:xfrm>
                <a:off x="1526" y="1365"/>
                <a:ext cx="186" cy="264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237" name="Rectangle 555"/>
              <p:cNvSpPr>
                <a:spLocks noChangeArrowheads="1"/>
              </p:cNvSpPr>
              <p:nvPr/>
            </p:nvSpPr>
            <p:spPr bwMode="auto">
              <a:xfrm>
                <a:off x="2408" y="1365"/>
                <a:ext cx="232" cy="315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00FFFF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8390" name="Group 556"/>
              <p:cNvGrpSpPr>
                <a:grpSpLocks/>
              </p:cNvGrpSpPr>
              <p:nvPr/>
            </p:nvGrpSpPr>
            <p:grpSpPr bwMode="auto">
              <a:xfrm>
                <a:off x="1346" y="960"/>
                <a:ext cx="202" cy="192"/>
                <a:chOff x="5136" y="1968"/>
                <a:chExt cx="192" cy="171"/>
              </a:xfrm>
            </p:grpSpPr>
            <p:sp>
              <p:nvSpPr>
                <p:cNvPr id="8250" name="Oval 557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251" name="Freeform 558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239" name="Freeform 559"/>
              <p:cNvSpPr>
                <a:spLocks/>
              </p:cNvSpPr>
              <p:nvPr/>
            </p:nvSpPr>
            <p:spPr bwMode="auto">
              <a:xfrm>
                <a:off x="1043" y="1878"/>
                <a:ext cx="1818" cy="1"/>
              </a:xfrm>
              <a:custGeom>
                <a:avLst/>
                <a:gdLst>
                  <a:gd name="T0" fmla="*/ 0 w 1728"/>
                  <a:gd name="T1" fmla="*/ 0 h 1"/>
                  <a:gd name="T2" fmla="*/ 2466 w 1728"/>
                  <a:gd name="T3" fmla="*/ 0 h 1"/>
                  <a:gd name="T4" fmla="*/ 0 60000 65536"/>
                  <a:gd name="T5" fmla="*/ 0 60000 65536"/>
                  <a:gd name="T6" fmla="*/ 0 w 1728"/>
                  <a:gd name="T7" fmla="*/ 0 h 1"/>
                  <a:gd name="T8" fmla="*/ 1728 w 17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28" h="1">
                    <a:moveTo>
                      <a:pt x="0" y="0"/>
                    </a:moveTo>
                    <a:cubicBezTo>
                      <a:pt x="0" y="0"/>
                      <a:pt x="864" y="0"/>
                      <a:pt x="1728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40" name="Freeform 560"/>
              <p:cNvSpPr>
                <a:spLocks/>
              </p:cNvSpPr>
              <p:nvPr/>
            </p:nvSpPr>
            <p:spPr bwMode="auto">
              <a:xfrm>
                <a:off x="1007" y="1229"/>
                <a:ext cx="1854" cy="1"/>
              </a:xfrm>
              <a:custGeom>
                <a:avLst/>
                <a:gdLst>
                  <a:gd name="T0" fmla="*/ 0 w 1762"/>
                  <a:gd name="T1" fmla="*/ 0 h 1"/>
                  <a:gd name="T2" fmla="*/ 2517 w 1762"/>
                  <a:gd name="T3" fmla="*/ 0 h 1"/>
                  <a:gd name="T4" fmla="*/ 0 60000 65536"/>
                  <a:gd name="T5" fmla="*/ 0 60000 65536"/>
                  <a:gd name="T6" fmla="*/ 0 w 1762"/>
                  <a:gd name="T7" fmla="*/ 0 h 1"/>
                  <a:gd name="T8" fmla="*/ 1762 w 176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762" h="1">
                    <a:moveTo>
                      <a:pt x="0" y="0"/>
                    </a:moveTo>
                    <a:cubicBezTo>
                      <a:pt x="293" y="0"/>
                      <a:pt x="1395" y="0"/>
                      <a:pt x="1762" y="0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8391" name="Group 561"/>
              <p:cNvGrpSpPr>
                <a:grpSpLocks/>
              </p:cNvGrpSpPr>
              <p:nvPr/>
            </p:nvGrpSpPr>
            <p:grpSpPr bwMode="auto">
              <a:xfrm>
                <a:off x="2305" y="960"/>
                <a:ext cx="202" cy="192"/>
                <a:chOff x="5136" y="1968"/>
                <a:chExt cx="192" cy="171"/>
              </a:xfrm>
            </p:grpSpPr>
            <p:sp>
              <p:nvSpPr>
                <p:cNvPr id="8248" name="Oval 562"/>
                <p:cNvSpPr>
                  <a:spLocks noChangeArrowheads="1"/>
                </p:cNvSpPr>
                <p:nvPr/>
              </p:nvSpPr>
              <p:spPr bwMode="auto">
                <a:xfrm>
                  <a:off x="5136" y="1968"/>
                  <a:ext cx="192" cy="48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249" name="Freeform 563"/>
                <p:cNvSpPr>
                  <a:spLocks/>
                </p:cNvSpPr>
                <p:nvPr/>
              </p:nvSpPr>
              <p:spPr bwMode="auto">
                <a:xfrm>
                  <a:off x="5184" y="1968"/>
                  <a:ext cx="96" cy="171"/>
                </a:xfrm>
                <a:custGeom>
                  <a:avLst/>
                  <a:gdLst>
                    <a:gd name="T0" fmla="*/ 0 w 96"/>
                    <a:gd name="T1" fmla="*/ 0 h 171"/>
                    <a:gd name="T2" fmla="*/ 96 w 96"/>
                    <a:gd name="T3" fmla="*/ 0 h 171"/>
                    <a:gd name="T4" fmla="*/ 82 w 96"/>
                    <a:gd name="T5" fmla="*/ 156 h 171"/>
                    <a:gd name="T6" fmla="*/ 4 w 96"/>
                    <a:gd name="T7" fmla="*/ 171 h 171"/>
                    <a:gd name="T8" fmla="*/ 0 w 96"/>
                    <a:gd name="T9" fmla="*/ 48 h 1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171"/>
                    <a:gd name="T17" fmla="*/ 96 w 96"/>
                    <a:gd name="T18" fmla="*/ 171 h 1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171">
                      <a:moveTo>
                        <a:pt x="0" y="0"/>
                      </a:moveTo>
                      <a:lnTo>
                        <a:pt x="96" y="0"/>
                      </a:lnTo>
                      <a:lnTo>
                        <a:pt x="82" y="156"/>
                      </a:lnTo>
                      <a:lnTo>
                        <a:pt x="4" y="171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8242" name="Freeform 564"/>
              <p:cNvSpPr>
                <a:spLocks/>
              </p:cNvSpPr>
              <p:nvPr/>
            </p:nvSpPr>
            <p:spPr bwMode="auto">
              <a:xfrm>
                <a:off x="1245" y="1662"/>
                <a:ext cx="17" cy="35"/>
              </a:xfrm>
              <a:custGeom>
                <a:avLst/>
                <a:gdLst>
                  <a:gd name="T0" fmla="*/ 0 w 16"/>
                  <a:gd name="T1" fmla="*/ 73 h 31"/>
                  <a:gd name="T2" fmla="*/ 23 w 16"/>
                  <a:gd name="T3" fmla="*/ 0 h 31"/>
                  <a:gd name="T4" fmla="*/ 0 w 16"/>
                  <a:gd name="T5" fmla="*/ 73 h 31"/>
                  <a:gd name="T6" fmla="*/ 0 60000 65536"/>
                  <a:gd name="T7" fmla="*/ 0 60000 65536"/>
                  <a:gd name="T8" fmla="*/ 0 60000 65536"/>
                  <a:gd name="T9" fmla="*/ 0 w 16"/>
                  <a:gd name="T10" fmla="*/ 0 h 31"/>
                  <a:gd name="T11" fmla="*/ 16 w 16"/>
                  <a:gd name="T12" fmla="*/ 31 h 3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" h="31">
                    <a:moveTo>
                      <a:pt x="0" y="31"/>
                    </a:moveTo>
                    <a:cubicBezTo>
                      <a:pt x="5" y="21"/>
                      <a:pt x="16" y="0"/>
                      <a:pt x="16" y="0"/>
                    </a:cubicBezTo>
                    <a:cubicBezTo>
                      <a:pt x="16" y="0"/>
                      <a:pt x="5" y="21"/>
                      <a:pt x="0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43" name="Freeform 565"/>
              <p:cNvSpPr>
                <a:spLocks/>
              </p:cNvSpPr>
              <p:nvPr/>
            </p:nvSpPr>
            <p:spPr bwMode="auto">
              <a:xfrm>
                <a:off x="1070" y="1284"/>
                <a:ext cx="225" cy="594"/>
              </a:xfrm>
              <a:custGeom>
                <a:avLst/>
                <a:gdLst>
                  <a:gd name="T0" fmla="*/ 304 w 214"/>
                  <a:gd name="T1" fmla="*/ 1204 h 528"/>
                  <a:gd name="T2" fmla="*/ 304 w 214"/>
                  <a:gd name="T3" fmla="*/ 0 h 528"/>
                  <a:gd name="T4" fmla="*/ 0 w 214"/>
                  <a:gd name="T5" fmla="*/ 2 h 528"/>
                  <a:gd name="T6" fmla="*/ 0 w 214"/>
                  <a:gd name="T7" fmla="*/ 1201 h 528"/>
                  <a:gd name="T8" fmla="*/ 304 w 214"/>
                  <a:gd name="T9" fmla="*/ 1204 h 5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4"/>
                  <a:gd name="T16" fmla="*/ 0 h 528"/>
                  <a:gd name="T17" fmla="*/ 214 w 214"/>
                  <a:gd name="T18" fmla="*/ 528 h 5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4" h="528">
                    <a:moveTo>
                      <a:pt x="214" y="528"/>
                    </a:moveTo>
                    <a:lnTo>
                      <a:pt x="214" y="0"/>
                    </a:lnTo>
                    <a:lnTo>
                      <a:pt x="0" y="2"/>
                    </a:lnTo>
                    <a:lnTo>
                      <a:pt x="0" y="527"/>
                    </a:lnTo>
                    <a:lnTo>
                      <a:pt x="214" y="528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44" name="Freeform 566"/>
              <p:cNvSpPr>
                <a:spLocks/>
              </p:cNvSpPr>
              <p:nvPr/>
            </p:nvSpPr>
            <p:spPr bwMode="auto">
              <a:xfrm>
                <a:off x="2664" y="1200"/>
                <a:ext cx="432" cy="520"/>
              </a:xfrm>
              <a:custGeom>
                <a:avLst/>
                <a:gdLst>
                  <a:gd name="T0" fmla="*/ 216 w 432"/>
                  <a:gd name="T1" fmla="*/ 0 h 520"/>
                  <a:gd name="T2" fmla="*/ 0 w 432"/>
                  <a:gd name="T3" fmla="*/ 136 h 520"/>
                  <a:gd name="T4" fmla="*/ 64 w 432"/>
                  <a:gd name="T5" fmla="*/ 520 h 520"/>
                  <a:gd name="T6" fmla="*/ 400 w 432"/>
                  <a:gd name="T7" fmla="*/ 520 h 520"/>
                  <a:gd name="T8" fmla="*/ 432 w 432"/>
                  <a:gd name="T9" fmla="*/ 424 h 5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2"/>
                  <a:gd name="T16" fmla="*/ 0 h 520"/>
                  <a:gd name="T17" fmla="*/ 432 w 432"/>
                  <a:gd name="T18" fmla="*/ 520 h 5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2" h="520">
                    <a:moveTo>
                      <a:pt x="216" y="0"/>
                    </a:moveTo>
                    <a:lnTo>
                      <a:pt x="0" y="136"/>
                    </a:lnTo>
                    <a:lnTo>
                      <a:pt x="64" y="520"/>
                    </a:lnTo>
                    <a:lnTo>
                      <a:pt x="400" y="520"/>
                    </a:lnTo>
                    <a:lnTo>
                      <a:pt x="432" y="424"/>
                    </a:lnTo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00FFFF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45" name="Rectangle 567"/>
              <p:cNvSpPr>
                <a:spLocks noChangeArrowheads="1"/>
              </p:cNvSpPr>
              <p:nvPr/>
            </p:nvSpPr>
            <p:spPr bwMode="auto">
              <a:xfrm>
                <a:off x="2120" y="1365"/>
                <a:ext cx="232" cy="315"/>
              </a:xfrm>
              <a:prstGeom prst="rect">
                <a:avLst/>
              </a:prstGeom>
              <a:solidFill>
                <a:srgbClr val="00FF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246" name="Freeform 568"/>
              <p:cNvSpPr>
                <a:spLocks/>
              </p:cNvSpPr>
              <p:nvPr/>
            </p:nvSpPr>
            <p:spPr bwMode="auto">
              <a:xfrm>
                <a:off x="1832" y="872"/>
                <a:ext cx="784" cy="328"/>
              </a:xfrm>
              <a:custGeom>
                <a:avLst/>
                <a:gdLst>
                  <a:gd name="T0" fmla="*/ 328 w 784"/>
                  <a:gd name="T1" fmla="*/ 280 h 328"/>
                  <a:gd name="T2" fmla="*/ 0 w 784"/>
                  <a:gd name="T3" fmla="*/ 0 h 328"/>
                  <a:gd name="T4" fmla="*/ 784 w 784"/>
                  <a:gd name="T5" fmla="*/ 0 h 328"/>
                  <a:gd name="T6" fmla="*/ 232 w 784"/>
                  <a:gd name="T7" fmla="*/ 328 h 3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84"/>
                  <a:gd name="T13" fmla="*/ 0 h 328"/>
                  <a:gd name="T14" fmla="*/ 784 w 784"/>
                  <a:gd name="T15" fmla="*/ 328 h 3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84" h="328">
                    <a:moveTo>
                      <a:pt x="328" y="280"/>
                    </a:moveTo>
                    <a:lnTo>
                      <a:pt x="0" y="0"/>
                    </a:lnTo>
                    <a:lnTo>
                      <a:pt x="784" y="0"/>
                    </a:lnTo>
                    <a:lnTo>
                      <a:pt x="232" y="328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47" name="Rectangle 569"/>
              <p:cNvSpPr>
                <a:spLocks noChangeArrowheads="1"/>
              </p:cNvSpPr>
              <p:nvPr/>
            </p:nvSpPr>
            <p:spPr bwMode="auto">
              <a:xfrm>
                <a:off x="1824" y="1365"/>
                <a:ext cx="232" cy="315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00FFFF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8394" name="Group 576"/>
          <p:cNvGrpSpPr>
            <a:grpSpLocks/>
          </p:cNvGrpSpPr>
          <p:nvPr/>
        </p:nvGrpSpPr>
        <p:grpSpPr bwMode="auto">
          <a:xfrm>
            <a:off x="381000" y="5029200"/>
            <a:ext cx="4138613" cy="990600"/>
            <a:chOff x="144" y="3120"/>
            <a:chExt cx="2607" cy="624"/>
          </a:xfrm>
        </p:grpSpPr>
        <p:grpSp>
          <p:nvGrpSpPr>
            <p:cNvPr id="8395" name="Group 577"/>
            <p:cNvGrpSpPr>
              <a:grpSpLocks/>
            </p:cNvGrpSpPr>
            <p:nvPr/>
          </p:nvGrpSpPr>
          <p:grpSpPr bwMode="auto">
            <a:xfrm>
              <a:off x="144" y="3312"/>
              <a:ext cx="399" cy="432"/>
              <a:chOff x="2464" y="3024"/>
              <a:chExt cx="399" cy="432"/>
            </a:xfrm>
          </p:grpSpPr>
          <p:grpSp>
            <p:nvGrpSpPr>
              <p:cNvPr id="8400" name="Group 578"/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8221" name="Oval 579"/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222" name="Oval 580"/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223" name="Oval 581"/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8220" name="Freeform 582"/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8 h 544"/>
                  <a:gd name="T2" fmla="*/ 4 w 454"/>
                  <a:gd name="T3" fmla="*/ 8 h 544"/>
                  <a:gd name="T4" fmla="*/ 0 w 454"/>
                  <a:gd name="T5" fmla="*/ 0 h 544"/>
                  <a:gd name="T6" fmla="*/ 0 w 454"/>
                  <a:gd name="T7" fmla="*/ 13 h 54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54"/>
                  <a:gd name="T13" fmla="*/ 0 h 544"/>
                  <a:gd name="T14" fmla="*/ 454 w 454"/>
                  <a:gd name="T15" fmla="*/ 544 h 54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00FF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401" name="Group 583"/>
            <p:cNvGrpSpPr>
              <a:grpSpLocks/>
            </p:cNvGrpSpPr>
            <p:nvPr/>
          </p:nvGrpSpPr>
          <p:grpSpPr bwMode="auto">
            <a:xfrm>
              <a:off x="2352" y="3120"/>
              <a:ext cx="399" cy="432"/>
              <a:chOff x="2464" y="3024"/>
              <a:chExt cx="399" cy="432"/>
            </a:xfrm>
          </p:grpSpPr>
          <p:grpSp>
            <p:nvGrpSpPr>
              <p:cNvPr id="8402" name="Group 584"/>
              <p:cNvGrpSpPr>
                <a:grpSpLocks/>
              </p:cNvGrpSpPr>
              <p:nvPr/>
            </p:nvGrpSpPr>
            <p:grpSpPr bwMode="auto">
              <a:xfrm>
                <a:off x="2464" y="3312"/>
                <a:ext cx="336" cy="144"/>
                <a:chOff x="1792" y="4000"/>
                <a:chExt cx="352" cy="160"/>
              </a:xfrm>
            </p:grpSpPr>
            <p:sp>
              <p:nvSpPr>
                <p:cNvPr id="8216" name="Oval 585"/>
                <p:cNvSpPr>
                  <a:spLocks noChangeArrowheads="1"/>
                </p:cNvSpPr>
                <p:nvPr/>
              </p:nvSpPr>
              <p:spPr bwMode="auto">
                <a:xfrm>
                  <a:off x="1792" y="4032"/>
                  <a:ext cx="352" cy="1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217" name="Oval 586"/>
                <p:cNvSpPr>
                  <a:spLocks noChangeArrowheads="1"/>
                </p:cNvSpPr>
                <p:nvPr/>
              </p:nvSpPr>
              <p:spPr bwMode="auto">
                <a:xfrm>
                  <a:off x="1840" y="4016"/>
                  <a:ext cx="272" cy="9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8218" name="Oval 587"/>
                <p:cNvSpPr>
                  <a:spLocks noChangeArrowheads="1"/>
                </p:cNvSpPr>
                <p:nvPr/>
              </p:nvSpPr>
              <p:spPr bwMode="auto">
                <a:xfrm>
                  <a:off x="1872" y="4000"/>
                  <a:ext cx="192" cy="4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/>
                    </a:gs>
                    <a:gs pos="100000">
                      <a:srgbClr val="C0C0C0"/>
                    </a:gs>
                  </a:gsLst>
                  <a:path path="shape">
                    <a:fillToRect l="50000" t="50000" r="50000" b="50000"/>
                  </a:path>
                </a:gra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sp>
            <p:nvSpPr>
              <p:cNvPr id="8215" name="Freeform 588"/>
              <p:cNvSpPr>
                <a:spLocks/>
              </p:cNvSpPr>
              <p:nvPr/>
            </p:nvSpPr>
            <p:spPr bwMode="auto">
              <a:xfrm>
                <a:off x="2632" y="3024"/>
                <a:ext cx="231" cy="318"/>
              </a:xfrm>
              <a:custGeom>
                <a:avLst/>
                <a:gdLst>
                  <a:gd name="T0" fmla="*/ 0 w 454"/>
                  <a:gd name="T1" fmla="*/ 8 h 544"/>
                  <a:gd name="T2" fmla="*/ 4 w 454"/>
                  <a:gd name="T3" fmla="*/ 8 h 544"/>
                  <a:gd name="T4" fmla="*/ 0 w 454"/>
                  <a:gd name="T5" fmla="*/ 0 h 544"/>
                  <a:gd name="T6" fmla="*/ 0 w 454"/>
                  <a:gd name="T7" fmla="*/ 13 h 54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54"/>
                  <a:gd name="T13" fmla="*/ 0 h 544"/>
                  <a:gd name="T14" fmla="*/ 454 w 454"/>
                  <a:gd name="T15" fmla="*/ 544 h 54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54" h="544">
                    <a:moveTo>
                      <a:pt x="0" y="318"/>
                    </a:moveTo>
                    <a:lnTo>
                      <a:pt x="454" y="318"/>
                    </a:lnTo>
                    <a:lnTo>
                      <a:pt x="0" y="0"/>
                    </a:lnTo>
                    <a:lnTo>
                      <a:pt x="0" y="544"/>
                    </a:lnTo>
                  </a:path>
                </a:pathLst>
              </a:custGeom>
              <a:solidFill>
                <a:srgbClr val="00FFFF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8403" name="Group 597"/>
          <p:cNvGrpSpPr>
            <a:grpSpLocks/>
          </p:cNvGrpSpPr>
          <p:nvPr/>
        </p:nvGrpSpPr>
        <p:grpSpPr bwMode="auto">
          <a:xfrm>
            <a:off x="7500959" y="4498974"/>
            <a:ext cx="857255" cy="1216042"/>
            <a:chOff x="2360" y="1516"/>
            <a:chExt cx="598" cy="672"/>
          </a:xfrm>
        </p:grpSpPr>
        <p:grpSp>
          <p:nvGrpSpPr>
            <p:cNvPr id="8404" name="Group 591"/>
            <p:cNvGrpSpPr>
              <a:grpSpLocks/>
            </p:cNvGrpSpPr>
            <p:nvPr/>
          </p:nvGrpSpPr>
          <p:grpSpPr bwMode="auto">
            <a:xfrm>
              <a:off x="2360" y="2061"/>
              <a:ext cx="293" cy="127"/>
              <a:chOff x="4752" y="4032"/>
              <a:chExt cx="336" cy="144"/>
            </a:xfrm>
          </p:grpSpPr>
          <p:sp>
            <p:nvSpPr>
              <p:cNvPr id="8209" name="Oval 592"/>
              <p:cNvSpPr>
                <a:spLocks noChangeArrowheads="1"/>
              </p:cNvSpPr>
              <p:nvPr/>
            </p:nvSpPr>
            <p:spPr bwMode="auto">
              <a:xfrm>
                <a:off x="4752" y="4061"/>
                <a:ext cx="336" cy="11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210" name="Oval 593"/>
              <p:cNvSpPr>
                <a:spLocks noChangeArrowheads="1"/>
              </p:cNvSpPr>
              <p:nvPr/>
            </p:nvSpPr>
            <p:spPr bwMode="auto">
              <a:xfrm>
                <a:off x="4798" y="4046"/>
                <a:ext cx="259" cy="87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8211" name="Oval 594"/>
              <p:cNvSpPr>
                <a:spLocks noChangeArrowheads="1"/>
              </p:cNvSpPr>
              <p:nvPr/>
            </p:nvSpPr>
            <p:spPr bwMode="auto">
              <a:xfrm>
                <a:off x="4828" y="4032"/>
                <a:ext cx="184" cy="43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C0C0C0"/>
                  </a:gs>
                </a:gsLst>
                <a:path path="shape">
                  <a:fillToRect l="50000" t="50000" r="50000" b="50000"/>
                </a:path>
              </a:gradFill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8207" name="Freeform 595"/>
            <p:cNvSpPr>
              <a:spLocks/>
            </p:cNvSpPr>
            <p:nvPr/>
          </p:nvSpPr>
          <p:spPr bwMode="auto">
            <a:xfrm>
              <a:off x="2483" y="1516"/>
              <a:ext cx="475" cy="549"/>
            </a:xfrm>
            <a:custGeom>
              <a:avLst/>
              <a:gdLst>
                <a:gd name="T0" fmla="*/ 9 w 475"/>
                <a:gd name="T1" fmla="*/ 364 h 549"/>
                <a:gd name="T2" fmla="*/ 83 w 475"/>
                <a:gd name="T3" fmla="*/ 360 h 549"/>
                <a:gd name="T4" fmla="*/ 475 w 475"/>
                <a:gd name="T5" fmla="*/ 342 h 549"/>
                <a:gd name="T6" fmla="*/ 391 w 475"/>
                <a:gd name="T7" fmla="*/ 180 h 549"/>
                <a:gd name="T8" fmla="*/ 444 w 475"/>
                <a:gd name="T9" fmla="*/ 0 h 549"/>
                <a:gd name="T10" fmla="*/ 0 w 475"/>
                <a:gd name="T11" fmla="*/ 33 h 549"/>
                <a:gd name="T12" fmla="*/ 18 w 475"/>
                <a:gd name="T13" fmla="*/ 549 h 5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75"/>
                <a:gd name="T22" fmla="*/ 0 h 549"/>
                <a:gd name="T23" fmla="*/ 475 w 475"/>
                <a:gd name="T24" fmla="*/ 549 h 54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75" h="549">
                  <a:moveTo>
                    <a:pt x="9" y="364"/>
                  </a:moveTo>
                  <a:lnTo>
                    <a:pt x="83" y="360"/>
                  </a:lnTo>
                  <a:lnTo>
                    <a:pt x="475" y="342"/>
                  </a:lnTo>
                  <a:lnTo>
                    <a:pt x="391" y="180"/>
                  </a:lnTo>
                  <a:lnTo>
                    <a:pt x="444" y="0"/>
                  </a:lnTo>
                  <a:lnTo>
                    <a:pt x="0" y="33"/>
                  </a:lnTo>
                  <a:lnTo>
                    <a:pt x="18" y="549"/>
                  </a:lnTo>
                </a:path>
              </a:pathLst>
            </a:custGeom>
            <a:solidFill>
              <a:srgbClr val="FF00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6580" name="Text Box 596"/>
            <p:cNvSpPr txBox="1">
              <a:spLocks noChangeArrowheads="1"/>
            </p:cNvSpPr>
            <p:nvPr/>
          </p:nvSpPr>
          <p:spPr bwMode="auto">
            <a:xfrm rot="-192859">
              <a:off x="2474" y="1518"/>
              <a:ext cx="456" cy="3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32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rPr>
                <a:t>8ч</a:t>
              </a:r>
            </a:p>
          </p:txBody>
        </p:sp>
      </p:grpSp>
      <p:sp>
        <p:nvSpPr>
          <p:cNvPr id="426588" name="Text Box 604"/>
          <p:cNvSpPr txBox="1">
            <a:spLocks noChangeArrowheads="1"/>
          </p:cNvSpPr>
          <p:nvPr/>
        </p:nvSpPr>
        <p:spPr bwMode="auto">
          <a:xfrm rot="-250701">
            <a:off x="1465263" y="5541963"/>
            <a:ext cx="2078037" cy="830262"/>
          </a:xfrm>
          <a:prstGeom prst="rect">
            <a:avLst/>
          </a:prstGeom>
          <a:noFill/>
          <a:ln w="9525" algn="ctr">
            <a:noFill/>
            <a:prstDash val="sysDot"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512 км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6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0.42136 -0.03889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00" y="-1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1.17049 -0.12222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426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500" y="-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26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6076"/>
                  </p:tgtEl>
                </p:cond>
              </p:nextCondLst>
            </p:seq>
          </p:childTnLst>
        </p:cTn>
      </p:par>
    </p:tnLst>
    <p:bldLst>
      <p:bldP spid="42607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488" y="785794"/>
            <a:ext cx="3000396" cy="571504"/>
          </a:xfr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Решение.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6101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/>
              <a:t>1 . Пусть Х км</a:t>
            </a:r>
            <a:r>
              <a:rPr lang="en-US" sz="2400" dirty="0"/>
              <a:t>/</a:t>
            </a:r>
            <a:r>
              <a:rPr lang="ru-RU" sz="2400" dirty="0"/>
              <a:t>ч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скорость товарного поезда</a:t>
            </a:r>
            <a:r>
              <a:rPr lang="ru-RU" sz="2400" dirty="0"/>
              <a:t>.</a:t>
            </a:r>
          </a:p>
          <a:p>
            <a:r>
              <a:rPr lang="ru-RU" sz="2400" dirty="0"/>
              <a:t>2.</a:t>
            </a:r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142976" y="4572006"/>
          <a:ext cx="6143668" cy="1643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∙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пассажирский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 товарный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 (</a:t>
                      </a:r>
                      <a:r>
                        <a:rPr lang="ru-RU" sz="1800" dirty="0"/>
                        <a:t>км</a:t>
                      </a:r>
                      <a:r>
                        <a:rPr lang="en-US" sz="1800" dirty="0"/>
                        <a:t>/</a:t>
                      </a:r>
                      <a:r>
                        <a:rPr lang="ru-RU" sz="1800" dirty="0"/>
                        <a:t>ч </a:t>
                      </a:r>
                      <a:r>
                        <a:rPr lang="en-US" sz="1800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2Х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Х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 (</a:t>
                      </a:r>
                      <a:r>
                        <a:rPr lang="ru-RU" sz="1800" dirty="0"/>
                        <a:t>ч </a:t>
                      </a:r>
                      <a:r>
                        <a:rPr lang="en-US" sz="1800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(</a:t>
                      </a:r>
                      <a:r>
                        <a:rPr lang="ru-RU" sz="1800" dirty="0"/>
                        <a:t>км</a:t>
                      </a:r>
                      <a:r>
                        <a:rPr lang="en-US" sz="1800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8∙</a:t>
                      </a: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2Х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42977" y="2714620"/>
          <a:ext cx="6215106" cy="1643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=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∙</a:t>
                      </a:r>
                      <a:r>
                        <a:rPr lang="ru-RU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b="1" i="1" spc="-150" dirty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пассажирский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 товарный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 (</a:t>
                      </a:r>
                      <a:r>
                        <a:rPr lang="ru-RU" sz="1800" dirty="0"/>
                        <a:t>км</a:t>
                      </a:r>
                      <a:r>
                        <a:rPr lang="en-US" sz="1800" dirty="0"/>
                        <a:t>/</a:t>
                      </a:r>
                      <a:r>
                        <a:rPr lang="ru-RU" sz="1800" dirty="0"/>
                        <a:t>ч </a:t>
                      </a:r>
                      <a:r>
                        <a:rPr lang="en-US" sz="1800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 (</a:t>
                      </a:r>
                      <a:r>
                        <a:rPr lang="ru-RU" sz="1800" dirty="0"/>
                        <a:t>ч </a:t>
                      </a:r>
                      <a:r>
                        <a:rPr lang="en-US" sz="1800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7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(</a:t>
                      </a:r>
                      <a:r>
                        <a:rPr lang="ru-RU" sz="1800" dirty="0"/>
                        <a:t>км</a:t>
                      </a:r>
                      <a:r>
                        <a:rPr lang="en-US" sz="1800" dirty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704088"/>
            <a:ext cx="8215370" cy="86752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400" dirty="0"/>
              <a:t>      3.   По условию задачи  расстояние между поездами было 512 км, составим и решим уравнение.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u="sng" dirty="0"/>
              <a:t>1 способ.</a:t>
            </a:r>
          </a:p>
          <a:p>
            <a:r>
              <a:rPr lang="ru-RU" dirty="0"/>
              <a:t>8∙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2Х</a:t>
            </a:r>
            <a:r>
              <a:rPr lang="ru-RU" dirty="0"/>
              <a:t> - 8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Х=512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16Х – 8Х=512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8Х=512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Х=512:8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Х=64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Значит, 64(км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ч)…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2∙64=128(км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ч)…</a:t>
            </a:r>
            <a:endParaRPr lang="ru-RU" dirty="0"/>
          </a:p>
          <a:p>
            <a:pPr>
              <a:buNone/>
            </a:pPr>
            <a:r>
              <a:rPr lang="ru-RU" dirty="0"/>
              <a:t>Ответ: …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u="sng" dirty="0"/>
              <a:t>2 способ.</a:t>
            </a:r>
            <a:r>
              <a:rPr lang="ru-RU" sz="2200" dirty="0"/>
              <a:t> Пусть Х км</a:t>
            </a:r>
            <a:r>
              <a:rPr lang="en-US" sz="2200" dirty="0"/>
              <a:t>/</a:t>
            </a:r>
            <a:r>
              <a:rPr lang="ru-RU" sz="2200" dirty="0"/>
              <a:t>ч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скорость товарного поезда, а скорость пассажирского поезда равна 2Х </a:t>
            </a:r>
            <a:r>
              <a:rPr lang="ru-RU" sz="2200" dirty="0"/>
              <a:t>км</a:t>
            </a:r>
            <a:r>
              <a:rPr lang="en-US" sz="2200" dirty="0"/>
              <a:t>/</a:t>
            </a:r>
            <a:r>
              <a:rPr lang="ru-RU" sz="2200" dirty="0"/>
              <a:t>ч,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тогда (2Х – Х)</a:t>
            </a:r>
            <a:r>
              <a:rPr lang="ru-RU" sz="2200" dirty="0"/>
              <a:t> км</a:t>
            </a:r>
            <a:r>
              <a:rPr lang="en-US" sz="2200" dirty="0"/>
              <a:t>/</a:t>
            </a:r>
            <a:r>
              <a:rPr lang="ru-RU" sz="2200" dirty="0"/>
              <a:t>ч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скорость приближения.</a:t>
            </a:r>
            <a:r>
              <a:rPr lang="ru-RU" sz="2200" dirty="0"/>
              <a:t> </a:t>
            </a:r>
            <a:endParaRPr lang="ru-RU" u="sng" dirty="0"/>
          </a:p>
          <a:p>
            <a:r>
              <a:rPr lang="ru-RU" dirty="0"/>
              <a:t>8∙(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2Х</a:t>
            </a:r>
            <a:r>
              <a:rPr lang="ru-RU" dirty="0"/>
              <a:t> –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Х)=512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8Х=512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Х=512:8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Х=64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Значит, 64км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ч…</a:t>
            </a:r>
            <a:endParaRPr lang="ru-RU" dirty="0"/>
          </a:p>
          <a:p>
            <a:endParaRPr lang="ru-RU" u="sng" dirty="0"/>
          </a:p>
          <a:p>
            <a:endParaRPr lang="ru-RU" u="sng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15370" cy="1928826"/>
          </a:xfrm>
          <a:solidFill>
            <a:srgbClr val="FFFF00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ru-RU" sz="3100" b="1" dirty="0">
                <a:solidFill>
                  <a:srgbClr val="0070C0"/>
                </a:solidFill>
              </a:rPr>
            </a:br>
            <a:br>
              <a:rPr lang="ru-RU" sz="3100" b="1" dirty="0">
                <a:solidFill>
                  <a:srgbClr val="0070C0"/>
                </a:solidFill>
              </a:rPr>
            </a:br>
            <a:br>
              <a:rPr lang="ru-RU" sz="3100" b="1" dirty="0">
                <a:solidFill>
                  <a:srgbClr val="0070C0"/>
                </a:solidFill>
              </a:rPr>
            </a:br>
            <a:br>
              <a:rPr lang="ru-RU" sz="3100" b="1" dirty="0">
                <a:solidFill>
                  <a:srgbClr val="0070C0"/>
                </a:solidFill>
              </a:rPr>
            </a:br>
            <a:br>
              <a:rPr lang="ru-RU" sz="3100" b="1" dirty="0">
                <a:solidFill>
                  <a:srgbClr val="0070C0"/>
                </a:solidFill>
              </a:rPr>
            </a:br>
            <a:br>
              <a:rPr lang="en-US" sz="3100" b="1" dirty="0">
                <a:solidFill>
                  <a:srgbClr val="0070C0"/>
                </a:solidFill>
              </a:rPr>
            </a:br>
            <a:br>
              <a:rPr lang="en-US" sz="3100" b="1" dirty="0">
                <a:solidFill>
                  <a:srgbClr val="0070C0"/>
                </a:solidFill>
              </a:rPr>
            </a:br>
            <a:br>
              <a:rPr lang="en-US" sz="3100" b="1" dirty="0">
                <a:solidFill>
                  <a:srgbClr val="0070C0"/>
                </a:solidFill>
              </a:rPr>
            </a:br>
            <a:r>
              <a:rPr lang="ru-RU" sz="3100" b="1" dirty="0">
                <a:solidFill>
                  <a:srgbClr val="0070C0"/>
                </a:solidFill>
              </a:rPr>
              <a:t>     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Домашнее задание.                                                   </a:t>
            </a:r>
            <a:r>
              <a:rPr lang="ru-RU" sz="3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Творческая работа.</a:t>
            </a:r>
            <a:br>
              <a:rPr lang="en-US" sz="3100" dirty="0">
                <a:latin typeface="Times New Roman" pitchFamily="18" charset="0"/>
                <a:cs typeface="Times New Roman" pitchFamily="18" charset="0"/>
              </a:rPr>
            </a:b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на листе формата А4 (альбомный)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]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28596" y="2714619"/>
            <a:ext cx="3500462" cy="3640305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1 уровень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Составить и решить три задачи с применением формул движения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spc="-150" dirty="0" err="1">
                <a:latin typeface="Times New Roman" pitchFamily="18" charset="0"/>
                <a:cs typeface="Times New Roman" pitchFamily="18" charset="0"/>
              </a:rPr>
              <a:t>v∙t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v = s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b="1" i="1" spc="-15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b="1" i="1" spc="-150" dirty="0">
                <a:latin typeface="Times New Roman" pitchFamily="18" charset="0"/>
                <a:cs typeface="Times New Roman" pitchFamily="18" charset="0"/>
              </a:rPr>
              <a:t> 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214810" y="2714619"/>
            <a:ext cx="4471990" cy="3640305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2 уровень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Составить три задачи на  движение, где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рассматривается: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ru-RU" dirty="0"/>
              <a:t>скорость сближения;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/>
              <a:t>скорость удаления;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/>
              <a:t>движение по реке.</a:t>
            </a:r>
          </a:p>
          <a:p>
            <a:pPr marL="514350" indent="-514350">
              <a:buFont typeface="+mj-lt"/>
              <a:buAutoNum type="arabicParenR"/>
            </a:pPr>
            <a:endParaRPr lang="ru-RU" dirty="0"/>
          </a:p>
        </p:txBody>
      </p:sp>
      <p:pic>
        <p:nvPicPr>
          <p:cNvPr id="9" name="Picture 2" descr="http://1asch1262.ucoz.ru/18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726467"/>
            <a:ext cx="1785950" cy="17738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653342"/>
          </a:xfr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Итог урока.</a:t>
            </a:r>
            <a:b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</a:br>
            <a:r>
              <a:rPr lang="ru-RU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Математическая модель: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2786058"/>
            <a:ext cx="8258204" cy="3500462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b="1" dirty="0">
                <a:solidFill>
                  <a:srgbClr val="C00000"/>
                </a:solidFill>
              </a:rPr>
              <a:t>Числовые выражения.</a:t>
            </a:r>
          </a:p>
          <a:p>
            <a:r>
              <a:rPr lang="ru-RU" sz="4000" b="1" dirty="0">
                <a:solidFill>
                  <a:srgbClr val="C00000"/>
                </a:solidFill>
              </a:rPr>
              <a:t>Формулы.</a:t>
            </a:r>
          </a:p>
          <a:p>
            <a:r>
              <a:rPr lang="ru-RU" sz="4000" b="1" dirty="0">
                <a:solidFill>
                  <a:srgbClr val="C00000"/>
                </a:solidFill>
              </a:rPr>
              <a:t>Уравнения (1,2,3 этапы 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15370" cy="1857388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br>
              <a:rPr lang="ru-RU" sz="3600" b="1" dirty="0"/>
            </a:br>
            <a:r>
              <a:rPr lang="ru-RU" sz="3600" b="1" dirty="0" err="1"/>
              <a:t>Рефле</a:t>
            </a:r>
            <a:r>
              <a:rPr lang="el-GR" sz="3600" b="1" dirty="0"/>
              <a:t>΄</a:t>
            </a:r>
            <a:r>
              <a:rPr lang="ru-RU" sz="3600" b="1" dirty="0" err="1"/>
              <a:t>ксия</a:t>
            </a:r>
            <a:r>
              <a:rPr lang="ru-RU" sz="3600" b="1" dirty="0"/>
              <a:t> - обращение  внимания </a:t>
            </a:r>
            <a:r>
              <a:rPr lang="ru-RU" sz="3600" b="1" u="sng" dirty="0"/>
              <a:t>субъекта </a:t>
            </a:r>
            <a:r>
              <a:rPr lang="ru-RU" sz="3600" b="1" dirty="0"/>
              <a:t> на  самого себя и на своё сознание.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714620"/>
            <a:ext cx="7643866" cy="3571900"/>
          </a:xfrm>
          <a:solidFill>
            <a:srgbClr val="FFFF00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b="1" u="sng" dirty="0"/>
              <a:t>Продолжите </a:t>
            </a:r>
            <a:r>
              <a:rPr lang="ru-RU" b="1" u="sng"/>
              <a:t>фразу:</a:t>
            </a:r>
            <a:endParaRPr lang="ru-RU" b="1" u="sng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/>
              <a:t>1.Сегодня на уроке мне понравилось…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/>
              <a:t>2. Мне интересно, когда…..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/>
              <a:t>3. Мне нравится….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/>
              <a:t>4. Я решил, что …                      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/>
              <a:t>5. У меня …… настроение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/>
              <a:t>6. Меня огорчило, что…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proshkolu.ru/content/media/pic/std/3000000/2248000/2247201-fe5fd93504a4c2fc.jpg"/>
          <p:cNvPicPr>
            <a:picLocks noChangeAspect="1" noChangeArrowheads="1"/>
          </p:cNvPicPr>
          <p:nvPr/>
        </p:nvPicPr>
        <p:blipFill>
          <a:blip r:embed="rId3" cstate="print"/>
          <a:srcRect l="7812" t="11458" r="10156" b="8333"/>
          <a:stretch>
            <a:fillRect/>
          </a:stretch>
        </p:blipFill>
        <p:spPr bwMode="auto">
          <a:xfrm>
            <a:off x="714348" y="785794"/>
            <a:ext cx="7786742" cy="55007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sp>
        <p:nvSpPr>
          <p:cNvPr id="5" name="Прямоугольник 4"/>
          <p:cNvSpPr/>
          <p:nvPr/>
        </p:nvSpPr>
        <p:spPr>
          <a:xfrm rot="20548580">
            <a:off x="886128" y="2057677"/>
            <a:ext cx="634605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урок!</a:t>
            </a:r>
          </a:p>
        </p:txBody>
      </p:sp>
      <p:pic>
        <p:nvPicPr>
          <p:cNvPr id="1026" name="Picture 2" descr="C:\Users\Зайка\Desktop\1263415611_5424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3000372"/>
            <a:ext cx="2204222" cy="31908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736</TotalTime>
  <Words>1431</Words>
  <Application>Microsoft Office PowerPoint</Application>
  <PresentationFormat>Экран (4:3)</PresentationFormat>
  <Paragraphs>217</Paragraphs>
  <Slides>19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Bookman Old Style</vt:lpstr>
      <vt:lpstr>Calibri</vt:lpstr>
      <vt:lpstr>Constantia</vt:lpstr>
      <vt:lpstr>Monotype Corsiva</vt:lpstr>
      <vt:lpstr>Times New Roman</vt:lpstr>
      <vt:lpstr>Wingdings</vt:lpstr>
      <vt:lpstr>Wingdings 2</vt:lpstr>
      <vt:lpstr>Поток</vt:lpstr>
      <vt:lpstr>  Урок математики в 5 классе по теме: «Математическая модель» 2020 г. </vt:lpstr>
      <vt:lpstr>Цели урока:</vt:lpstr>
      <vt:lpstr>Задачи урока:</vt:lpstr>
      <vt:lpstr>  </vt:lpstr>
      <vt:lpstr>Задание:  «Убери лишнее …»</vt:lpstr>
      <vt:lpstr>Задание:  «Убери лишнее …»</vt:lpstr>
      <vt:lpstr>Задание. Ответьте на вопрос: «Какое понятие объединяет данные выражения?»</vt:lpstr>
      <vt:lpstr>Тема урока:  «Математическая модель»</vt:lpstr>
      <vt:lpstr> Тема урока: «Математическая модель».</vt:lpstr>
      <vt:lpstr>Презентация PowerPoint</vt:lpstr>
      <vt:lpstr>Решение.</vt:lpstr>
      <vt:lpstr>Физминутка</vt:lpstr>
      <vt:lpstr>Презентация PowerPoint</vt:lpstr>
      <vt:lpstr>Решение.</vt:lpstr>
      <vt:lpstr>      3.   По условию задачи  расстояние между поездами было 512 км, составим и решим уравнение.</vt:lpstr>
      <vt:lpstr>             Домашнее задание.                                                   Творческая работа. [на листе формата А4 (альбомный)] </vt:lpstr>
      <vt:lpstr>Итог урока. Математическая модель:</vt:lpstr>
      <vt:lpstr> Рефле΄ксия - обращение  внимания субъекта  на  самого себя и на своё сознание.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xxx</dc:creator>
  <cp:lastModifiedBy>Пользователь</cp:lastModifiedBy>
  <cp:revision>147</cp:revision>
  <dcterms:created xsi:type="dcterms:W3CDTF">2013-11-07T15:24:15Z</dcterms:created>
  <dcterms:modified xsi:type="dcterms:W3CDTF">2021-04-20T19:04:37Z</dcterms:modified>
</cp:coreProperties>
</file>