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0" r:id="rId20"/>
    <p:sldId id="281" r:id="rId21"/>
    <p:sldId id="282" r:id="rId22"/>
    <p:sldId id="283" r:id="rId23"/>
    <p:sldId id="275" r:id="rId24"/>
    <p:sldId id="277" r:id="rId25"/>
    <p:sldId id="278" r:id="rId26"/>
    <p:sldId id="279" r:id="rId27"/>
    <p:sldId id="274" r:id="rId28"/>
    <p:sldId id="284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28" autoAdjust="0"/>
    <p:restoredTop sz="94660"/>
  </p:normalViewPr>
  <p:slideViewPr>
    <p:cSldViewPr snapToGrid="0">
      <p:cViewPr varScale="1">
        <p:scale>
          <a:sx n="79" d="100"/>
          <a:sy n="79" d="100"/>
        </p:scale>
        <p:origin x="7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9E4A4-0293-470B-848E-22152867E797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174160-E92F-41B4-801C-27D1347410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119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174160-E92F-41B4-801C-27D13474105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361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40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2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076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3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043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571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527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832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751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227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6774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565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46666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329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063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567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F2A83-3111-4A67-B0ED-AC71660F8634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143A8EF-F1BE-4E27-92E6-329C387435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8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m/search?q=%D0%9C%D0%B8%D1%85%D0%B0%D0%B8%D0%BB+%D0%92%D0%B0%D1%81%D0%B8%D0%BB%D1%8C%D0%B5%D0%B2%D0%B8%D1%87+%D0%9B%D0%BE%D0%BC%D0%BE%D0%BD%D0%BE%D1%81%D0%BE%D0%B2&amp;sca_esv=449808707ab54592&amp;sxsrf=ANbL-n6843yQp3rXH6Fyf0UsBjVY0Fg2NA%3A1769439588551&amp;source=hp&amp;ei=ZIF3ad_NHuDNwPAP8MiUsQU&amp;iflsig=AFdpzrgAAAAAaXePdGI-mXJWQyHNgsnOm8I7hSJDBtht&amp;ved=2ahUKEwi9wfiZvKmSAxUZEhAIHXULELsQgK4QegQIARAC&amp;oq=%D0%BF%D0%B5%D1%80%D0%B2%D1%8B%D0%B9+%D1%80%D1%83%D1%81%D1%81%D0%BA%D0%B8%D0%B9+%D1%85%D0%B8%D0%BC%D0%B8%D0%BA%3F&amp;gs_lp=Egdnd3Mtd2l6IifQv9C10YDQstGL0Lkg0YDRg9GB0YHQutC40Lkg0YXQuNC80LjQuj8yBhAAGBYYHjIFEAAY7wUyBRAAGO8FMgUQABjvBTIIEAAYgAQYogRI139Q_hBYqEpwAXgAkAEAmAGnAaAB6hSqAQQyLjE5uAEMyAEA-AEBmAIWoALFFagCCsICDRAjGIAEGCcYigUY6gLCAg0QLhiABBgnGIoFGOoCwgIHECMYJxjqAsICChAjGIAEGCcYigXCAgQQIxgnwgILEAAYgAQYsQMYgwHCAg4QLhiABBixAxiDARiKBcICBRAAGIAEwgIREC4YgAQYsQMY0QMYgwEYxwHCAg4QABiABBixAxiDARiKBcICCxAuGIAEGLEDGIMBwgIIEAAYgAQYsQPCAgQQABgDwgIPEAAYgAQYsQMYgwEYChgLwgIFEC4YgATCAggQLhiABBixA8ICDhAuGIAEGMcBGI4FGK8BwgIIEAAYogQYiQXCAggQABgIGA0YHpgDBPEFxzqbM8Y7XGuSBwQxLjIxoAeQzwGyBwQwLjIxuAfBFcIHBjAuMTMuOcgHQIAIAA&amp;sclient=gws-wiz&amp;mstk=AUtExfCqHijU7h8lFp3w-vH-1FZOsYKXPWSXRKf3ioEvVxt-DNngalVXjb8Mg5U7YLoJSBFnQYyTprklFvb--2v-zg5AKgL946juIddGXZJVI9Pnz_3gudWSPm58CjET-2SztJMfSUfq-Sk0jzzFi2N7inamhP6Tm72Ok_1IazQ8vQCjcNY&amp;csui=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%D0%9E%D0%B1%D1%8A%D1%8F%D1%81%D0%BD%D0%B5%D0%BD%D0%B8%D0%B5+%D0%B8%D0%B7%D0%BE%D0%BC%D0%B5%D1%80%D0%B8%D0%B8&amp;sca_esv=449808707ab54592&amp;sxsrf=ANbL-n5RZmN7yAa0AGEHUWZB4avr-0xrRg%3A1769448214327&amp;ei=FqN3aaDPE5KyqwH_muSRAQ&amp;oq=%D0%B1%D1%83%D1%82%D0%BB%D0%B5&amp;gs_lp=Egxnd3Mtd2l6LXNlcnAiCtCx0YPRgtC70LUqAggBMgoQABiABBhDGIoFMgoQABiABBhDGIoFMgoQLhiABBhDGIoFMgUQABiABDIFEAAYgAQyBRAAGIAEMgUQABiABDIFEAAYgAQyBRAAGIAEMgUQABiABEiQQlCxFFiUJ3ACeACQAQCYAboBoAGiBqoBAzAuNbgBAcgBAPgBAZgCB6AC0waoAhTCAgcQIxgnGOoCwgINECMYgAQYJxiKBRjqAsICDRAuGIAEGCcYigUY6gLCAhAQABgDGLQCGOoCGI8B2AEBwgIQEC4YAxi0AhjqAhiPAdgBAcICChAjGIAEGCcYigXCAgQQIxgnwgIIEAAYgAQYsQPCAg4QABiABBixAxiDARiKBcICCxAuGIAEGLEDGIMBwgINEC4YgAQYsQMYQxiKBcICDRAAGIAEGLEDGEMYigWYAwnxBdAuUGj5iBDaugYGCAEQARgKkgcDMi41oAeCV7IHAzAuNbgHwwbCBwMyLTfIByiACAA&amp;sclient=gws-wiz-serp&amp;mstk=AUtExfDhVCT-t4NeIzJrjzx8xilOKcPIrEoLrWrIISgK9l128Yk1gkhRXhelY5JGsZdeo6Sk46gVQrKZTApPlwrpgrugazKWUSrXuxcv87a3k_sLr1FwEABuckg-FOzu_qJOAt3Swb0uA8DH1QdCYf7-44lauSm3MLYw5FHRrpOXjBXq_JOAADbiGUkIEU-DEFW-jKoakDSzZ3rrDIlJTnFd_v-pZCGNe9PtRyAJVJwwjFNjPxX4Bj5ZLhcOnWzAfd4MP3o3INAB__jTP4q1j_05P1yW&amp;csui=3&amp;ved=2ahUKEwiArJLC3KmSAxVlJxAIHd_EJ4kQgK4QegQIAxAD" TargetMode="External"/><Relationship Id="rId7" Type="http://schemas.openxmlformats.org/officeDocument/2006/relationships/image" Target="../media/image9.jpeg"/><Relationship Id="rId2" Type="http://schemas.openxmlformats.org/officeDocument/2006/relationships/hyperlink" Target="https://www.google.com/search?q=%D0%A2%D0%B5%D0%BE%D1%80%D0%B8%D1%8F+%D1%85%D0%B8%D0%BC%D0%B8%D1%87%D0%B5%D1%81%D0%BA%D0%BE%D0%B3%D0%BE+%D1%81%D1%82%D1%80%D0%BE%D0%B5%D0%BD%D0%B8%D1%8F&amp;sca_esv=449808707ab54592&amp;sxsrf=ANbL-n5RZmN7yAa0AGEHUWZB4avr-0xrRg%3A1769448214327&amp;ei=FqN3aaDPE5KyqwH_muSRAQ&amp;oq=%D0%B1%D1%83%D1%82%D0%BB%D0%B5&amp;gs_lp=Egxnd3Mtd2l6LXNlcnAiCtCx0YPRgtC70LUqAggBMgoQABiABBhDGIoFMgoQABiABBhDGIoFMgoQLhiABBhDGIoFMgUQABiABDIFEAAYgAQyBRAAGIAEMgUQABiABDIFEAAYgAQyBRAAGIAEMgUQABiABEiQQlCxFFiUJ3ACeACQAQCYAboBoAGiBqoBAzAuNbgBAcgBAPgBAZgCB6AC0waoAhTCAgcQIxgnGOoCwgINECMYgAQYJxiKBRjqAsICDRAuGIAEGCcYigUY6gLCAhAQABgDGLQCGOoCGI8B2AEBwgIQEC4YAxi0AhjqAhiPAdgBAcICChAjGIAEGCcYigXCAgQQIxgnwgIIEAAYgAQYsQPCAg4QABiABBixAxiDARiKBcICCxAuGIAEGLEDGIMBwgINEC4YgAQYsQMYQxiKBcICDRAAGIAEGLEDGEMYigWYAwnxBdAuUGj5iBDaugYGCAEQARgKkgcDMi41oAeCV7IHAzAuNbgHwwbCBwMyLTfIByiACAA&amp;sclient=gws-wiz-serp&amp;mstk=AUtExfDhVCT-t4NeIzJrjzx8xilOKcPIrEoLrWrIISgK9l128Yk1gkhRXhelY5JGsZdeo6Sk46gVQrKZTApPlwrpgrugazKWUSrXuxcv87a3k_sLr1FwEABuckg-FOzu_qJOAt3Swb0uA8DH1QdCYf7-44lauSm3MLYw5FHRrpOXjBXq_JOAADbiGUkIEU-DEFW-jKoakDSzZ3rrDIlJTnFd_v-pZCGNe9PtRyAJVJwwjFNjPxX4Bj5ZLhcOnWzAfd4MP3o3INAB__jTP4q1j_05P1yW&amp;csui=3&amp;ved=2ahUKEwiArJLC3KmSAxVlJxAIHd_EJ4kQgK4QegQIAxAB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google.com/search?q=%D0%A0%D0%B5%D0%B0%D0%BA%D1%86%D0%B8%D1%8F+%D0%91%D1%83%D1%82%D0%BB%D0%B5%D1%80%D0%BE%D0%B2%D0%B0&amp;sca_esv=449808707ab54592&amp;sxsrf=ANbL-n5RZmN7yAa0AGEHUWZB4avr-0xrRg%3A1769448214327&amp;ei=FqN3aaDPE5KyqwH_muSRAQ&amp;oq=%D0%B1%D1%83%D1%82%D0%BB%D0%B5&amp;gs_lp=Egxnd3Mtd2l6LXNlcnAiCtCx0YPRgtC70LUqAggBMgoQABiABBhDGIoFMgoQABiABBhDGIoFMgoQLhiABBhDGIoFMgUQABiABDIFEAAYgAQyBRAAGIAEMgUQABiABDIFEAAYgAQyBRAAGIAEMgUQABiABEiQQlCxFFiUJ3ACeACQAQCYAboBoAGiBqoBAzAuNbgBAcgBAPgBAZgCB6AC0waoAhTCAgcQIxgnGOoCwgINECMYgAQYJxiKBRjqAsICDRAuGIAEGCcYigUY6gLCAhAQABgDGLQCGOoCGI8B2AEBwgIQEC4YAxi0AhjqAhiPAdgBAcICChAjGIAEGCcYigXCAgQQIxgnwgIIEAAYgAQYsQPCAg4QABiABBixAxiDARiKBcICCxAuGIAEGLEDGIMBwgINEC4YgAQYsQMYQxiKBcICDRAAGIAEGLEDGEMYigWYAwnxBdAuUGj5iBDaugYGCAEQARgKkgcDMi41oAeCV7IHAzAuNbgHwwbCBwMyLTfIByiACAA&amp;sclient=gws-wiz-serp&amp;mstk=AUtExfDhVCT-t4NeIzJrjzx8xilOKcPIrEoLrWrIISgK9l128Yk1gkhRXhelY5JGsZdeo6Sk46gVQrKZTApPlwrpgrugazKWUSrXuxcv87a3k_sLr1FwEABuckg-FOzu_qJOAt3Swb0uA8DH1QdCYf7-44lauSm3MLYw5FHRrpOXjBXq_JOAADbiGUkIEU-DEFW-jKoakDSzZ3rrDIlJTnFd_v-pZCGNe9PtRyAJVJwwjFNjPxX4Bj5ZLhcOnWzAfd4MP3o3INAB__jTP4q1j_05P1yW&amp;csui=3&amp;ved=2ahUKEwiArJLC3KmSAxVlJxAIHd_EJ4kQgK4QegQIAxAJ" TargetMode="External"/><Relationship Id="rId5" Type="http://schemas.openxmlformats.org/officeDocument/2006/relationships/hyperlink" Target="https://www.google.com/search?q=%D0%9F%D1%80%D0%B0%D0%BA%D1%82%D0%B8%D1%87%D0%B5%D1%81%D0%BA%D0%B8%D0%B5+%D1%81%D0%B8%D0%BD%D1%82%D0%B5%D0%B7%D1%8B&amp;sca_esv=449808707ab54592&amp;sxsrf=ANbL-n5RZmN7yAa0AGEHUWZB4avr-0xrRg%3A1769448214327&amp;ei=FqN3aaDPE5KyqwH_muSRAQ&amp;oq=%D0%B1%D1%83%D1%82%D0%BB%D0%B5&amp;gs_lp=Egxnd3Mtd2l6LXNlcnAiCtCx0YPRgtC70LUqAggBMgoQABiABBhDGIoFMgoQABiABBhDGIoFMgoQLhiABBhDGIoFMgUQABiABDIFEAAYgAQyBRAAGIAEMgUQABiABDIFEAAYgAQyBRAAGIAEMgUQABiABEiQQlCxFFiUJ3ACeACQAQCYAboBoAGiBqoBAzAuNbgBAcgBAPgBAZgCB6AC0waoAhTCAgcQIxgnGOoCwgINECMYgAQYJxiKBRjqAsICDRAuGIAEGCcYigUY6gLCAhAQABgDGLQCGOoCGI8B2AEBwgIQEC4YAxi0AhjqAhiPAdgBAcICChAjGIAEGCcYigXCAgQQIxgnwgIIEAAYgAQYsQPCAg4QABiABBixAxiDARiKBcICCxAuGIAEGLEDGIMBwgINEC4YgAQYsQMYQxiKBcICDRAAGIAEGLEDGEMYigWYAwnxBdAuUGj5iBDaugYGCAEQARgKkgcDMi41oAeCV7IHAzAuNbgHwwbCBwMyLTfIByiACAA&amp;sclient=gws-wiz-serp&amp;mstk=AUtExfDhVCT-t4NeIzJrjzx8xilOKcPIrEoLrWrIISgK9l128Yk1gkhRXhelY5JGsZdeo6Sk46gVQrKZTApPlwrpgrugazKWUSrXuxcv87a3k_sLr1FwEABuckg-FOzu_qJOAt3Swb0uA8DH1QdCYf7-44lauSm3MLYw5FHRrpOXjBXq_JOAADbiGUkIEU-DEFW-jKoakDSzZ3rrDIlJTnFd_v-pZCGNe9PtRyAJVJwwjFNjPxX4Bj5ZLhcOnWzAfd4MP3o3INAB__jTP4q1j_05P1yW&amp;csui=3&amp;ved=2ahUKEwiArJLC3KmSAxVlJxAIHd_EJ4kQgK4QegQIAxAH" TargetMode="External"/><Relationship Id="rId4" Type="http://schemas.openxmlformats.org/officeDocument/2006/relationships/hyperlink" Target="https://www.google.com/search?q=%D0%92%D0%B7%D0%B0%D0%B8%D0%BC%D0%BD%D0%BE%D0%B5+%D0%B2%D0%BB%D0%B8%D1%8F%D0%BD%D0%B8%D0%B5+%D0%B0%D1%82%D0%BE%D0%BC%D0%BE%D0%B2&amp;sca_esv=449808707ab54592&amp;sxsrf=ANbL-n5RZmN7yAa0AGEHUWZB4avr-0xrRg%3A1769448214327&amp;ei=FqN3aaDPE5KyqwH_muSRAQ&amp;oq=%D0%B1%D1%83%D1%82%D0%BB%D0%B5&amp;gs_lp=Egxnd3Mtd2l6LXNlcnAiCtCx0YPRgtC70LUqAggBMgoQABiABBhDGIoFMgoQABiABBhDGIoFMgoQLhiABBhDGIoFMgUQABiABDIFEAAYgAQyBRAAGIAEMgUQABiABDIFEAAYgAQyBRAAGIAEMgUQABiABEiQQlCxFFiUJ3ACeACQAQCYAboBoAGiBqoBAzAuNbgBAcgBAPgBAZgCB6AC0waoAhTCAgcQIxgnGOoCwgINECMYgAQYJxiKBRjqAsICDRAuGIAEGCcYigUY6gLCAhAQABgDGLQCGOoCGI8B2AEBwgIQEC4YAxi0AhjqAhiPAdgBAcICChAjGIAEGCcYigXCAgQQIxgnwgIIEAAYgAQYsQPCAg4QABiABBixAxiDARiKBcICCxAuGIAEGLEDGIMBwgINEC4YgAQYsQMYQxiKBcICDRAAGIAEGLEDGEMYigWYAwnxBdAuUGj5iBDaugYGCAEQARgKkgcDMi41oAeCV7IHAzAuNbgHwwbCBwMyLTfIByiACAA&amp;sclient=gws-wiz-serp&amp;mstk=AUtExfDhVCT-t4NeIzJrjzx8xilOKcPIrEoLrWrIISgK9l128Yk1gkhRXhelY5JGsZdeo6Sk46gVQrKZTApPlwrpgrugazKWUSrXuxcv87a3k_sLr1FwEABuckg-FOzu_qJOAt3Swb0uA8DH1QdCYf7-44lauSm3MLYw5FHRrpOXjBXq_JOAADbiGUkIEU-DEFW-jKoakDSzZ3rrDIlJTnFd_v-pZCGNe9PtRyAJVJwwjFNjPxX4Bj5ZLhcOnWzAfd4MP3o3INAB__jTP4q1j_05P1yW&amp;csui=3&amp;ved=2ahUKEwiArJLC3KmSAxVlJxAIHd_EJ4kQgK4QegQIAxAF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ru.ruwiki.ru/wiki/%D0%A4%D0%B0%D0%B9%D0%BB:Sergey_Lebedev.jpg" TargetMode="Externa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73342C-2B91-6339-6D3C-633C244B8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3779" y="627434"/>
            <a:ext cx="9811999" cy="1814209"/>
          </a:xfrm>
        </p:spPr>
        <p:txBody>
          <a:bodyPr/>
          <a:lstStyle/>
          <a:p>
            <a:pPr algn="ctr"/>
            <a:r>
              <a:rPr lang="ru-RU" dirty="0"/>
              <a:t>ВЕЛИКИЕ ХИМИКИ</a:t>
            </a:r>
            <a:br>
              <a:rPr lang="ru-RU" dirty="0"/>
            </a:br>
            <a:r>
              <a:rPr lang="ru-RU" dirty="0"/>
              <a:t> И ИХ ОТКРЫТИЯ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B8598F6-20C2-38C1-19F1-A83A760C1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9778" y="3258141"/>
            <a:ext cx="5758809" cy="1126283"/>
          </a:xfrm>
        </p:spPr>
        <p:txBody>
          <a:bodyPr>
            <a:noAutofit/>
          </a:bodyPr>
          <a:lstStyle/>
          <a:p>
            <a:pPr algn="r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КО ДНЮ РОССИЙСКОЙ НАУКИ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66887EC-18C3-BEFB-8F25-40BC54BE6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280" y="2865187"/>
            <a:ext cx="4572000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932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8327DE-1CFE-3C7E-5B86-3D5A81885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46088"/>
            <a:ext cx="8548958" cy="976312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ДЕНЬ РОССИЙСКОЙ НАУКИ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432D66-2ED3-421D-0B47-FE8ABA8CC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3130" y="1179476"/>
            <a:ext cx="6206247" cy="541496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Приурочен к образованию Академии наук и художеств в Санкт-Петербурге 08.02.1724г.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Учрежден Указом Президента РФ № 717 </a:t>
            </a:r>
            <a:r>
              <a:rPr kumimoji="0" lang="ru-RU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Б.Ельциным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от 07.06.1999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797BA4-E5A8-B1E2-6742-C156E5125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609" y="1629569"/>
            <a:ext cx="3357866" cy="451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92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B0E602-EBC8-F87B-0167-1C436DA6E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937098"/>
          </a:xfrm>
        </p:spPr>
        <p:txBody>
          <a:bodyPr/>
          <a:lstStyle/>
          <a:p>
            <a:pPr algn="ctr"/>
            <a:r>
              <a:rPr lang="ru-RU" dirty="0"/>
              <a:t>ВОПРОС 1.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E2DA1C-E2DC-C328-57A2-FC7170C30C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34948" y="1473363"/>
            <a:ext cx="8403042" cy="1721796"/>
          </a:xfrm>
        </p:spPr>
        <p:txBody>
          <a:bodyPr>
            <a:normAutofit/>
          </a:bodyPr>
          <a:lstStyle/>
          <a:p>
            <a:pPr algn="just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Какие предметы изучал в Академии наук студент Михайло Ломоносов?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F9860C4-CB94-9876-B7E4-C4722FD95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969" y="3073940"/>
            <a:ext cx="6399632" cy="299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973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BEBE34-8D48-944C-86D8-85BA5BABF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1213" y="350521"/>
            <a:ext cx="8915399" cy="1000760"/>
          </a:xfrm>
        </p:spPr>
        <p:txBody>
          <a:bodyPr/>
          <a:lstStyle/>
          <a:p>
            <a:pPr algn="ctr"/>
            <a:r>
              <a:rPr lang="ru-RU" dirty="0"/>
              <a:t>Ответ 1.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3D1EA8-C809-5128-B125-E574925AC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4733" y="1351281"/>
            <a:ext cx="9308147" cy="4747962"/>
          </a:xfrm>
        </p:spPr>
        <p:txBody>
          <a:bodyPr>
            <a:normAutofit/>
          </a:bodyPr>
          <a:lstStyle/>
          <a:p>
            <a:pPr algn="just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Согласно Проекту 1724 г., АН объединяла три класса: математики (астрономия, география, навигация, механика), физики (химия; анатомия; ботаника) и гуманитарный (красноречие и древности; история; право, политика и этика). </a:t>
            </a:r>
          </a:p>
        </p:txBody>
      </p:sp>
    </p:spTree>
    <p:extLst>
      <p:ext uri="{BB962C8B-B14F-4D97-AF65-F5344CB8AC3E}">
        <p14:creationId xmlns:p14="http://schemas.microsoft.com/office/powerpoint/2010/main" val="1394405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DDD170-53D3-1A8B-DD65-381748B9D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ПЕРВЫЙ РУССКИЙ ХИМИК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1FACDC-060F-15C2-0420-918B43A8DD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1680" y="1540188"/>
            <a:ext cx="5754824" cy="4693701"/>
          </a:xfrm>
        </p:spPr>
        <p:txBody>
          <a:bodyPr>
            <a:no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Первым русским учёным-химиком мирового значения является 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Михаил Васильевич Ломоносов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(1711 – 1765)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. Он заложил основы химической науки в России, выделив её как самостоятельную дисциплину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</p:txBody>
      </p:sp>
      <p:pic>
        <p:nvPicPr>
          <p:cNvPr id="1026" name="Picture 2" descr="Михаил Васильевич Ломоносов.">
            <a:extLst>
              <a:ext uri="{FF2B5EF4-FFF2-40B4-BE49-F238E27FC236}">
                <a16:creationId xmlns:a16="http://schemas.microsoft.com/office/drawing/2014/main" id="{0DD90A52-58CC-E7F1-5E5C-921F89826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421" y="1340901"/>
            <a:ext cx="3738108" cy="500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204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92063F-00F3-8C85-B8AB-7A26667F46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093" y="127001"/>
            <a:ext cx="9511347" cy="899159"/>
          </a:xfrm>
        </p:spPr>
        <p:txBody>
          <a:bodyPr>
            <a:normAutofit fontScale="90000"/>
          </a:bodyPr>
          <a:lstStyle/>
          <a:p>
            <a:r>
              <a:rPr lang="ru-RU" altLang="ru-RU" b="1" dirty="0">
                <a:solidFill>
                  <a:srgbClr val="0A0A0A"/>
                </a:solidFill>
                <a:latin typeface="Google Sans"/>
              </a:rPr>
              <a:t>Ключевые открытия и вклад</a:t>
            </a:r>
            <a:endParaRPr lang="ru-RU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D02E0F9-EC55-E505-AD41-986AFD2D80A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902007" y="1518284"/>
            <a:ext cx="9885680" cy="422417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63480" rIns="0" bIns="126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Открыл Закон сохранения материи и движения (1748).</a:t>
            </a:r>
            <a:endParaRPr kumimoji="0" lang="ru-RU" altLang="ru-RU" sz="2800" i="0" u="none" strike="noStrike" cap="none" normalizeH="0" dirty="0">
              <a:ln>
                <a:noFill/>
              </a:ln>
              <a:solidFill>
                <a:srgbClr val="0A0A0A"/>
              </a:solidFill>
              <a:effectLst/>
              <a:cs typeface="Arial" panose="020B0604020202020204" pitchFamily="34" charset="0"/>
            </a:endParaRP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Объединил физику и химию.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Сформулировал</a:t>
            </a:r>
            <a:r>
              <a:rPr kumimoji="0" lang="ru-RU" altLang="ru-RU" sz="2800" i="0" u="none" strike="noStrike" cap="none" normalizeH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Корпускулярно-кинетическую теорию</a:t>
            </a:r>
            <a:r>
              <a:rPr lang="ru-RU" altLang="ru-RU" sz="2800" dirty="0">
                <a:solidFill>
                  <a:srgbClr val="0A0A0A"/>
                </a:solidFill>
                <a:cs typeface="Arial" panose="020B0604020202020204" pitchFamily="34" charset="0"/>
              </a:rPr>
              <a:t>.</a:t>
            </a:r>
            <a:endParaRPr kumimoji="0" lang="ru-RU" altLang="ru-RU" sz="280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cs typeface="Arial" panose="020B0604020202020204" pitchFamily="34" charset="0"/>
            </a:endParaRP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Разработал теорию стекла</a:t>
            </a:r>
            <a:r>
              <a:rPr lang="ru-RU" altLang="ru-RU" sz="2800" dirty="0">
                <a:solidFill>
                  <a:srgbClr val="0A0A0A"/>
                </a:solidFill>
                <a:cs typeface="Arial" panose="020B0604020202020204" pitchFamily="34" charset="0"/>
              </a:rPr>
              <a:t> </a:t>
            </a: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и фарфора, основал стекольное производство. </a:t>
            </a:r>
          </a:p>
          <a:p>
            <a:pPr marL="457200" marR="0" lvl="0" indent="-4572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Впервые получил твердую ртуть (1759). </a:t>
            </a:r>
            <a:endParaRPr lang="ru-RU" altLang="ru-RU" sz="2800" dirty="0">
              <a:solidFill>
                <a:srgbClr val="0A0A0A"/>
              </a:solidFill>
              <a:cs typeface="Arial" panose="020B0604020202020204" pitchFamily="34" charset="0"/>
            </a:endParaRPr>
          </a:p>
          <a:p>
            <a:pPr marL="457200" lvl="0" indent="-457200" defTabSz="914400">
              <a:buClrTx/>
              <a:buFont typeface="Wingdings" panose="05000000000000000000" pitchFamily="2" charset="2"/>
              <a:buChar char="§"/>
            </a:pPr>
            <a:r>
              <a:rPr kumimoji="0" lang="ru-RU" altLang="ru-RU" sz="280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Ввёл</a:t>
            </a:r>
            <a:r>
              <a:rPr kumimoji="0" lang="ru-RU" altLang="ru-RU" sz="2800" i="0" u="none" strike="noStrike" cap="none" normalizeH="0" dirty="0">
                <a:ln>
                  <a:noFill/>
                </a:ln>
                <a:solidFill>
                  <a:srgbClr val="0A0A0A"/>
                </a:solidFill>
                <a:effectLst/>
                <a:cs typeface="Arial" panose="020B0604020202020204" pitchFamily="34" charset="0"/>
              </a:rPr>
              <a:t> много новых терминов </a:t>
            </a:r>
            <a:r>
              <a:rPr lang="ru-RU" sz="2800" dirty="0">
                <a:cs typeface="Arial" panose="020B0604020202020204" pitchFamily="34" charset="0"/>
              </a:rPr>
              <a:t>Кислота, Поташ, Сулема, Селитра, Формула, Вещество.</a:t>
            </a:r>
            <a:endParaRPr kumimoji="0" lang="ru-RU" altLang="ru-RU" sz="280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569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91E801-9B36-2A1B-0602-0BCD49D39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1852" y="331550"/>
            <a:ext cx="8915399" cy="725090"/>
          </a:xfrm>
        </p:spPr>
        <p:txBody>
          <a:bodyPr/>
          <a:lstStyle/>
          <a:p>
            <a:pPr algn="ctr"/>
            <a:r>
              <a:rPr lang="ru-RU" dirty="0"/>
              <a:t>ВОПРОС 2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095EA1-C86E-415D-40F5-A579BB2C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8091" y="1122680"/>
            <a:ext cx="8915399" cy="4531831"/>
          </a:xfrm>
        </p:spPr>
        <p:txBody>
          <a:bodyPr>
            <a:normAutofit/>
          </a:bodyPr>
          <a:lstStyle/>
          <a:p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Что означали термины, придуманные Ломоносовым, но не прижившиеся в науке: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altLang="ru-RU" sz="4400" b="1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Коловратное движение</a:t>
            </a:r>
            <a:r>
              <a:rPr lang="ru-RU" altLang="ru-RU" sz="4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ru-RU" altLang="ru-RU" sz="4400" b="1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Оредевший воздух</a:t>
            </a:r>
            <a:r>
              <a:rPr lang="ru-RU" altLang="ru-RU" sz="44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endParaRPr lang="ru-RU" sz="4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922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A7BA03-A65A-89F2-18D7-DDB9F6B51D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9293" y="381001"/>
            <a:ext cx="8915399" cy="919480"/>
          </a:xfrm>
        </p:spPr>
        <p:txBody>
          <a:bodyPr/>
          <a:lstStyle/>
          <a:p>
            <a:pPr algn="ctr"/>
            <a:r>
              <a:rPr lang="ru-RU" dirty="0"/>
              <a:t>ОТВЕТ 2.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FD7D63F-4695-2E8F-9A44-37FB5813F47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52289" y="1787673"/>
            <a:ext cx="9830630" cy="366254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44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Коловратное движение</a:t>
            </a:r>
            <a:r>
              <a:rPr kumimoji="0" lang="ru-RU" altLang="ru-RU" sz="44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— «вращательное движение».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44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Оредевший воздух</a:t>
            </a:r>
            <a:r>
              <a:rPr kumimoji="0" lang="ru-RU" altLang="ru-RU" sz="44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— «разреженный воздух» или «вакуум».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274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0349F0-7CC9-0B4B-631B-BA62864A85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1873" y="565152"/>
            <a:ext cx="6749368" cy="949959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Дмитрий Иванович Менделеев </a:t>
            </a:r>
            <a:b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1834 —1907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345218-E1E3-D553-2F14-8E9A2F12F9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066" y="228601"/>
            <a:ext cx="3554925" cy="25730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7389E562-2255-EFDA-5F68-A225F3B7E9B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893211" y="1828164"/>
            <a:ext cx="6861683" cy="415498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Wingdings" panose="05000000000000000000" pitchFamily="2" charset="2"/>
              <a:buChar char="§"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altLang="ru-RU" sz="28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ткрыл Периодический закон (1869).</a:t>
            </a:r>
            <a:endParaRPr kumimoji="0" lang="ru-RU" altLang="ru-RU" sz="28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Описал свойства неизвестных элементов (галлий, скандий, германий).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Вывел общее уравнение состояния идеального газа.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Создал Главную палату мер и весов.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ru-RU" altLang="ru-RU" sz="2800" dirty="0">
                <a:solidFill>
                  <a:srgbClr val="0A0A0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kumimoji="0" lang="ru-RU" altLang="ru-RU" sz="28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азработал технологию производства бездымного пороха.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900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FE3481-E05A-04BB-BED8-11FCC50D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50270"/>
            <a:ext cx="8915399" cy="68445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ВОПРОС 3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B13FD8-E22E-50F0-2A59-D1401219B7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8328" y="1152835"/>
            <a:ext cx="9503091" cy="3130689"/>
          </a:xfrm>
        </p:spPr>
        <p:txBody>
          <a:bodyPr>
            <a:no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Всю жизнь в Санкт-Петербурге и в Москве знали учёного как лучшего …….. дел мастера.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От самого Менделеева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», –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говорили о нём купцы. Ведь изделия Дмитрия Ивановича были добротными и качественными.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КАКИЕ ИЗДЕЛИЯ, НУЖНЫЕ ПУТЕШЕСТВУЮЩИМ, НАУЧИЛСЯ ДЕЛАТЬ ВЕЛИКИЙ ХИМИК?</a:t>
            </a:r>
          </a:p>
        </p:txBody>
      </p:sp>
    </p:spTree>
    <p:extLst>
      <p:ext uri="{BB962C8B-B14F-4D97-AF65-F5344CB8AC3E}">
        <p14:creationId xmlns:p14="http://schemas.microsoft.com/office/powerpoint/2010/main" val="1494122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2BD9DF-0678-9164-526F-ABE370E33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009" y="380919"/>
            <a:ext cx="8911687" cy="706850"/>
          </a:xfrm>
        </p:spPr>
        <p:txBody>
          <a:bodyPr/>
          <a:lstStyle/>
          <a:p>
            <a:pPr algn="ctr"/>
            <a:r>
              <a:rPr lang="ru-RU" dirty="0"/>
              <a:t>ОТВЕТ 3.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9A4A90-4758-01A3-2C3F-9E53ABB7F3C2}"/>
              </a:ext>
            </a:extLst>
          </p:cNvPr>
          <p:cNvSpPr txBox="1"/>
          <p:nvPr/>
        </p:nvSpPr>
        <p:spPr>
          <a:xfrm>
            <a:off x="1493520" y="1412240"/>
            <a:ext cx="593883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Учёный с превеликим удовольствием шил себе одежду, умел достаточно хорошо переплетать книги и клеить рамки для портретов. Он даже научился изготавливать дорожные сумки. </a:t>
            </a:r>
            <a:endParaRPr lang="ru-RU" sz="3200" dirty="0"/>
          </a:p>
        </p:txBody>
      </p:sp>
      <p:pic>
        <p:nvPicPr>
          <p:cNvPr id="5122" name="Picture 2" descr="Какое отношение к чемоданам имеет Менделеев? Учёный ...">
            <a:extLst>
              <a:ext uri="{FF2B5EF4-FFF2-40B4-BE49-F238E27FC236}">
                <a16:creationId xmlns:a16="http://schemas.microsoft.com/office/drawing/2014/main" id="{EE125AAE-8A87-0D54-FD2C-43DFE1402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721" y="1412240"/>
            <a:ext cx="4184330" cy="418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666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DC4385-88DD-C624-13AB-C2CE5DD74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0204" y="324669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ru-RU" dirty="0"/>
              <a:t>Николай Дмитриевич Зелинский </a:t>
            </a:r>
            <a:br>
              <a:rPr lang="ru-RU" dirty="0"/>
            </a:br>
            <a:r>
              <a:rPr lang="ru-RU" dirty="0"/>
              <a:t>(6 февраля 1861–1953)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0E6DEC-8BAF-C70F-64EB-755ABCB202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696" y="1581969"/>
            <a:ext cx="4457700" cy="44862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52D1DA-0CF6-2132-BE15-D1586DA69623}"/>
              </a:ext>
            </a:extLst>
          </p:cNvPr>
          <p:cNvSpPr txBox="1"/>
          <p:nvPr/>
        </p:nvSpPr>
        <p:spPr>
          <a:xfrm>
            <a:off x="5408610" y="1747615"/>
            <a:ext cx="646886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Противогаз Зелинского-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Кумманта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создан в 1915 году, —первый в мире угольный противогаз, спасший миллионы жизней в Первую мировую войну</a:t>
            </a:r>
            <a:r>
              <a:rPr lang="ru-RU" sz="3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Противогаз эффективно защищал от хлора и фосгена, было выпущено свыше 11 млн штук. 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141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D8406-0012-3A43-422E-2C24973609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1117" y="767081"/>
            <a:ext cx="4289107" cy="79756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/>
              <a:t>ВОПРОС 4.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DA3D643-2319-0C5B-9723-F2D7BFDFF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1184" y="2040881"/>
            <a:ext cx="7779391" cy="3015341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Николай Дмитриевич не стал патентовать изобретение противогаза. Как он это  объяснял? </a:t>
            </a:r>
          </a:p>
        </p:txBody>
      </p:sp>
      <p:pic>
        <p:nvPicPr>
          <p:cNvPr id="6146" name="Picture 2" descr="К 90-летию Гражданской обороны России: противогаз Зелинского ...">
            <a:extLst>
              <a:ext uri="{FF2B5EF4-FFF2-40B4-BE49-F238E27FC236}">
                <a16:creationId xmlns:a16="http://schemas.microsoft.com/office/drawing/2014/main" id="{52735AB2-D5A6-8946-080D-3A2666846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6909" y="729457"/>
            <a:ext cx="1809750" cy="167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267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0C644-DF14-2283-7EFD-8E139C719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2172" y="741680"/>
            <a:ext cx="8915399" cy="7721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ОТВЕТ 4.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1F6E9F-A970-D986-E727-C878D70C7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42172" y="1732766"/>
            <a:ext cx="9385105" cy="3042434"/>
          </a:xfrm>
        </p:spPr>
        <p:txBody>
          <a:bodyPr>
            <a:normAutofit lnSpcReduction="100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Гражданский подвиг:</a:t>
            </a: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 Зелинский не патентовал изобретение и отказался от вознаграждения, считая безнравственным наживаться на спасении жизней.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69319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653533-09F0-A85C-F4CE-C18E111DA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6252" y="219790"/>
            <a:ext cx="8915399" cy="1468800"/>
          </a:xfrm>
        </p:spPr>
        <p:txBody>
          <a:bodyPr/>
          <a:lstStyle/>
          <a:p>
            <a:r>
              <a:rPr lang="ru-RU" dirty="0"/>
              <a:t>Александр Михайлович Бутлеров (1828–1886)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91C9C64-8BB1-7609-FC4B-3374CE357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8984" y="1848110"/>
            <a:ext cx="6436491" cy="4890619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Теория химического строения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Объяснение изомерии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Взаимное влияние атомов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Практические синтезы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Реакция</a:t>
            </a:r>
            <a:r>
              <a:rPr lang="ru-RU" sz="3600" dirty="0">
                <a:solidFill>
                  <a:srgbClr val="FB4A18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Бутлерова</a:t>
            </a:r>
            <a:r>
              <a:rPr lang="ru-RU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8E204C7-3393-FA68-A896-504E4A6B1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079" y="1688590"/>
            <a:ext cx="3472610" cy="463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5823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276AFE-C9DB-03FF-0D57-9FE3C2A44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3004" y="522510"/>
            <a:ext cx="8911687" cy="701453"/>
          </a:xfrm>
        </p:spPr>
        <p:txBody>
          <a:bodyPr/>
          <a:lstStyle/>
          <a:p>
            <a:pPr algn="ctr"/>
            <a:r>
              <a:rPr lang="ru-RU" dirty="0"/>
              <a:t>ВОПРОС 5.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91D349-679D-5B54-AF74-5B3A77265B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3915" y="1463730"/>
            <a:ext cx="4759142" cy="39417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991D5A0-E516-88E6-5ACE-63AB65BF0C0D}"/>
              </a:ext>
            </a:extLst>
          </p:cNvPr>
          <p:cNvSpPr txBox="1"/>
          <p:nvPr/>
        </p:nvSpPr>
        <p:spPr>
          <a:xfrm>
            <a:off x="945312" y="1659285"/>
            <a:ext cx="56986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Жители г. Казань, где Бутлеров учился в школе и в университете, поставили ему вот такой памятник. Какая детская выходка будущего великого химика послужила его прообразом?</a:t>
            </a:r>
          </a:p>
        </p:txBody>
      </p:sp>
    </p:spTree>
    <p:extLst>
      <p:ext uri="{BB962C8B-B14F-4D97-AF65-F5344CB8AC3E}">
        <p14:creationId xmlns:p14="http://schemas.microsoft.com/office/powerpoint/2010/main" val="3923368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B0A2FA-27BA-6DFD-823C-F57B8B6F7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40110"/>
            <a:ext cx="8915399" cy="714930"/>
          </a:xfrm>
        </p:spPr>
        <p:txBody>
          <a:bodyPr/>
          <a:lstStyle/>
          <a:p>
            <a:pPr algn="ctr"/>
            <a:r>
              <a:rPr lang="ru-RU" dirty="0"/>
              <a:t>ОТВЕТ 5.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3AAC8F2-E23F-2B95-7E2D-53A3FD4B2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80162" y="1264449"/>
            <a:ext cx="10107038" cy="4212224"/>
          </a:xfrm>
        </p:spPr>
        <p:txBody>
          <a:bodyPr>
            <a:noAutofit/>
          </a:bodyPr>
          <a:lstStyle/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Химия овладела им еще в детстве. Он любил фейерверки и эффектные опыты. 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Обычный день. Дети играют на улице, как вдруг раздается оглушительный взрыв. Сашу сажают в карцер и пару раз в день выводят на всеобщее обозрение с пророческой табличкой на груди: «Великий химик».</a:t>
            </a:r>
          </a:p>
          <a:p>
            <a:b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3870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00D4CF-73CA-2F45-DA78-79E4B2FC2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809" y="544749"/>
            <a:ext cx="9461802" cy="1789889"/>
          </a:xfrm>
        </p:spPr>
        <p:txBody>
          <a:bodyPr>
            <a:normAutofit fontScale="90000"/>
          </a:bodyPr>
          <a:lstStyle/>
          <a:p>
            <a:r>
              <a:rPr lang="ru-RU" dirty="0"/>
              <a:t>Сергей Васильевич Лебедев </a:t>
            </a:r>
            <a:r>
              <a:rPr lang="ru-RU" b="1" dirty="0"/>
              <a:t>(1874—1934)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1C581A6-5F6E-38F0-F24F-0CB558B808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48743" y="2208178"/>
            <a:ext cx="4336881" cy="383530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основоположник промышленного способа получения синтетического каучука</a:t>
            </a:r>
            <a:r>
              <a:rPr lang="ru-RU" sz="3600" b="1" dirty="0"/>
              <a:t>.</a:t>
            </a:r>
            <a:endParaRPr lang="ru-RU" sz="3600" dirty="0"/>
          </a:p>
        </p:txBody>
      </p: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E553B68A-1882-6828-4B21-CB39CFDC23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831" y="1468877"/>
            <a:ext cx="3730136" cy="49539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68425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9EE590-315F-6123-6B12-F65B56CBB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2480" y="356410"/>
            <a:ext cx="8915399" cy="791454"/>
          </a:xfrm>
        </p:spPr>
        <p:txBody>
          <a:bodyPr/>
          <a:lstStyle/>
          <a:p>
            <a:pPr algn="ctr"/>
            <a:r>
              <a:rPr lang="ru-RU" dirty="0"/>
              <a:t>ВОПРОС 6.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954E3D-F8F4-47EC-C038-B1BFC182B1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9835" y="1322455"/>
            <a:ext cx="9490986" cy="4144995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Зачем нужен каучук и где можно найти натуральный каучук?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821ECE-226A-E78C-F901-CE8BA55EF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7105" y="3303236"/>
            <a:ext cx="4618191" cy="246617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11F8AE-CD65-E08E-54C2-950C144C4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0434" y="2996119"/>
            <a:ext cx="4876800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998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177F73-2E48-11CB-A782-4FFA475FA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63414"/>
            <a:ext cx="8915399" cy="781727"/>
          </a:xfrm>
        </p:spPr>
        <p:txBody>
          <a:bodyPr/>
          <a:lstStyle/>
          <a:p>
            <a:pPr algn="ctr"/>
            <a:r>
              <a:rPr lang="ru-RU" dirty="0"/>
              <a:t>ОТВЕТ 6.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160526-8B4F-D062-4623-726FADA426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45532" y="1575880"/>
            <a:ext cx="9559079" cy="4260715"/>
          </a:xfrm>
        </p:spPr>
        <p:txBody>
          <a:bodyPr>
            <a:no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Из каучука путём вулканизации получают резину и эбонит.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Натуральный каучук получают из млечного сока (латекса) некоторых каучуконосных растений. Основной источник — деревья рода Гевея, в основном гевея бразильская. На них приходится около 95% мирового производства натурального каучука</a:t>
            </a:r>
          </a:p>
        </p:txBody>
      </p:sp>
    </p:spTree>
    <p:extLst>
      <p:ext uri="{BB962C8B-B14F-4D97-AF65-F5344CB8AC3E}">
        <p14:creationId xmlns:p14="http://schemas.microsoft.com/office/powerpoint/2010/main" val="6977624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7064CD-E60F-56F8-A181-C184C5B0A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291" y="477743"/>
            <a:ext cx="8915399" cy="860400"/>
          </a:xfrm>
        </p:spPr>
        <p:txBody>
          <a:bodyPr/>
          <a:lstStyle/>
          <a:p>
            <a:pPr algn="ctr"/>
            <a:r>
              <a:rPr lang="ru-RU" dirty="0"/>
              <a:t>ВОПРОС 7.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387B2D8-022B-8EB8-B908-462A0439D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98452" y="1595336"/>
            <a:ext cx="9306160" cy="4357992"/>
          </a:xfrm>
        </p:spPr>
        <p:txBody>
          <a:bodyPr>
            <a:normAutofit/>
          </a:bodyPr>
          <a:lstStyle/>
          <a:p>
            <a:pPr algn="just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Мы с вами поговорили о проблемах и достижениях химии предыдущих поколений. А в каких направлениях работают современные ученые-химики?  Какие вопросы они решают? Что пытаются открыть или создать?</a:t>
            </a:r>
          </a:p>
        </p:txBody>
      </p:sp>
    </p:spTree>
    <p:extLst>
      <p:ext uri="{BB962C8B-B14F-4D97-AF65-F5344CB8AC3E}">
        <p14:creationId xmlns:p14="http://schemas.microsoft.com/office/powerpoint/2010/main" val="29955962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EDF06D-078A-65E4-9441-B04612839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387" y="414776"/>
            <a:ext cx="8915399" cy="752543"/>
          </a:xfrm>
        </p:spPr>
        <p:txBody>
          <a:bodyPr/>
          <a:lstStyle/>
          <a:p>
            <a:pPr algn="ctr"/>
            <a:r>
              <a:rPr lang="ru-RU" dirty="0"/>
              <a:t>ОТВЕТ 7.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D145F2-0516-27B4-F062-DC393ACB0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303506"/>
            <a:ext cx="8915399" cy="384242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Теоретическая химия.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4400" dirty="0" err="1">
                <a:latin typeface="Arial" panose="020B0604020202020204" pitchFamily="34" charset="0"/>
                <a:cs typeface="Arial" panose="020B0604020202020204" pitchFamily="34" charset="0"/>
              </a:rPr>
              <a:t>Нанохимия</a:t>
            </a: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Фармацевтика.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Экология.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1297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FEBFEB-B9BC-5C23-4BAF-0D83DDDFA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3101" y="424504"/>
            <a:ext cx="8915399" cy="860400"/>
          </a:xfrm>
        </p:spPr>
        <p:txBody>
          <a:bodyPr/>
          <a:lstStyle/>
          <a:p>
            <a:pPr algn="ctr"/>
            <a:r>
              <a:rPr lang="ru-RU" dirty="0"/>
              <a:t>ХИМИЯ И СОВРЕМЕННОСТЬ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C6454F-3D6F-C77A-5D26-A525A8DD2E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576" y="1484078"/>
            <a:ext cx="8915399" cy="4054874"/>
          </a:xfrm>
        </p:spPr>
        <p:txBody>
          <a:bodyPr>
            <a:normAutofit/>
          </a:bodyPr>
          <a:lstStyle/>
          <a:p>
            <a:r>
              <a:rPr lang="ru-RU" sz="4000" u="sng" dirty="0">
                <a:latin typeface="Arial" panose="020B0604020202020204" pitchFamily="34" charset="0"/>
                <a:cs typeface="Arial" panose="020B0604020202020204" pitchFamily="34" charset="0"/>
              </a:rPr>
              <a:t>Теоретическая химия</a:t>
            </a:r>
          </a:p>
          <a:p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•	Квантовая химия.</a:t>
            </a:r>
          </a:p>
          <a:p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•	Вычислительная химия.</a:t>
            </a:r>
          </a:p>
          <a:p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•	Изучение химической структуры. </a:t>
            </a:r>
          </a:p>
          <a:p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•	Изучение химической динамики.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6335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C6C031-77C2-9834-7E48-0CD9A145C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3598" y="576791"/>
            <a:ext cx="8915399" cy="758023"/>
          </a:xfrm>
        </p:spPr>
        <p:txBody>
          <a:bodyPr/>
          <a:lstStyle/>
          <a:p>
            <a:r>
              <a:rPr lang="ru-RU" dirty="0"/>
              <a:t>ХИМИЯ И СОВРЕМЕННОСТЬ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39B87F-E9E5-F6B1-DE61-FCA14C907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70538" y="1692166"/>
            <a:ext cx="9434073" cy="4056993"/>
          </a:xfrm>
        </p:spPr>
        <p:txBody>
          <a:bodyPr>
            <a:normAutofit/>
          </a:bodyPr>
          <a:lstStyle/>
          <a:p>
            <a:r>
              <a:rPr lang="ru-RU" sz="3600" u="sng" dirty="0" err="1">
                <a:latin typeface="Arial" panose="020B0604020202020204" pitchFamily="34" charset="0"/>
                <a:cs typeface="Arial" panose="020B0604020202020204" pitchFamily="34" charset="0"/>
              </a:rPr>
              <a:t>Нанохимия</a:t>
            </a:r>
            <a:endParaRPr lang="ru-RU" sz="3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•	Синтез наноматериалов.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Нанокатализ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•	Создание наноструктурированных материалов 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•	Биомедицина.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73260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1ED9F4-0E6B-09B1-19BC-D868C26F6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4923" y="503219"/>
            <a:ext cx="8915399" cy="860400"/>
          </a:xfrm>
        </p:spPr>
        <p:txBody>
          <a:bodyPr/>
          <a:lstStyle/>
          <a:p>
            <a:r>
              <a:rPr lang="ru-RU" dirty="0"/>
              <a:t>ХИМИЯ И СОВРЕМЕННОСТЬ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E2211C-4738-2321-221B-4DD923E23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5434" y="1660634"/>
            <a:ext cx="9539177" cy="4582511"/>
          </a:xfrm>
        </p:spPr>
        <p:txBody>
          <a:bodyPr>
            <a:noAutofit/>
          </a:bodyPr>
          <a:lstStyle/>
          <a:p>
            <a:r>
              <a:rPr lang="ru-RU" sz="3200" u="sng" dirty="0">
                <a:latin typeface="Arial" panose="020B0604020202020204" pitchFamily="34" charset="0"/>
                <a:cs typeface="Arial" panose="020B0604020202020204" pitchFamily="34" charset="0"/>
              </a:rPr>
              <a:t>Фармацевтика: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Использование компьютерных методов проектирования лекарств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Фармакогеномика и персонализированная медицина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Биофармацевтика и пептидная химия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Зелёная и устойчивая фармацевтическая химия</a:t>
            </a:r>
          </a:p>
        </p:txBody>
      </p:sp>
    </p:spTree>
    <p:extLst>
      <p:ext uri="{BB962C8B-B14F-4D97-AF65-F5344CB8AC3E}">
        <p14:creationId xmlns:p14="http://schemas.microsoft.com/office/powerpoint/2010/main" val="42703962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328092-0316-A0A9-573F-86C0A71C7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3598" y="597812"/>
            <a:ext cx="8915399" cy="860400"/>
          </a:xfrm>
        </p:spPr>
        <p:txBody>
          <a:bodyPr/>
          <a:lstStyle/>
          <a:p>
            <a:r>
              <a:rPr lang="ru-RU" dirty="0"/>
              <a:t>ХИМИЯ И СОВРЕМЕННОСТЬ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B7CC56-A608-9DA1-6135-E522E0BEF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96966" y="1744718"/>
            <a:ext cx="9507645" cy="4288220"/>
          </a:xfrm>
        </p:spPr>
        <p:txBody>
          <a:bodyPr>
            <a:normAutofit/>
          </a:bodyPr>
          <a:lstStyle/>
          <a:p>
            <a:r>
              <a:rPr lang="ru-RU" sz="3200" u="sng" dirty="0">
                <a:latin typeface="Arial" panose="020B0604020202020204" pitchFamily="34" charset="0"/>
                <a:cs typeface="Arial" panose="020B0604020202020204" pitchFamily="34" charset="0"/>
              </a:rPr>
              <a:t>Экология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Химическая трансформация загрязнителей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Разработка аналитических методов.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Экотоксикология и биохимическая оценка.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Зелёная химия и устойчивые технологии </a:t>
            </a:r>
          </a:p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•	Методы оценки экологической опасности химических веществ</a:t>
            </a:r>
          </a:p>
        </p:txBody>
      </p:sp>
    </p:spTree>
    <p:extLst>
      <p:ext uri="{BB962C8B-B14F-4D97-AF65-F5344CB8AC3E}">
        <p14:creationId xmlns:p14="http://schemas.microsoft.com/office/powerpoint/2010/main" val="2116296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AFFD8BA-4160-A688-34DD-32F6F2F9743E}"/>
              </a:ext>
            </a:extLst>
          </p:cNvPr>
          <p:cNvSpPr txBox="1"/>
          <p:nvPr/>
        </p:nvSpPr>
        <p:spPr>
          <a:xfrm>
            <a:off x="2062265" y="1548941"/>
            <a:ext cx="9358008" cy="3318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Я уверен, что ни один из тех, кто заинтересуется химией, не пожалеет о том, что выбрал эту науку в качестве своей специальности</a:t>
            </a:r>
            <a:endParaRPr lang="ru-RU" sz="4000" u="sng" kern="100" baseline="30000" dirty="0">
              <a:solidFill>
                <a:srgbClr val="0563C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u="sng" kern="100" baseline="30000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Н. Д. Зелинский</a:t>
            </a:r>
            <a:endParaRPr lang="ru-RU" sz="32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0187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10BF71-D5B8-745C-A6A4-0B42EEF71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09"/>
            <a:ext cx="8911687" cy="3529601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445001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757</TotalTime>
  <Words>812</Words>
  <Application>Microsoft Office PowerPoint</Application>
  <PresentationFormat>Широкоэкранный</PresentationFormat>
  <Paragraphs>98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Calibri</vt:lpstr>
      <vt:lpstr>Century Gothic</vt:lpstr>
      <vt:lpstr>Google Sans</vt:lpstr>
      <vt:lpstr>Wingdings</vt:lpstr>
      <vt:lpstr>Wingdings 3</vt:lpstr>
      <vt:lpstr>Легкий дым</vt:lpstr>
      <vt:lpstr>ВЕЛИКИЕ ХИМИКИ  И ИХ ОТКРЫТИЯ</vt:lpstr>
      <vt:lpstr>ДЕНЬ РОССИЙСКОЙ НАУКИ</vt:lpstr>
      <vt:lpstr>ВОПРОС 1.</vt:lpstr>
      <vt:lpstr>Ответ 1.</vt:lpstr>
      <vt:lpstr>ПЕРВЫЙ РУССКИЙ ХИМИК</vt:lpstr>
      <vt:lpstr>Ключевые открытия и вклад</vt:lpstr>
      <vt:lpstr>ВОПРОС 2 </vt:lpstr>
      <vt:lpstr>ОТВЕТ 2.</vt:lpstr>
      <vt:lpstr>Дмитрий Иванович Менделеев  1834 —1907</vt:lpstr>
      <vt:lpstr>ВОПРОС 3</vt:lpstr>
      <vt:lpstr>ОТВЕТ 3.</vt:lpstr>
      <vt:lpstr>Николай Дмитриевич Зелинский  (6 февраля 1861–1953) </vt:lpstr>
      <vt:lpstr>ВОПРОС 4.</vt:lpstr>
      <vt:lpstr>ОТВЕТ 4.</vt:lpstr>
      <vt:lpstr>Александр Михайлович Бутлеров (1828–1886)</vt:lpstr>
      <vt:lpstr>ВОПРОС 5.</vt:lpstr>
      <vt:lpstr>ОТВЕТ 5.</vt:lpstr>
      <vt:lpstr>Сергей Васильевич Лебедев (1874—1934) </vt:lpstr>
      <vt:lpstr>ВОПРОС 6.</vt:lpstr>
      <vt:lpstr>ОТВЕТ 6. </vt:lpstr>
      <vt:lpstr>ВОПРОС 7.</vt:lpstr>
      <vt:lpstr>ОТВЕТ 7.</vt:lpstr>
      <vt:lpstr>ХИМИЯ И СОВРЕМЕННОСТЬ</vt:lpstr>
      <vt:lpstr>ХИМИЯ И СОВРЕМЕННОСТЬ</vt:lpstr>
      <vt:lpstr>ХИМИЯ И СОВРЕМЕННОСТЬ</vt:lpstr>
      <vt:lpstr>ХИМИЯ И СОВРЕМЕННОСТЬ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Пользователь</dc:creator>
  <cp:lastModifiedBy>Пользователь</cp:lastModifiedBy>
  <cp:revision>32</cp:revision>
  <dcterms:created xsi:type="dcterms:W3CDTF">2026-01-25T13:14:15Z</dcterms:created>
  <dcterms:modified xsi:type="dcterms:W3CDTF">2026-02-05T06:56:57Z</dcterms:modified>
</cp:coreProperties>
</file>