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13" r:id="rId2"/>
    <p:sldId id="257" r:id="rId3"/>
    <p:sldId id="268" r:id="rId4"/>
    <p:sldId id="317" r:id="rId5"/>
    <p:sldId id="318" r:id="rId6"/>
    <p:sldId id="319" r:id="rId7"/>
    <p:sldId id="271" r:id="rId8"/>
    <p:sldId id="315" r:id="rId9"/>
    <p:sldId id="316" r:id="rId10"/>
    <p:sldId id="321" r:id="rId11"/>
    <p:sldId id="322" r:id="rId12"/>
    <p:sldId id="323" r:id="rId13"/>
    <p:sldId id="324" r:id="rId14"/>
    <p:sldId id="291" r:id="rId15"/>
    <p:sldId id="292" r:id="rId16"/>
    <p:sldId id="328" r:id="rId17"/>
    <p:sldId id="330" r:id="rId18"/>
    <p:sldId id="288" r:id="rId19"/>
    <p:sldId id="289" r:id="rId20"/>
    <p:sldId id="329" r:id="rId21"/>
    <p:sldId id="304" r:id="rId22"/>
    <p:sldId id="305" r:id="rId23"/>
    <p:sldId id="306" r:id="rId24"/>
    <p:sldId id="332" r:id="rId25"/>
    <p:sldId id="311" r:id="rId26"/>
    <p:sldId id="325" r:id="rId27"/>
    <p:sldId id="282" r:id="rId28"/>
    <p:sldId id="326" r:id="rId29"/>
    <p:sldId id="312" r:id="rId30"/>
    <p:sldId id="276" r:id="rId31"/>
    <p:sldId id="278" r:id="rId32"/>
    <p:sldId id="279" r:id="rId33"/>
    <p:sldId id="327" r:id="rId34"/>
    <p:sldId id="331" r:id="rId35"/>
    <p:sldId id="310" r:id="rId3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140F"/>
    <a:srgbClr val="6D66F8"/>
    <a:srgbClr val="FF3300"/>
    <a:srgbClr val="66E51F"/>
    <a:srgbClr val="C3074F"/>
    <a:srgbClr val="DF7FD8"/>
    <a:srgbClr val="AE30D0"/>
    <a:srgbClr val="7ADFE4"/>
    <a:srgbClr val="67BB4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57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7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8633A3-0B07-4EEA-AA96-ED459DA4129F}" type="datetimeFigureOut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621E0E2F-AB8F-4AA9-8F5F-386502395A0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0EB25-3896-4226-B5E0-00A3D82F9D4C}" type="datetime1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1F90CD-6606-4650-9630-F8D534606D4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A95C2-AE78-431C-A14E-3898C68E2056}" type="datetime1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D9DFC-C1D1-4502-AAF5-1BCE43EAF19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5B127-1554-4791-B332-6430E17E35E7}" type="datetime1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B53F62-283C-4986-91C2-9611544CDEC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356F2-71AC-4D0F-96E4-89108C183AF8}" type="datetime1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7160EB-B8A2-4FCB-ADBE-FDEC56286E3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48653-EFBF-4EC7-BA7F-E9B07DF2F58A}" type="datetime1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7A1CA4-FDF0-4CCE-899A-6CE6BF257E1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BAF72-FDF1-4BD3-9E44-8CD8BCFA0DDA}" type="datetime1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3DD9E2-83D0-4762-A4B5-0257308A256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80855-D731-4DB5-A35D-4AD5CD7E20AA}" type="datetime1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3E6CD5-980D-4B34-870C-79A2515BCBF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9BDFA-6C96-4932-9090-115AE545DDE8}" type="datetime1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460F7E-00F5-4BB3-A207-4B05268C703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9D182-FAFA-49AD-82CA-C76836FBA9A5}" type="datetime1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D85FC6-DF5A-406C-B0FF-9CC821232EE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37987-1329-4BA3-9EF0-EF5F0F143E7E}" type="datetime1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B28A0B-A850-43A0-A0D3-7088C2D34DB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52933-9084-4B89-8BE7-1FF5BE854B86}" type="datetime1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39E945-2570-40B8-8AC3-32C9C62096E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4BE216-E58B-43EC-B7DD-CB569E7239B8}" type="datetime1">
              <a:rPr lang="ru-RU"/>
              <a:pPr>
                <a:defRPr/>
              </a:pPr>
              <a:t>27.02.2023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21A206A4-0D7F-48F7-8156-B69E19CE92A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Relationship Id="rId9" Type="http://schemas.openxmlformats.org/officeDocument/2006/relationships/image" Target="../media/image6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-staple.ru/wp-content/uploads/2010/06/sedobnye-karandashi-edible-crayons.jpg" TargetMode="External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500174"/>
            <a:ext cx="8229600" cy="4521214"/>
          </a:xfrm>
        </p:spPr>
        <p:txBody>
          <a:bodyPr/>
          <a:lstStyle/>
          <a:p>
            <a:pPr>
              <a:defRPr/>
            </a:pP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latin typeface="a_Romanus"/>
              </a:rPr>
              <a:t/>
            </a:r>
            <a:b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latin typeface="a_Romanus"/>
              </a:rPr>
            </a:b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latin typeface="a_Romanus"/>
              </a:rPr>
              <a:t/>
            </a:r>
            <a:b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latin typeface="a_Romanus"/>
              </a:rPr>
            </a:b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  <a:latin typeface="a_Romanus"/>
              </a:rPr>
              <a:t>     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Исследовательская работа:</a:t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«Что за чудо карандаш!»</a:t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выполнила: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Куцурова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Елизавета</a:t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руководитель: </a:t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Гречко </a:t>
            </a:r>
            <a:r>
              <a:rPr lang="ru-RU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Татьяна Николаевна</a:t>
            </a:r>
            <a:br>
              <a:rPr lang="ru-RU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2023 год</a:t>
            </a: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  <a:latin typeface="a_Romanus"/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  <a:latin typeface="a_Romanus"/>
              </a:rPr>
            </a:br>
            <a:endParaRPr lang="ru-RU" sz="4000" b="1" i="1" dirty="0">
              <a:solidFill>
                <a:schemeClr val="accent4">
                  <a:lumMod val="75000"/>
                </a:schemeClr>
              </a:solidFill>
              <a:latin typeface="a_Romanu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Заголовок 6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1223962"/>
          </a:xfrm>
        </p:spPr>
        <p:txBody>
          <a:bodyPr/>
          <a:lstStyle/>
          <a:p>
            <a:pPr algn="r" eaLnBrk="1" hangingPunct="1"/>
            <a:r>
              <a:rPr lang="ru-RU" alt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РАБОТЫ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71604" y="1714488"/>
            <a:ext cx="5857916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200" b="1" dirty="0">
              <a:solidFill>
                <a:schemeClr val="accent4">
                  <a:lumMod val="75000"/>
                </a:schemeClr>
              </a:solidFill>
              <a:latin typeface="a_Romanus" pitchFamily="82" charset="-52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Расширить знания о карандаше: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его происхождении, видах, </a:t>
            </a: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свойствах, производстве</a:t>
            </a: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Разработать рекомендации </a:t>
            </a: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правильному </a:t>
            </a: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обращению с карандашами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4"/>
          <p:cNvSpPr>
            <a:spLocks noGrp="1"/>
          </p:cNvSpPr>
          <p:nvPr>
            <p:ph type="title"/>
          </p:nvPr>
        </p:nvSpPr>
        <p:spPr>
          <a:xfrm>
            <a:off x="468313" y="342900"/>
            <a:ext cx="8229600" cy="1143000"/>
          </a:xfrm>
        </p:spPr>
        <p:txBody>
          <a:bodyPr/>
          <a:lstStyle/>
          <a:p>
            <a:pPr algn="r" eaLnBrk="1" hangingPunct="1"/>
            <a:r>
              <a:rPr lang="ru-RU" alt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4347" y="1412875"/>
            <a:ext cx="7358115" cy="50167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  <a:cs typeface="+mn-cs"/>
              </a:rPr>
              <a:t>  </a:t>
            </a: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Собрать </a:t>
            </a: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изучить информацию </a:t>
            </a: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 карандашах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Изучить </a:t>
            </a: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опытным путем особенности разных </a:t>
            </a: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видов карандашей</a:t>
            </a: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Попробовать создать карандаш в домашних условиях;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Разработать рекомендации по бережному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обращению с карандашами</a:t>
            </a: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7786742" cy="1143008"/>
          </a:xfrm>
        </p:spPr>
        <p:txBody>
          <a:bodyPr/>
          <a:lstStyle/>
          <a:p>
            <a:pPr algn="r"/>
            <a:r>
              <a:rPr lang="ru-RU" alt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ИСТОРИЯ КАРАНДАША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600200"/>
            <a:ext cx="8229600" cy="5257800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История карандаша началась 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приблизительно 300 лет назад, когда  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вместо свинца стали использовать новый минерал ― графит. Но он очень мягкий, и поэтому в графитную массу стали добавлять глину.  От этого графитный стерженёк становился и прочнее. Чем больше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глины, тем твёрже карандаш.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a_Romanus"/>
              </a:rPr>
              <a:t>               </a:t>
            </a: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 графит ещё и сильно пачкается,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поэтому у него появилась «одежда». Она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стала деревянной. Оказывается, не каждое дерево подойдёт для изготовления корпуса карандаша. Нужно дерево, которое легко строгать и резать,  но оно при этом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не должно лохматиться.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Идеальным оказался для этой цели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сибирский кедр.</a:t>
            </a:r>
            <a:endParaRPr lang="ru-RU" sz="28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a_Romanus"/>
              </a:rPr>
              <a:t>               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графитную массу  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подмешивают ещё жир и клей.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Это для того, чтобы графит легче скользил по бумаге и оставлял насыщенный след. Так, около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двухсот лет назад карандаш стал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похож на тот, что мы привыкли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видеть.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Рисунок 7" descr="1277986218_1274429298.jpg"/>
          <p:cNvPicPr>
            <a:picLocks noChangeAspect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1571604" y="2714620"/>
            <a:ext cx="3210933" cy="3819529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/>
        </p:spPr>
      </p:pic>
      <p:sp>
        <p:nvSpPr>
          <p:cNvPr id="7" name="TextBox 6"/>
          <p:cNvSpPr txBox="1"/>
          <p:nvPr/>
        </p:nvSpPr>
        <p:spPr>
          <a:xfrm>
            <a:off x="3929058" y="714356"/>
            <a:ext cx="457203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России производство </a:t>
            </a: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карандашей </a:t>
            </a:r>
            <a:endParaRPr lang="ru-RU" sz="3200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основал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Михаил Васильевич Ломоносов</a:t>
            </a: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u="sng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3" name="TextBox 8"/>
          <p:cNvSpPr txBox="1">
            <a:spLocks noChangeArrowheads="1"/>
          </p:cNvSpPr>
          <p:nvPr/>
        </p:nvSpPr>
        <p:spPr bwMode="auto">
          <a:xfrm>
            <a:off x="808038" y="3127375"/>
            <a:ext cx="16065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i="1" dirty="0">
                <a:solidFill>
                  <a:schemeClr val="bg1"/>
                </a:solidFill>
                <a:latin typeface="a_Romanus" pitchFamily="82" charset="-52"/>
              </a:rPr>
              <a:t>Н</a:t>
            </a:r>
            <a:r>
              <a:rPr lang="ru-RU" altLang="ru-RU" sz="2400" b="1" i="1" dirty="0" smtClean="0">
                <a:solidFill>
                  <a:schemeClr val="bg1"/>
                </a:solidFill>
                <a:latin typeface="a_Romanus" pitchFamily="82" charset="-52"/>
              </a:rPr>
              <a:t>.</a:t>
            </a:r>
            <a:endParaRPr lang="ru-RU" altLang="ru-RU" sz="2400" b="1" i="1" dirty="0">
              <a:solidFill>
                <a:schemeClr val="bg1"/>
              </a:solidFill>
              <a:latin typeface="a_Romanus" pitchFamily="8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pPr algn="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Виды карандашей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71546"/>
            <a:ext cx="4572032" cy="5429288"/>
          </a:xfrm>
          <a:solidFill>
            <a:schemeClr val="bg1"/>
          </a:solidFill>
        </p:spPr>
        <p:txBody>
          <a:bodyPr/>
          <a:lstStyle/>
          <a:p>
            <a:pPr algn="ctr">
              <a:buNone/>
            </a:pPr>
            <a:r>
              <a:rPr lang="ru-RU" sz="4800" dirty="0" smtClean="0"/>
              <a:t> 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простые</a:t>
            </a:r>
          </a:p>
          <a:p>
            <a:pPr>
              <a:lnSpc>
                <a:spcPts val="2800"/>
              </a:lnSpc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Имеют грифель из графита и глины </a:t>
            </a:r>
          </a:p>
          <a:p>
            <a:pPr>
              <a:lnSpc>
                <a:spcPts val="2800"/>
              </a:lnSpc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Бывают разные по твердости:</a:t>
            </a:r>
          </a:p>
          <a:p>
            <a:pPr>
              <a:lnSpc>
                <a:spcPts val="2800"/>
              </a:lnSpc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Твердые - Т или Н (в них  много глины , мало графита)</a:t>
            </a:r>
          </a:p>
          <a:p>
            <a:pPr>
              <a:lnSpc>
                <a:spcPts val="2800"/>
              </a:lnSpc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Мягкие – М или В (в них много графита, мало глины)</a:t>
            </a:r>
          </a:p>
          <a:p>
            <a:pPr>
              <a:lnSpc>
                <a:spcPts val="2800"/>
              </a:lnSpc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Твердо-мягкие – ТМ или НВ</a:t>
            </a:r>
          </a:p>
          <a:p>
            <a:pPr>
              <a:lnSpc>
                <a:spcPts val="2800"/>
              </a:lnSpc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нет обозначений – это ТМ.</a:t>
            </a:r>
          </a:p>
          <a:p>
            <a:pPr>
              <a:lnSpc>
                <a:spcPts val="2800"/>
              </a:lnSpc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Пишут серым цветом</a:t>
            </a:r>
          </a:p>
          <a:p>
            <a:pPr>
              <a:lnSpc>
                <a:spcPts val="2800"/>
              </a:lnSpc>
              <a:buNone/>
            </a:pPr>
            <a:endParaRPr lang="ru-RU" sz="4000" b="1" dirty="0" smtClean="0">
              <a:solidFill>
                <a:schemeClr val="accent4">
                  <a:lumMod val="75000"/>
                </a:schemeClr>
              </a:solidFill>
              <a:latin typeface="a_Romanus"/>
            </a:endParaRPr>
          </a:p>
          <a:p>
            <a:pPr>
              <a:lnSpc>
                <a:spcPts val="3800"/>
              </a:lnSpc>
              <a:buNone/>
            </a:pPr>
            <a:endParaRPr lang="ru-RU" sz="4000" b="1" dirty="0" smtClean="0">
              <a:solidFill>
                <a:schemeClr val="accent4">
                  <a:lumMod val="75000"/>
                </a:schemeClr>
              </a:solidFill>
              <a:latin typeface="a_Romanus"/>
            </a:endParaRPr>
          </a:p>
          <a:p>
            <a:pPr>
              <a:buNone/>
            </a:pPr>
            <a:endParaRPr lang="ru-RU" sz="4000" b="1" dirty="0" smtClean="0">
              <a:solidFill>
                <a:schemeClr val="accent4">
                  <a:lumMod val="75000"/>
                </a:schemeClr>
              </a:solidFill>
              <a:latin typeface="a_Romanus"/>
            </a:endParaRPr>
          </a:p>
          <a:p>
            <a:pPr>
              <a:buNone/>
            </a:pPr>
            <a:endParaRPr lang="ru-RU" sz="4000" b="1" dirty="0" smtClean="0">
              <a:solidFill>
                <a:schemeClr val="accent4">
                  <a:lumMod val="75000"/>
                </a:schemeClr>
              </a:solidFill>
              <a:latin typeface="a_Romanus"/>
            </a:endParaRPr>
          </a:p>
          <a:p>
            <a:pPr>
              <a:buNone/>
            </a:pPr>
            <a:endParaRPr lang="ru-RU" sz="4800" b="1" dirty="0" smtClean="0">
              <a:solidFill>
                <a:schemeClr val="accent4">
                  <a:lumMod val="75000"/>
                </a:schemeClr>
              </a:solidFill>
              <a:latin typeface="a_Romanu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86380" y="1357298"/>
            <a:ext cx="3429024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цветные</a:t>
            </a:r>
          </a:p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Имеют грифель  из глины и цветных пигментов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Виды цветных карандашей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0034" y="1214422"/>
            <a:ext cx="3995766" cy="4911741"/>
          </a:xfrm>
          <a:solidFill>
            <a:schemeClr val="bg1"/>
          </a:solidFill>
        </p:spPr>
        <p:txBody>
          <a:bodyPr/>
          <a:lstStyle/>
          <a:p>
            <a:pPr algn="r">
              <a:buNone/>
            </a:pPr>
            <a:r>
              <a:rPr lang="ru-RU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Пастельные</a:t>
            </a:r>
          </a:p>
          <a:p>
            <a:pPr algn="r">
              <a:buNone/>
            </a:pPr>
            <a:endParaRPr lang="ru-RU" b="1" u="sng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ru-RU" b="1" u="sng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Содержат льняное масло, пишут как цветные мелки</a:t>
            </a:r>
          </a:p>
          <a:p>
            <a:pPr algn="r">
              <a:buNone/>
            </a:pPr>
            <a:r>
              <a:rPr lang="ru-RU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Восковые</a:t>
            </a:r>
          </a:p>
          <a:p>
            <a:pPr>
              <a:buNone/>
            </a:pPr>
            <a:endParaRPr lang="ru-RU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Содержат   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воск, оставляют маслянистый след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4422"/>
            <a:ext cx="3852890" cy="5643578"/>
          </a:xfrm>
          <a:solidFill>
            <a:schemeClr val="bg1"/>
          </a:solidFill>
        </p:spPr>
        <p:txBody>
          <a:bodyPr/>
          <a:lstStyle/>
          <a:p>
            <a:pPr>
              <a:buNone/>
            </a:pPr>
            <a:r>
              <a:rPr lang="ru-RU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Классические</a:t>
            </a:r>
          </a:p>
          <a:p>
            <a:pPr>
              <a:buNone/>
            </a:pPr>
            <a:r>
              <a:rPr lang="ru-RU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Акварельные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грифель добавляют эмульсии, которые при контакте с водой делают цвет ярче.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Создают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эффект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акварели.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9025.70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500174"/>
            <a:ext cx="1819395" cy="1214446"/>
          </a:xfrm>
          <a:prstGeom prst="rect">
            <a:avLst/>
          </a:prstGeom>
        </p:spPr>
      </p:pic>
      <p:pic>
        <p:nvPicPr>
          <p:cNvPr id="8" name="Рисунок 7" descr="orange-green-red-color-brown-paint-blue-black-colorful-yellow-paper-lip-material-textile-grey-color-spectrum-color-patterns-oil-pastels-8181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4214818"/>
            <a:ext cx="1857388" cy="1238259"/>
          </a:xfrm>
          <a:prstGeom prst="rect">
            <a:avLst/>
          </a:prstGeom>
        </p:spPr>
      </p:pic>
      <p:pic>
        <p:nvPicPr>
          <p:cNvPr id="10" name="Рисунок 9" descr="27b05ef2d18f780b91fad0f4714418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4857784"/>
            <a:ext cx="1471969" cy="2000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материалу 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(из чего сделаны)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HTB11.1oORLoK1RjSZFuq6xn0XXa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3929066"/>
            <a:ext cx="2185988" cy="1971674"/>
          </a:xfrm>
          <a:solidFill>
            <a:schemeClr val="bg1"/>
          </a:solidFill>
        </p:spPr>
      </p:pic>
      <p:sp>
        <p:nvSpPr>
          <p:cNvPr id="4" name="TextBox 3"/>
          <p:cNvSpPr txBox="1"/>
          <p:nvPr/>
        </p:nvSpPr>
        <p:spPr>
          <a:xfrm>
            <a:off x="2928926" y="1571612"/>
            <a:ext cx="27146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Копировальные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(химические)</a:t>
            </a:r>
          </a:p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их стержень добавлен краситель, оставляют след, похожий на чернила.</a:t>
            </a:r>
          </a:p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стираются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5008" y="1571612"/>
            <a:ext cx="25717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Механические</a:t>
            </a:r>
          </a:p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выдвижным стержнем и чехлом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5786" y="1643050"/>
            <a:ext cx="1928826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Деревянные</a:t>
            </a:r>
          </a:p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 липы и кедра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6ea9ab1baa0efb9e19094440c317e21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5072074"/>
            <a:ext cx="2000264" cy="1333176"/>
          </a:xfrm>
          <a:prstGeom prst="rect">
            <a:avLst/>
          </a:prstGeom>
        </p:spPr>
      </p:pic>
      <p:pic>
        <p:nvPicPr>
          <p:cNvPr id="10" name="Рисунок 9" descr="P41537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3570" y="3357562"/>
            <a:ext cx="1857388" cy="13930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форме 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456" y="1478280"/>
            <a:ext cx="6419088" cy="3901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Это интересно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71670" y="1071546"/>
            <a:ext cx="67151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a_Romanus"/>
              </a:rPr>
              <a:t>           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Самый маленький карандаш в мире имеет всего 17,5 миллиметров в длину и около 3 миллиметров в диаметре.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449222_232f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60" y="2000240"/>
            <a:ext cx="2343150" cy="17240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14414" y="2786058"/>
            <a:ext cx="47863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Самый длинный карандаш сделан в 2007 году. Его длина составляет 23 метра, вес почти 10 тонн.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4500570"/>
            <a:ext cx="3929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Карандаш может хорошо писать в воде и в космосе.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a335c793-0001-0004-0000-000000537418_w1528_r1.8519290928050052_fpx58.31_fpy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4357694"/>
            <a:ext cx="2116989" cy="1143008"/>
          </a:xfrm>
          <a:prstGeom prst="rect">
            <a:avLst/>
          </a:prstGeom>
        </p:spPr>
      </p:pic>
      <p:pic>
        <p:nvPicPr>
          <p:cNvPr id="9" name="Рисунок 8" descr="karandashi-art-iskusstvo-stakan-voda-cvet-xudozhni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5429264"/>
            <a:ext cx="1777182" cy="1181086"/>
          </a:xfrm>
          <a:prstGeom prst="rect">
            <a:avLst/>
          </a:prstGeom>
        </p:spPr>
      </p:pic>
      <p:pic>
        <p:nvPicPr>
          <p:cNvPr id="10" name="Рисунок 9" descr="14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71736" y="5429264"/>
            <a:ext cx="1143008" cy="1143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Исследования 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(свойства карандашей)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a_Romanus"/>
              </a:rPr>
              <a:t>                      </a:t>
            </a: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исследовании свойств   </a:t>
            </a:r>
          </a:p>
          <a:p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грифеля   простого карандаша  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необходимо  соблюдать элементарные  правила техники безопасности.</a:t>
            </a:r>
          </a:p>
          <a:p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допускается подносить ко рту или к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глазам грифель простого карандаша и т.п.</a:t>
            </a:r>
          </a:p>
          <a:p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После использования простого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карандаша обязательно вымыть руки.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928794" y="188913"/>
            <a:ext cx="7035819" cy="17272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rgbClr val="FF0000"/>
                </a:solidFill>
                <a:latin typeface="a_Romanus" pitchFamily="82" charset="-52"/>
              </a:rPr>
              <a:t>  </a:t>
            </a:r>
            <a:br>
              <a:rPr lang="ru-RU" sz="3200" b="1" dirty="0" smtClean="0">
                <a:solidFill>
                  <a:srgbClr val="FF0000"/>
                </a:solidFill>
                <a:latin typeface="a_Romanus" pitchFamily="82" charset="-52"/>
              </a:rPr>
            </a:br>
            <a:r>
              <a:rPr lang="ru-RU" sz="3200" b="1" dirty="0" smtClean="0">
                <a:solidFill>
                  <a:srgbClr val="FF0000"/>
                </a:solidFill>
                <a:latin typeface="a_Romanus" pitchFamily="82" charset="-52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a_Romanus" pitchFamily="82" charset="-52"/>
              </a:rPr>
            </a:br>
            <a:r>
              <a:rPr lang="ru-RU" sz="3200" b="1" dirty="0" smtClean="0">
                <a:solidFill>
                  <a:srgbClr val="FF0000"/>
                </a:solidFill>
                <a:latin typeface="a_Romanus" pitchFamily="82" charset="-52"/>
              </a:rPr>
              <a:t> </a:t>
            </a:r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ИССЛЕДОВАНИЕ: </a:t>
            </a:r>
            <a:b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I-</a:t>
            </a:r>
            <a:r>
              <a:rPr lang="ru-RU" sz="3200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ФИЗИЧЕСКИЕ СВОЙСТВА  ПРОСТОГО  КАРАНДША</a:t>
            </a:r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photo_2023-02-19_20-16-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2285992"/>
            <a:ext cx="2518172" cy="33575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1214414" y="6072206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Замораживаю карандаш </a:t>
            </a:r>
          </a:p>
          <a:p>
            <a:pPr algn="ct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24 часа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photo_2023-02-19_20-15-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2143116"/>
            <a:ext cx="3167053" cy="23752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4714876" y="4714884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Пишет чуть светлее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86380" y="3929066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5140" y="392906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после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2"/>
          <p:cNvSpPr>
            <a:spLocks noChangeArrowheads="1"/>
          </p:cNvSpPr>
          <p:nvPr/>
        </p:nvSpPr>
        <p:spPr bwMode="auto">
          <a:xfrm>
            <a:off x="2286000" y="3105150"/>
            <a:ext cx="4572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 u="sng">
                <a:solidFill>
                  <a:srgbClr val="FF0000"/>
                </a:solidFill>
                <a:latin typeface="a_Romanus" pitchFamily="82" charset="-52"/>
              </a:rPr>
              <a:t/>
            </a:r>
            <a:br>
              <a:rPr lang="ru-RU" altLang="ru-RU" b="1" u="sng">
                <a:solidFill>
                  <a:srgbClr val="FF0000"/>
                </a:solidFill>
                <a:latin typeface="a_Romanus" pitchFamily="82" charset="-52"/>
              </a:rPr>
            </a:br>
            <a:endParaRPr lang="ru-RU" altLang="ru-RU">
              <a:latin typeface="Calibri" pitchFamily="34" charset="0"/>
            </a:endParaRPr>
          </a:p>
        </p:txBody>
      </p:sp>
      <p:sp>
        <p:nvSpPr>
          <p:cNvPr id="18440" name="TextBox 1"/>
          <p:cNvSpPr txBox="1">
            <a:spLocks noChangeArrowheads="1"/>
          </p:cNvSpPr>
          <p:nvPr/>
        </p:nvSpPr>
        <p:spPr bwMode="auto">
          <a:xfrm>
            <a:off x="917575" y="5084763"/>
            <a:ext cx="19621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пишу мокрым карандашом</a:t>
            </a:r>
          </a:p>
        </p:txBody>
      </p:sp>
      <p:pic>
        <p:nvPicPr>
          <p:cNvPr id="5" name="Рисунок 4" descr="photo_2023-02-19_20-31-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3643314"/>
            <a:ext cx="3021831" cy="12620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4572000" y="5214950"/>
            <a:ext cx="20132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altLang="ru-RU" sz="2000" b="1" dirty="0" smtClean="0">
                <a:solidFill>
                  <a:srgbClr val="8064A2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пишу под водой</a:t>
            </a:r>
            <a:endParaRPr lang="ru-RU" altLang="ru-RU" sz="2000" b="1" dirty="0">
              <a:solidFill>
                <a:srgbClr val="8064A2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photo_2023-02-19_20-16-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357166"/>
            <a:ext cx="2714644" cy="20359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Рисунок 7" descr="photo_2023-02-19_20-16-07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768451" y="2589607"/>
            <a:ext cx="2035965" cy="27146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00364" y="714356"/>
            <a:ext cx="514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«Сломанный» карандаш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0298" y="1571612"/>
            <a:ext cx="6000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Проведем опыт с карандашом </a:t>
            </a:r>
          </a:p>
          <a:p>
            <a:pPr algn="ctr"/>
            <a:r>
              <a:rPr lang="ru-RU" sz="2400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стаканом с водой </a:t>
            </a:r>
            <a:endParaRPr lang="ru-RU" sz="2400" b="1" u="sng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7620" y="2428868"/>
            <a:ext cx="37862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Наливаем полстакана воды и погружаем туда карандаш, оперев его на бортик. Наблюдаем удивительное явление: нам кажется, что карандаш сломан!</a:t>
            </a:r>
            <a:endParaRPr lang="ru-RU" sz="2400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photo_2023-02-22_15-18-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2428868"/>
            <a:ext cx="2786064" cy="37147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0166" y="571480"/>
            <a:ext cx="70723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Физические свойства карандаша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71604" y="1928802"/>
            <a:ext cx="61436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простой карандаш пишет при низкой температуре чуть светлее, чем при комнатной температуре;</a:t>
            </a:r>
          </a:p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грифель простого карандаша не электризуется;</a:t>
            </a:r>
          </a:p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грифель простого карандаша пишет под водой;</a:t>
            </a:r>
          </a:p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грифель простого карандаша проводит электрический ток; </a:t>
            </a: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плотность грифеля простого </a:t>
            </a:r>
          </a:p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карандаша 2,05 г/см</a:t>
            </a:r>
            <a:r>
              <a:rPr lang="ru-RU" sz="2400" b="1" baseline="300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 descr="photo_2023-02-19_20-16-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3500438"/>
            <a:ext cx="2357454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5" name="Рисунок 24" descr="photo_2023-02-19_20-16-06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928670"/>
            <a:ext cx="3071802" cy="23038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1214414" y="285728"/>
            <a:ext cx="76327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en-US" sz="2400" b="1" u="sng" dirty="0">
                <a:solidFill>
                  <a:srgbClr val="FF0000"/>
                </a:solidFill>
                <a:latin typeface="a_Romanus" pitchFamily="82" charset="-52"/>
                <a:cs typeface="Arial" panose="020B0604020202020204" pitchFamily="34" charset="0"/>
              </a:rPr>
              <a:t> </a:t>
            </a:r>
            <a:r>
              <a:rPr lang="en-US" sz="2800" b="1" u="sng" dirty="0">
                <a:solidFill>
                  <a:srgbClr val="FF0000"/>
                </a:solidFill>
                <a:latin typeface="a_Romanus" pitchFamily="82" charset="-52"/>
                <a:cs typeface="Arial" panose="020B0604020202020204" pitchFamily="34" charset="0"/>
              </a:rPr>
              <a:t>II- </a:t>
            </a:r>
            <a:r>
              <a:rPr lang="ru-RU" sz="2800" b="1" u="sng" dirty="0">
                <a:solidFill>
                  <a:srgbClr val="FF0000"/>
                </a:solidFill>
                <a:latin typeface="a_Romanus" pitchFamily="82" charset="-52"/>
                <a:cs typeface="Arial" panose="020B0604020202020204" pitchFamily="34" charset="0"/>
              </a:rPr>
              <a:t>ОСОБЕННОСТИ </a:t>
            </a:r>
            <a:r>
              <a:rPr lang="en-US" sz="2800" b="1" u="sng" dirty="0">
                <a:solidFill>
                  <a:srgbClr val="FF0000"/>
                </a:solidFill>
                <a:latin typeface="a_Romanus" pitchFamily="82" charset="-52"/>
                <a:cs typeface="Arial" panose="020B0604020202020204" pitchFamily="34" charset="0"/>
              </a:rPr>
              <a:t> </a:t>
            </a:r>
            <a:r>
              <a:rPr lang="ru-RU" sz="2800" b="1" u="sng" dirty="0">
                <a:solidFill>
                  <a:srgbClr val="FF0000"/>
                </a:solidFill>
                <a:latin typeface="a_Romanus" pitchFamily="82" charset="-52"/>
                <a:cs typeface="Arial" panose="020B0604020202020204" pitchFamily="34" charset="0"/>
              </a:rPr>
              <a:t>ЦВЕТНЫХ  КАРАНДАШЕЙ</a:t>
            </a:r>
            <a:endParaRPr lang="ru-R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68" name="TextBox 15"/>
          <p:cNvSpPr txBox="1">
            <a:spLocks noChangeArrowheads="1"/>
          </p:cNvSpPr>
          <p:nvPr/>
        </p:nvSpPr>
        <p:spPr bwMode="auto">
          <a:xfrm>
            <a:off x="4357686" y="1000108"/>
            <a:ext cx="5556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</a:t>
            </a:r>
          </a:p>
        </p:txBody>
      </p:sp>
      <p:sp>
        <p:nvSpPr>
          <p:cNvPr id="19469" name="TextBox 16"/>
          <p:cNvSpPr txBox="1">
            <a:spLocks noChangeArrowheads="1"/>
          </p:cNvSpPr>
          <p:nvPr/>
        </p:nvSpPr>
        <p:spPr bwMode="auto">
          <a:xfrm>
            <a:off x="5572132" y="1000108"/>
            <a:ext cx="10795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ПОСЛЕ</a:t>
            </a:r>
          </a:p>
        </p:txBody>
      </p:sp>
      <p:sp>
        <p:nvSpPr>
          <p:cNvPr id="19470" name="TextBox 17"/>
          <p:cNvSpPr txBox="1">
            <a:spLocks noChangeArrowheads="1"/>
          </p:cNvSpPr>
          <p:nvPr/>
        </p:nvSpPr>
        <p:spPr bwMode="auto">
          <a:xfrm>
            <a:off x="4427538" y="2781300"/>
            <a:ext cx="28082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контакта с водой</a:t>
            </a:r>
          </a:p>
        </p:txBody>
      </p:sp>
      <p:sp>
        <p:nvSpPr>
          <p:cNvPr id="19471" name="TextBox 18"/>
          <p:cNvSpPr txBox="1">
            <a:spLocks noChangeArrowheads="1"/>
          </p:cNvSpPr>
          <p:nvPr/>
        </p:nvSpPr>
        <p:spPr bwMode="auto">
          <a:xfrm>
            <a:off x="7451725" y="981075"/>
            <a:ext cx="730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 altLang="ru-RU"/>
          </a:p>
        </p:txBody>
      </p:sp>
      <p:cxnSp>
        <p:nvCxnSpPr>
          <p:cNvPr id="23" name="Прямая со стрелкой 22"/>
          <p:cNvCxnSpPr/>
          <p:nvPr/>
        </p:nvCxnSpPr>
        <p:spPr>
          <a:xfrm>
            <a:off x="2065338" y="6108700"/>
            <a:ext cx="431800" cy="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75" name="TextBox 35"/>
          <p:cNvSpPr txBox="1">
            <a:spLocks noChangeArrowheads="1"/>
          </p:cNvSpPr>
          <p:nvPr/>
        </p:nvSpPr>
        <p:spPr bwMode="auto">
          <a:xfrm>
            <a:off x="4786314" y="5786454"/>
            <a:ext cx="18573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alt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восковые </a:t>
            </a:r>
            <a:endParaRPr lang="ru-RU" alt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карандаши</a:t>
            </a:r>
            <a:endParaRPr lang="ru-RU" alt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0" name="Прямая со стрелкой 39"/>
          <p:cNvCxnSpPr/>
          <p:nvPr/>
        </p:nvCxnSpPr>
        <p:spPr>
          <a:xfrm flipV="1">
            <a:off x="5508625" y="5229225"/>
            <a:ext cx="0" cy="50323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V="1">
            <a:off x="1908175" y="5445125"/>
            <a:ext cx="0" cy="4318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Рисунок 25" descr="photo_2023-02-19_20-16-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2143140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7" name="TextBox 26"/>
          <p:cNvSpPr txBox="1"/>
          <p:nvPr/>
        </p:nvSpPr>
        <p:spPr>
          <a:xfrm>
            <a:off x="1071538" y="278605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акварельные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Рисунок 27" descr="photo_2023-02-19_20-15-5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881035" y="3405191"/>
            <a:ext cx="2285998" cy="30479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9" name="TextBox 28"/>
          <p:cNvSpPr txBox="1"/>
          <p:nvPr/>
        </p:nvSpPr>
        <p:spPr>
          <a:xfrm>
            <a:off x="642910" y="5643578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обычные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43108" y="5643578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пастель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 descr="photo_2023-02-19_20-15-57 (3).jpg"/>
          <p:cNvPicPr>
            <a:picLocks noChangeAspect="1"/>
          </p:cNvPicPr>
          <p:nvPr/>
        </p:nvPicPr>
        <p:blipFill>
          <a:blip r:embed="rId2"/>
          <a:srcRect l="4167" t="20833" r="4166" b="11458"/>
          <a:stretch>
            <a:fillRect/>
          </a:stretch>
        </p:blipFill>
        <p:spPr>
          <a:xfrm>
            <a:off x="3000364" y="4280844"/>
            <a:ext cx="2357454" cy="2321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7" name="Рисунок 36" descr="photo_2023-02-19_20-15-58 (2).jpg"/>
          <p:cNvPicPr>
            <a:picLocks noChangeAspect="1"/>
          </p:cNvPicPr>
          <p:nvPr/>
        </p:nvPicPr>
        <p:blipFill>
          <a:blip r:embed="rId3"/>
          <a:srcRect l="25657" r="5263" b="7894"/>
          <a:stretch>
            <a:fillRect/>
          </a:stretch>
        </p:blipFill>
        <p:spPr>
          <a:xfrm>
            <a:off x="357158" y="4286256"/>
            <a:ext cx="2286016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5" name="Рисунок 34" descr="photo_2023-02-19_20-15-57 (2).jpg"/>
          <p:cNvPicPr>
            <a:picLocks noChangeAspect="1"/>
          </p:cNvPicPr>
          <p:nvPr/>
        </p:nvPicPr>
        <p:blipFill>
          <a:blip r:embed="rId4" cstate="print"/>
          <a:srcRect t="25000" b="11666"/>
          <a:stretch>
            <a:fillRect/>
          </a:stretch>
        </p:blipFill>
        <p:spPr>
          <a:xfrm>
            <a:off x="214282" y="2285992"/>
            <a:ext cx="2199526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" name="Рисунок 29" descr="photo_2023-02-19_20-15-57.jpg"/>
          <p:cNvPicPr>
            <a:picLocks noChangeAspect="1"/>
          </p:cNvPicPr>
          <p:nvPr/>
        </p:nvPicPr>
        <p:blipFill>
          <a:blip r:embed="rId5"/>
          <a:srcRect l="20967"/>
          <a:stretch>
            <a:fillRect/>
          </a:stretch>
        </p:blipFill>
        <p:spPr>
          <a:xfrm>
            <a:off x="785786" y="0"/>
            <a:ext cx="2143140" cy="21431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_DSC5247.JPG"/>
          <p:cNvPicPr>
            <a:picLocks noChangeAspect="1"/>
          </p:cNvPicPr>
          <p:nvPr/>
        </p:nvPicPr>
        <p:blipFill>
          <a:blip r:embed="rId6" cstate="print"/>
          <a:srcRect l="20253" t="16798" r="51844" b="43707"/>
          <a:stretch>
            <a:fillRect/>
          </a:stretch>
        </p:blipFill>
        <p:spPr>
          <a:xfrm>
            <a:off x="6064966" y="3861049"/>
            <a:ext cx="2611490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_DSC5280.JPG"/>
          <p:cNvPicPr>
            <a:picLocks noChangeAspect="1"/>
          </p:cNvPicPr>
          <p:nvPr/>
        </p:nvPicPr>
        <p:blipFill>
          <a:blip r:embed="rId7" cstate="print"/>
          <a:srcRect l="19385" t="5397" r="19697" b="2628"/>
          <a:stretch>
            <a:fillRect/>
          </a:stretch>
        </p:blipFill>
        <p:spPr>
          <a:xfrm>
            <a:off x="4572000" y="2204864"/>
            <a:ext cx="2520280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_DSC5279.JPG"/>
          <p:cNvPicPr>
            <a:picLocks noChangeAspect="1"/>
          </p:cNvPicPr>
          <p:nvPr/>
        </p:nvPicPr>
        <p:blipFill>
          <a:blip r:embed="rId8" cstate="print"/>
          <a:srcRect l="19707" t="8501" r="29619" b="17116"/>
          <a:stretch>
            <a:fillRect/>
          </a:stretch>
        </p:blipFill>
        <p:spPr>
          <a:xfrm>
            <a:off x="3635896" y="620688"/>
            <a:ext cx="2446215" cy="2378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_DSC5265.JPG"/>
          <p:cNvPicPr>
            <a:picLocks noChangeAspect="1"/>
          </p:cNvPicPr>
          <p:nvPr/>
        </p:nvPicPr>
        <p:blipFill>
          <a:blip r:embed="rId9" cstate="print"/>
          <a:srcRect l="19288" t="33355" r="47637" b="16709"/>
          <a:stretch>
            <a:fillRect/>
          </a:stretch>
        </p:blipFill>
        <p:spPr>
          <a:xfrm>
            <a:off x="6228184" y="620688"/>
            <a:ext cx="2380508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489" name="TextBox 12"/>
          <p:cNvSpPr txBox="1">
            <a:spLocks noChangeArrowheads="1"/>
          </p:cNvSpPr>
          <p:nvPr/>
        </p:nvSpPr>
        <p:spPr bwMode="auto">
          <a:xfrm>
            <a:off x="3276600" y="3141663"/>
            <a:ext cx="13858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800" b="1" i="1" dirty="0">
                <a:solidFill>
                  <a:srgbClr val="FF0000"/>
                </a:solidFill>
                <a:latin typeface="a_Romanus" pitchFamily="82" charset="-52"/>
              </a:rPr>
              <a:t> </a:t>
            </a:r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стираю</a:t>
            </a:r>
            <a:r>
              <a:rPr lang="ru-RU" alt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490" name="TextBox 13"/>
          <p:cNvSpPr txBox="1">
            <a:spLocks noChangeArrowheads="1"/>
          </p:cNvSpPr>
          <p:nvPr/>
        </p:nvSpPr>
        <p:spPr bwMode="auto">
          <a:xfrm>
            <a:off x="785786" y="1500174"/>
            <a:ext cx="12985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alt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обычный</a:t>
            </a:r>
          </a:p>
        </p:txBody>
      </p:sp>
      <p:sp>
        <p:nvSpPr>
          <p:cNvPr id="20491" name="TextBox 14"/>
          <p:cNvSpPr txBox="1">
            <a:spLocks noChangeArrowheads="1"/>
          </p:cNvSpPr>
          <p:nvPr/>
        </p:nvSpPr>
        <p:spPr bwMode="auto">
          <a:xfrm>
            <a:off x="214282" y="3714752"/>
            <a:ext cx="100380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пастель</a:t>
            </a:r>
          </a:p>
        </p:txBody>
      </p:sp>
      <p:cxnSp>
        <p:nvCxnSpPr>
          <p:cNvPr id="21" name="Прямая со стрелкой 20"/>
          <p:cNvCxnSpPr>
            <a:stCxn id="20490" idx="3"/>
            <a:endCxn id="20490" idx="3"/>
          </p:cNvCxnSpPr>
          <p:nvPr/>
        </p:nvCxnSpPr>
        <p:spPr>
          <a:xfrm>
            <a:off x="2084361" y="1684840"/>
            <a:ext cx="15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3" name="TextBox 29"/>
          <p:cNvSpPr txBox="1">
            <a:spLocks noChangeArrowheads="1"/>
          </p:cNvSpPr>
          <p:nvPr/>
        </p:nvSpPr>
        <p:spPr bwMode="auto">
          <a:xfrm>
            <a:off x="428596" y="6143644"/>
            <a:ext cx="14589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восковой</a:t>
            </a:r>
          </a:p>
        </p:txBody>
      </p:sp>
      <p:sp>
        <p:nvSpPr>
          <p:cNvPr id="20495" name="TextBox 32"/>
          <p:cNvSpPr txBox="1">
            <a:spLocks noChangeArrowheads="1"/>
          </p:cNvSpPr>
          <p:nvPr/>
        </p:nvSpPr>
        <p:spPr bwMode="auto">
          <a:xfrm>
            <a:off x="3000364" y="5857892"/>
            <a:ext cx="160172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акварельный</a:t>
            </a:r>
          </a:p>
          <a:p>
            <a:pPr eaLnBrk="1" hangingPunct="1"/>
            <a:r>
              <a:rPr lang="ru-RU" alt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каранда</a:t>
            </a:r>
            <a:r>
              <a:rPr lang="ru-RU" altLang="ru-RU" sz="2400" b="1" dirty="0" smtClean="0">
                <a:solidFill>
                  <a:schemeClr val="bg1"/>
                </a:solidFill>
                <a:latin typeface="a_Romanus" pitchFamily="82" charset="-52"/>
              </a:rPr>
              <a:t>ш</a:t>
            </a:r>
            <a:endParaRPr lang="ru-RU" altLang="ru-RU" sz="2400" b="1" dirty="0">
              <a:solidFill>
                <a:schemeClr val="bg1"/>
              </a:solidFill>
              <a:latin typeface="a_Romanus" pitchFamily="82" charset="-52"/>
            </a:endParaRPr>
          </a:p>
        </p:txBody>
      </p:sp>
      <p:sp>
        <p:nvSpPr>
          <p:cNvPr id="20496" name="TextBox 33"/>
          <p:cNvSpPr txBox="1">
            <a:spLocks noChangeArrowheads="1"/>
          </p:cNvSpPr>
          <p:nvPr/>
        </p:nvSpPr>
        <p:spPr bwMode="auto">
          <a:xfrm>
            <a:off x="7164388" y="3141663"/>
            <a:ext cx="17065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стружка</a:t>
            </a:r>
          </a:p>
        </p:txBody>
      </p:sp>
      <p:cxnSp>
        <p:nvCxnSpPr>
          <p:cNvPr id="41" name="Прямая со стрелкой 40"/>
          <p:cNvCxnSpPr/>
          <p:nvPr/>
        </p:nvCxnSpPr>
        <p:spPr>
          <a:xfrm rot="10800000" flipV="1">
            <a:off x="2285984" y="3213100"/>
            <a:ext cx="1422416" cy="73024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V="1">
            <a:off x="7885113" y="2924175"/>
            <a:ext cx="0" cy="360363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 flipH="1" flipV="1">
            <a:off x="6084888" y="2781300"/>
            <a:ext cx="1223962" cy="4318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7885113" y="3573463"/>
            <a:ext cx="0" cy="6477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6300788" y="3573463"/>
            <a:ext cx="1079500" cy="576262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02" name="TextBox 55"/>
          <p:cNvSpPr txBox="1">
            <a:spLocks noChangeArrowheads="1"/>
          </p:cNvSpPr>
          <p:nvPr/>
        </p:nvSpPr>
        <p:spPr bwMode="auto">
          <a:xfrm>
            <a:off x="4286248" y="714356"/>
            <a:ext cx="11376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восковой</a:t>
            </a:r>
          </a:p>
        </p:txBody>
      </p:sp>
      <p:sp>
        <p:nvSpPr>
          <p:cNvPr id="20503" name="TextBox 56"/>
          <p:cNvSpPr txBox="1">
            <a:spLocks noChangeArrowheads="1"/>
          </p:cNvSpPr>
          <p:nvPr/>
        </p:nvSpPr>
        <p:spPr bwMode="auto">
          <a:xfrm>
            <a:off x="6572264" y="642918"/>
            <a:ext cx="16017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акварельный</a:t>
            </a:r>
          </a:p>
        </p:txBody>
      </p:sp>
      <p:sp>
        <p:nvSpPr>
          <p:cNvPr id="20504" name="TextBox 57"/>
          <p:cNvSpPr txBox="1">
            <a:spLocks noChangeArrowheads="1"/>
          </p:cNvSpPr>
          <p:nvPr/>
        </p:nvSpPr>
        <p:spPr bwMode="auto">
          <a:xfrm>
            <a:off x="5402263" y="4362450"/>
            <a:ext cx="14494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пастельный</a:t>
            </a:r>
          </a:p>
        </p:txBody>
      </p:sp>
      <p:sp>
        <p:nvSpPr>
          <p:cNvPr id="20505" name="TextBox 58"/>
          <p:cNvSpPr txBox="1">
            <a:spLocks noChangeArrowheads="1"/>
          </p:cNvSpPr>
          <p:nvPr/>
        </p:nvSpPr>
        <p:spPr bwMode="auto">
          <a:xfrm>
            <a:off x="6026150" y="5878513"/>
            <a:ext cx="28527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классический цветной</a:t>
            </a:r>
          </a:p>
        </p:txBody>
      </p:sp>
      <p:cxnSp>
        <p:nvCxnSpPr>
          <p:cNvPr id="61" name="Прямая со стрелкой 60"/>
          <p:cNvCxnSpPr/>
          <p:nvPr/>
        </p:nvCxnSpPr>
        <p:spPr>
          <a:xfrm flipH="1">
            <a:off x="2555875" y="3573463"/>
            <a:ext cx="1152525" cy="93503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07" name="TextBox 17"/>
          <p:cNvSpPr txBox="1">
            <a:spLocks noChangeArrowheads="1"/>
          </p:cNvSpPr>
          <p:nvPr/>
        </p:nvSpPr>
        <p:spPr bwMode="auto">
          <a:xfrm>
            <a:off x="785786" y="1714488"/>
            <a:ext cx="110805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alt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цветной</a:t>
            </a: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3708400" y="3573463"/>
            <a:ext cx="0" cy="788987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6200000" flipV="1">
            <a:off x="2507444" y="1993094"/>
            <a:ext cx="1408124" cy="993788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0"/>
            <a:ext cx="80724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Сравнительный анализ цветных карандашей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42910" y="1500174"/>
          <a:ext cx="7858180" cy="5157939"/>
        </p:xfrm>
        <a:graphic>
          <a:graphicData uri="http://schemas.openxmlformats.org/drawingml/2006/table">
            <a:tbl>
              <a:tblPr/>
              <a:tblGrid>
                <a:gridCol w="134509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698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5747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5747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2827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232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Свойство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Классические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Восковые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Пастельные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Акварельные   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8807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Нужен </a:t>
                      </a:r>
                      <a:r>
                        <a:rPr lang="ru-RU" sz="1400" b="1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 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нажим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не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нужен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легкий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нажим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не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нужен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легкий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нажим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1379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Чёткость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штриха  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яркий,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четкий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след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чуть размыт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бархатный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край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желанию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четкий или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расплывчатый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след не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очень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четкий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(на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сухой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бумаге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831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  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Особенности 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</a:t>
                      </a:r>
                      <a:r>
                        <a:rPr lang="ru-RU" sz="1400" b="1" baseline="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штриха                     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ровно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ложится</a:t>
                      </a:r>
                      <a:endParaRPr lang="ru-RU" sz="1400" b="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гладкий,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широкий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блестящий,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слегка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маслянистый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маслянистый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блестящий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след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тонкая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линия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726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Рисование </a:t>
                      </a:r>
                      <a:r>
                        <a:rPr lang="ru-RU" sz="1400" b="1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 мокрой </a:t>
                      </a:r>
                      <a:r>
                        <a:rPr lang="ru-RU" sz="1400" b="1" baseline="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бумаге</a:t>
                      </a:r>
                      <a:r>
                        <a:rPr lang="ru-RU" sz="1400" b="1" baseline="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(акварельной)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сначала 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хорошо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затем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чуть бледнеют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не рисуют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слегка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скатались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границы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между        штрихами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смылись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цвета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стали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ярче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576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</a:t>
                      </a:r>
                      <a:r>
                        <a:rPr lang="ru-RU" sz="14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</a:t>
                      </a:r>
                      <a:r>
                        <a:rPr lang="ru-RU" sz="1400" b="1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Стружка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мелкая,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почти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порошок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;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хорошо растирается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крупная; не</a:t>
                      </a:r>
                      <a:endParaRPr lang="ru-RU" sz="14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растирается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крупная;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очень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легко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растирается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мелкая, почти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пыль,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растирается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 трудом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73211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Смешивание  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цветов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очень хорошо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смешиваются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плохо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смешиваются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очень хорошо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смешиваются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хорошо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смешиваются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после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смачивания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609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Как стираются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ластиком</a:t>
                      </a:r>
                      <a:endParaRPr lang="ru-RU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плохо, но не размазываются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плохо,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смазываются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плохо,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смазываются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плохо, но не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смазываются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7863" marR="378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274639"/>
            <a:ext cx="8496300" cy="1225536"/>
          </a:xfrm>
        </p:spPr>
        <p:txBody>
          <a:bodyPr/>
          <a:lstStyle/>
          <a:p>
            <a:pPr algn="r">
              <a:defRPr/>
            </a:pPr>
            <a:r>
              <a:rPr lang="en-US" sz="3200" b="1" u="sng" dirty="0" smtClean="0">
                <a:solidFill>
                  <a:srgbClr val="FF0000"/>
                </a:solidFill>
                <a:latin typeface="a_Romanus" pitchFamily="82" charset="-52"/>
              </a:rPr>
              <a:t>III</a:t>
            </a:r>
            <a:r>
              <a:rPr lang="ru-RU" sz="2800" b="1" u="sng" dirty="0" smtClean="0">
                <a:solidFill>
                  <a:srgbClr val="FF0000"/>
                </a:solidFill>
                <a:latin typeface="a_Romanus" pitchFamily="82" charset="-52"/>
              </a:rPr>
              <a:t>-ИЗГОТОВЛЕНИЕ </a:t>
            </a:r>
            <a:br>
              <a:rPr lang="ru-RU" sz="2800" b="1" u="sng" dirty="0" smtClean="0">
                <a:solidFill>
                  <a:srgbClr val="FF0000"/>
                </a:solidFill>
                <a:latin typeface="a_Romanus" pitchFamily="82" charset="-52"/>
              </a:rPr>
            </a:br>
            <a:r>
              <a:rPr lang="ru-RU" sz="2800" b="1" u="sng" dirty="0" smtClean="0">
                <a:solidFill>
                  <a:srgbClr val="FF0000"/>
                </a:solidFill>
                <a:latin typeface="a_Romanus" pitchFamily="82" charset="-52"/>
              </a:rPr>
              <a:t>КАРАНДАША </a:t>
            </a:r>
            <a:br>
              <a:rPr lang="ru-RU" sz="2800" b="1" u="sng" dirty="0" smtClean="0">
                <a:solidFill>
                  <a:srgbClr val="FF0000"/>
                </a:solidFill>
                <a:latin typeface="a_Romanus" pitchFamily="82" charset="-52"/>
              </a:rPr>
            </a:br>
            <a:r>
              <a:rPr lang="ru-RU" sz="2800" b="1" u="sng" dirty="0" smtClean="0">
                <a:solidFill>
                  <a:srgbClr val="FF0000"/>
                </a:solidFill>
                <a:latin typeface="a_Romanus" pitchFamily="82" charset="-52"/>
              </a:rPr>
              <a:t>В ДОМАШНИХ УСЛОВИЯХ</a:t>
            </a:r>
            <a:endParaRPr lang="ru-RU" dirty="0"/>
          </a:p>
        </p:txBody>
      </p:sp>
      <p:pic>
        <p:nvPicPr>
          <p:cNvPr id="10" name="Рисунок 9" descr="photo_2023-02-19_20-15-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4" y="1643050"/>
            <a:ext cx="3500444" cy="46672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285720" y="2143116"/>
            <a:ext cx="4572032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Берем ветку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Режем вдоль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Вырезаем сердцевину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Вставляем грифель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Склеиваем части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Обматываем ветку нитками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Подтачиваем карандаш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Пробуем в действии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photo_2023-02-19_20-15-58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85728"/>
            <a:ext cx="1875230" cy="25003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4" name="Рисунок 13" descr="photo_2023-02-19_20-15-58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928670"/>
            <a:ext cx="1875247" cy="25003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" name="Рисунок 14" descr="photo_2023-02-19_20-15-56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142852"/>
            <a:ext cx="1839528" cy="24527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6" name="Рисунок 15" descr="photo_2023-02-19_20-15-5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58016" y="857232"/>
            <a:ext cx="1821668" cy="24288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7" name="Рисунок 16" descr="photo_2023-02-19_20-15-55 (2)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0562" y="4000504"/>
            <a:ext cx="2786082" cy="20895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photo_2023-02-27_21-07-2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0034" y="4286256"/>
            <a:ext cx="2786082" cy="20895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8072494" cy="792163"/>
          </a:xfrm>
          <a:solidFill>
            <a:schemeClr val="bg1"/>
          </a:solidFill>
        </p:spPr>
        <p:txBody>
          <a:bodyPr/>
          <a:lstStyle/>
          <a:p>
            <a:r>
              <a:rPr lang="ru-RU" alt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РЕКОМЕНДАЦИИ ПО РАБОТЕ С КАРАНДАШАМИ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1472" y="1643050"/>
            <a:ext cx="7980362" cy="4154984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 </a:t>
            </a: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затачивайте карандаши с помощью точилки. Пользуйтесь</a:t>
            </a:r>
          </a:p>
          <a:p>
            <a:pPr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только канцелярским ножом.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Храните карандаши в специальных коробках- </a:t>
            </a:r>
            <a:r>
              <a:rPr lang="ru-RU" sz="2000" b="1" dirty="0" err="1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карандашницах</a:t>
            </a:r>
            <a:endParaRPr lang="ru-RU" sz="20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горизонтально, разобрав по цветам, или вертикально, но</a:t>
            </a:r>
          </a:p>
          <a:p>
            <a:pPr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грифелем вверх.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грызите карандаши!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Используйте только по назначению: рисуйте, пишите,</a:t>
            </a:r>
          </a:p>
          <a:p>
            <a:pPr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чертите.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кладите на край стола.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Подарите карандашам вторую жизнь (например,</a:t>
            </a:r>
          </a:p>
          <a:p>
            <a:pPr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удлините «огрызки» или сделайте карандаш сами).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Используйте карандашные отходы (стружку, опилки) </a:t>
            </a:r>
          </a:p>
          <a:p>
            <a:pPr>
              <a:defRPr/>
            </a:pP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для своего творчества.</a:t>
            </a:r>
          </a:p>
        </p:txBody>
      </p:sp>
      <p:pic>
        <p:nvPicPr>
          <p:cNvPr id="30724" name="Рисунок 4" descr="d92e28ec5dc9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2997200"/>
            <a:ext cx="2730500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8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photo_2023-02-27_21-07-30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2143116"/>
            <a:ext cx="3161114" cy="42148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 descr="photo_2023-02-27_21-07-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285728"/>
            <a:ext cx="3232552" cy="43100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428860" y="357166"/>
            <a:ext cx="6181725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ПОДЕЛКИ ИЗ КАРАНДАШНОЙ СТРУЖКИ</a:t>
            </a:r>
          </a:p>
        </p:txBody>
      </p:sp>
      <p:pic>
        <p:nvPicPr>
          <p:cNvPr id="6" name="Рисунок 5" descr="96806568_large_5111852_kuzn13.jpg"/>
          <p:cNvPicPr>
            <a:picLocks noChangeAspect="1"/>
          </p:cNvPicPr>
          <p:nvPr/>
        </p:nvPicPr>
        <p:blipFill>
          <a:blip r:embed="rId2"/>
          <a:srcRect l="5128" t="7572" r="5059" b="3209"/>
          <a:stretch>
            <a:fillRect/>
          </a:stretch>
        </p:blipFill>
        <p:spPr>
          <a:xfrm>
            <a:off x="6143636" y="1357298"/>
            <a:ext cx="2592387" cy="25923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1750" name="TextBox 8"/>
          <p:cNvSpPr txBox="1">
            <a:spLocks noChangeArrowheads="1"/>
          </p:cNvSpPr>
          <p:nvPr/>
        </p:nvSpPr>
        <p:spPr bwMode="auto">
          <a:xfrm>
            <a:off x="4429124" y="5288340"/>
            <a:ext cx="199006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цветы в вазе  </a:t>
            </a:r>
          </a:p>
          <a:p>
            <a:r>
              <a:rPr lang="ru-RU" alt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 пластилина </a:t>
            </a:r>
          </a:p>
          <a:p>
            <a:r>
              <a:rPr lang="ru-RU" alt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стружки</a:t>
            </a:r>
            <a:endParaRPr lang="ru-RU" altLang="ru-RU" sz="20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2400" b="1" i="1" dirty="0">
              <a:solidFill>
                <a:srgbClr val="FF0000"/>
              </a:solidFill>
              <a:latin typeface="a_Romanus" pitchFamily="82" charset="-52"/>
            </a:endParaRPr>
          </a:p>
        </p:txBody>
      </p:sp>
      <p:sp>
        <p:nvSpPr>
          <p:cNvPr id="31755" name="TextBox 15"/>
          <p:cNvSpPr txBox="1">
            <a:spLocks noChangeArrowheads="1"/>
          </p:cNvSpPr>
          <p:nvPr/>
        </p:nvSpPr>
        <p:spPr bwMode="auto">
          <a:xfrm>
            <a:off x="6143636" y="4000504"/>
            <a:ext cx="103406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0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павлин</a:t>
            </a:r>
          </a:p>
        </p:txBody>
      </p:sp>
      <p:cxnSp>
        <p:nvCxnSpPr>
          <p:cNvPr id="26" name="Прямая со стрелкой 25"/>
          <p:cNvCxnSpPr>
            <a:stCxn id="31755" idx="2"/>
            <a:endCxn id="31755" idx="2"/>
          </p:cNvCxnSpPr>
          <p:nvPr/>
        </p:nvCxnSpPr>
        <p:spPr>
          <a:xfrm rot="5400000">
            <a:off x="6660669" y="4400614"/>
            <a:ext cx="15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 descr="delaem-vazu-iz-plastili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4500570"/>
            <a:ext cx="3071834" cy="20274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photo_2023-02-23_14-14-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4480" y="1214422"/>
            <a:ext cx="2250297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4286248" y="1285860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Принцесса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(моя работа)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500306"/>
            <a:ext cx="7943848" cy="1143000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мире существует множество памятников, посвященных карандашам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681" y="3714752"/>
            <a:ext cx="2151261" cy="2763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500042"/>
            <a:ext cx="3071834" cy="1581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zrai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3714752"/>
            <a:ext cx="1781056" cy="2714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zrail_tel-aviv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6050" y="214290"/>
            <a:ext cx="2136772" cy="21685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rossiya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8" y="3714752"/>
            <a:ext cx="2422524" cy="1816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Рисунок 2" descr="славянская карандашная фабрика-указатель.jpg"/>
          <p:cNvPicPr>
            <a:picLocks noChangeAspect="1"/>
          </p:cNvPicPr>
          <p:nvPr/>
        </p:nvPicPr>
        <p:blipFill>
          <a:blip r:embed="rId2" cstate="print"/>
          <a:srcRect t="4111" r="5489"/>
          <a:stretch>
            <a:fillRect/>
          </a:stretch>
        </p:blipFill>
        <p:spPr bwMode="auto">
          <a:xfrm>
            <a:off x="5364163" y="1196975"/>
            <a:ext cx="3024187" cy="5040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31747" name="Рисунок 1" descr="_DSC5165.JPG"/>
          <p:cNvPicPr>
            <a:picLocks noChangeAspect="1"/>
          </p:cNvPicPr>
          <p:nvPr/>
        </p:nvPicPr>
        <p:blipFill>
          <a:blip r:embed="rId3"/>
          <a:srcRect r="12871" b="18750"/>
          <a:stretch>
            <a:fillRect/>
          </a:stretch>
        </p:blipFill>
        <p:spPr bwMode="auto">
          <a:xfrm>
            <a:off x="357158" y="1714488"/>
            <a:ext cx="4897437" cy="2881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37892" name="TextBox 3"/>
          <p:cNvSpPr txBox="1">
            <a:spLocks noChangeArrowheads="1"/>
          </p:cNvSpPr>
          <p:nvPr/>
        </p:nvSpPr>
        <p:spPr bwMode="auto">
          <a:xfrm>
            <a:off x="539750" y="836613"/>
            <a:ext cx="49672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ru-RU" altLang="ru-RU" sz="2400" b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село </a:t>
            </a:r>
            <a:r>
              <a:rPr lang="ru-RU" altLang="ru-RU" sz="2400" b="1" dirty="0" err="1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Новосысоевка</a:t>
            </a:r>
            <a:r>
              <a:rPr lang="ru-RU" altLang="ru-RU" sz="2400" b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, </a:t>
            </a:r>
            <a:endParaRPr lang="ru-RU" altLang="ru-RU" sz="2400" b="1" dirty="0" smtClean="0">
              <a:solidFill>
                <a:schemeClr val="accent4">
                  <a:lumMod val="75000"/>
                </a:schemeClr>
              </a:solidFill>
              <a:latin typeface="a_Romanus" pitchFamily="82" charset="-52"/>
            </a:endParaRPr>
          </a:p>
          <a:p>
            <a:pPr algn="r" eaLnBrk="1" hangingPunct="1"/>
            <a:r>
              <a:rPr lang="ru-RU" altLang="ru-RU" sz="2400" b="1" dirty="0" smtClean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Приморский </a:t>
            </a:r>
            <a:r>
              <a:rPr lang="ru-RU" altLang="ru-RU" sz="2400" b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край</a:t>
            </a:r>
          </a:p>
        </p:txBody>
      </p:sp>
      <p:sp>
        <p:nvSpPr>
          <p:cNvPr id="37893" name="TextBox 4"/>
          <p:cNvSpPr txBox="1">
            <a:spLocks noChangeArrowheads="1"/>
          </p:cNvSpPr>
          <p:nvPr/>
        </p:nvSpPr>
        <p:spPr bwMode="auto">
          <a:xfrm>
            <a:off x="2339975" y="4292600"/>
            <a:ext cx="32400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dirty="0">
                <a:solidFill>
                  <a:srgbClr val="FF0000"/>
                </a:solidFill>
                <a:latin typeface="a_Romanus" pitchFamily="82" charset="-52"/>
              </a:rPr>
              <a:t>                                         </a:t>
            </a:r>
          </a:p>
          <a:p>
            <a:pPr eaLnBrk="1" hangingPunct="1"/>
            <a:r>
              <a:rPr lang="ru-RU" altLang="ru-RU" sz="2400" b="1" dirty="0">
                <a:solidFill>
                  <a:srgbClr val="FF0000"/>
                </a:solidFill>
                <a:latin typeface="a_Romanus" pitchFamily="82" charset="-52"/>
              </a:rPr>
              <a:t>         </a:t>
            </a:r>
            <a:r>
              <a:rPr lang="ru-RU" altLang="ru-RU" sz="2400" b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Славянская </a:t>
            </a:r>
          </a:p>
          <a:p>
            <a:pPr eaLnBrk="1" hangingPunct="1"/>
            <a:r>
              <a:rPr lang="ru-RU" altLang="ru-RU" sz="2400" b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карандашная фабрика</a:t>
            </a:r>
          </a:p>
          <a:p>
            <a:pPr eaLnBrk="1" hangingPunct="1"/>
            <a:r>
              <a:rPr lang="ru-RU" altLang="ru-RU" sz="2400" b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г. Славянск, Украина</a:t>
            </a:r>
          </a:p>
        </p:txBody>
      </p:sp>
      <p:sp>
        <p:nvSpPr>
          <p:cNvPr id="37894" name="TextBox 5"/>
          <p:cNvSpPr txBox="1">
            <a:spLocks noChangeArrowheads="1"/>
          </p:cNvSpPr>
          <p:nvPr/>
        </p:nvSpPr>
        <p:spPr bwMode="auto">
          <a:xfrm>
            <a:off x="3132138" y="5732463"/>
            <a:ext cx="13684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указатель</a:t>
            </a:r>
          </a:p>
        </p:txBody>
      </p:sp>
      <p:sp>
        <p:nvSpPr>
          <p:cNvPr id="37895" name="TextBox 6"/>
          <p:cNvSpPr txBox="1">
            <a:spLocks noChangeArrowheads="1"/>
          </p:cNvSpPr>
          <p:nvPr/>
        </p:nvSpPr>
        <p:spPr bwMode="auto">
          <a:xfrm>
            <a:off x="3286116" y="428604"/>
            <a:ext cx="21499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карандашный забор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Даже в моем родном </a:t>
            </a:r>
            <a:b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городе Армавире </a:t>
            </a:r>
            <a:b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 нашла несколько таких мест</a:t>
            </a:r>
            <a:endParaRPr lang="ru-RU" sz="28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5500702"/>
            <a:ext cx="2214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Рядом со зданием МАОУСОШ № 9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14942" y="1643050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Парк напротив администрации города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photo_2023-02-21_17-41-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1714488"/>
            <a:ext cx="2732486" cy="3643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photo_2023-02-21_17-41-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2500306"/>
            <a:ext cx="2732504" cy="3643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Рисунок 7" descr="spoon-pencil.png"/>
          <p:cNvPicPr>
            <a:picLocks noChangeAspect="1"/>
          </p:cNvPicPr>
          <p:nvPr/>
        </p:nvPicPr>
        <p:blipFill>
          <a:blip r:embed="rId2"/>
          <a:srcRect l="4636" t="17699" r="5769"/>
          <a:stretch>
            <a:fillRect/>
          </a:stretch>
        </p:blipFill>
        <p:spPr bwMode="auto">
          <a:xfrm>
            <a:off x="3635375" y="908050"/>
            <a:ext cx="3960813" cy="115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Рисунок 8" descr="two-pencils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1844675"/>
            <a:ext cx="234156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Прямоугольник 1"/>
          <p:cNvSpPr>
            <a:spLocks noChangeArrowheads="1"/>
          </p:cNvSpPr>
          <p:nvPr/>
        </p:nvSpPr>
        <p:spPr bwMode="auto">
          <a:xfrm>
            <a:off x="2857488" y="285728"/>
            <a:ext cx="59483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ru-RU" altLang="ru-RU" sz="4400" b="1" u="sng" dirty="0">
                <a:solidFill>
                  <a:srgbClr val="FF0000"/>
                </a:solidFill>
                <a:latin typeface="a_Romanus" pitchFamily="82" charset="-52"/>
              </a:rPr>
              <a:t>КАРАНДАШНЫЕ  НОВИНКИ</a:t>
            </a:r>
          </a:p>
        </p:txBody>
      </p:sp>
      <p:pic>
        <p:nvPicPr>
          <p:cNvPr id="39941" name="Рисунок 6" descr="full_ee34cba48834caa31754e8e9e623c30f.jpg"/>
          <p:cNvPicPr>
            <a:picLocks noChangeAspect="1"/>
          </p:cNvPicPr>
          <p:nvPr/>
        </p:nvPicPr>
        <p:blipFill>
          <a:blip r:embed="rId4"/>
          <a:srcRect l="11697" t="16376" r="20393" b="24361"/>
          <a:stretch>
            <a:fillRect/>
          </a:stretch>
        </p:blipFill>
        <p:spPr bwMode="auto">
          <a:xfrm>
            <a:off x="5715008" y="4429132"/>
            <a:ext cx="295116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Рисунок 4" descr="1303288423_office_3.jpg"/>
          <p:cNvPicPr>
            <a:picLocks noChangeAspect="1"/>
          </p:cNvPicPr>
          <p:nvPr/>
        </p:nvPicPr>
        <p:blipFill>
          <a:blip r:embed="rId5"/>
          <a:srcRect l="3017" t="5437" r="449" b="5150"/>
          <a:stretch>
            <a:fillRect/>
          </a:stretch>
        </p:blipFill>
        <p:spPr bwMode="auto">
          <a:xfrm>
            <a:off x="611188" y="3789363"/>
            <a:ext cx="2941637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Рисунок 2" descr="1231_2477.jpg"/>
          <p:cNvPicPr>
            <a:picLocks noChangeAspect="1"/>
          </p:cNvPicPr>
          <p:nvPr/>
        </p:nvPicPr>
        <p:blipFill>
          <a:blip r:embed="rId6"/>
          <a:srcRect r="-999"/>
          <a:stretch>
            <a:fillRect/>
          </a:stretch>
        </p:blipFill>
        <p:spPr bwMode="auto">
          <a:xfrm>
            <a:off x="2843213" y="2420938"/>
            <a:ext cx="2305050" cy="228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Рисунок 5" descr="fotopodborka_chetverga_89_foto_19.jpg"/>
          <p:cNvPicPr>
            <a:picLocks noChangeAspect="1"/>
          </p:cNvPicPr>
          <p:nvPr/>
        </p:nvPicPr>
        <p:blipFill>
          <a:blip r:embed="rId7"/>
          <a:srcRect l="15120" t="3123" r="14680" b="12531"/>
          <a:stretch>
            <a:fillRect/>
          </a:stretch>
        </p:blipFill>
        <p:spPr bwMode="auto">
          <a:xfrm>
            <a:off x="539750" y="1052513"/>
            <a:ext cx="3095625" cy="257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5" name="Рисунок 9" descr="KiR2T.jpg"/>
          <p:cNvPicPr>
            <a:picLocks noChangeAspect="1"/>
          </p:cNvPicPr>
          <p:nvPr/>
        </p:nvPicPr>
        <p:blipFill>
          <a:blip r:embed="rId8"/>
          <a:srcRect l="5518" t="15547" r="781" b="10626"/>
          <a:stretch>
            <a:fillRect/>
          </a:stretch>
        </p:blipFill>
        <p:spPr bwMode="auto">
          <a:xfrm>
            <a:off x="3419475" y="4221163"/>
            <a:ext cx="2446338" cy="192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6" name="Рисунок 11" descr="4a519a3776bda810205694a98c428c2b.pn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-2385418">
            <a:off x="4054475" y="968375"/>
            <a:ext cx="38163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7" name="TextBox 12"/>
          <p:cNvSpPr txBox="1">
            <a:spLocks noChangeArrowheads="1"/>
          </p:cNvSpPr>
          <p:nvPr/>
        </p:nvSpPr>
        <p:spPr bwMode="auto">
          <a:xfrm>
            <a:off x="3635375" y="5949950"/>
            <a:ext cx="18950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гибкий карандаш</a:t>
            </a:r>
          </a:p>
        </p:txBody>
      </p:sp>
      <p:sp>
        <p:nvSpPr>
          <p:cNvPr id="39948" name="TextBox 13"/>
          <p:cNvSpPr txBox="1">
            <a:spLocks noChangeArrowheads="1"/>
          </p:cNvSpPr>
          <p:nvPr/>
        </p:nvSpPr>
        <p:spPr bwMode="auto">
          <a:xfrm>
            <a:off x="468313" y="981075"/>
            <a:ext cx="25193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карандаш-прищепка</a:t>
            </a:r>
          </a:p>
        </p:txBody>
      </p:sp>
      <p:sp>
        <p:nvSpPr>
          <p:cNvPr id="39949" name="TextBox 14"/>
          <p:cNvSpPr txBox="1">
            <a:spLocks noChangeArrowheads="1"/>
          </p:cNvSpPr>
          <p:nvPr/>
        </p:nvSpPr>
        <p:spPr bwMode="auto">
          <a:xfrm>
            <a:off x="4787900" y="1341438"/>
            <a:ext cx="18053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ложка-карандаш</a:t>
            </a:r>
          </a:p>
        </p:txBody>
      </p:sp>
      <p:sp>
        <p:nvSpPr>
          <p:cNvPr id="39950" name="TextBox 15"/>
          <p:cNvSpPr txBox="1">
            <a:spLocks noChangeArrowheads="1"/>
          </p:cNvSpPr>
          <p:nvPr/>
        </p:nvSpPr>
        <p:spPr bwMode="auto">
          <a:xfrm>
            <a:off x="7235825" y="1484313"/>
            <a:ext cx="13468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удлинитель</a:t>
            </a:r>
          </a:p>
        </p:txBody>
      </p:sp>
      <p:sp>
        <p:nvSpPr>
          <p:cNvPr id="39951" name="TextBox 16"/>
          <p:cNvSpPr txBox="1">
            <a:spLocks noChangeArrowheads="1"/>
          </p:cNvSpPr>
          <p:nvPr/>
        </p:nvSpPr>
        <p:spPr bwMode="auto">
          <a:xfrm>
            <a:off x="3851275" y="3860800"/>
            <a:ext cx="25202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пластиковый карандаш</a:t>
            </a:r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5867400" y="3068638"/>
            <a:ext cx="0" cy="865187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7524750" y="1844675"/>
            <a:ext cx="0" cy="5048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54" name="TextBox 21"/>
          <p:cNvSpPr txBox="1">
            <a:spLocks noChangeArrowheads="1"/>
          </p:cNvSpPr>
          <p:nvPr/>
        </p:nvSpPr>
        <p:spPr bwMode="auto">
          <a:xfrm>
            <a:off x="6500826" y="4143380"/>
            <a:ext cx="2156360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карандаш с короной</a:t>
            </a:r>
          </a:p>
        </p:txBody>
      </p:sp>
      <p:sp>
        <p:nvSpPr>
          <p:cNvPr id="39955" name="TextBox 22"/>
          <p:cNvSpPr txBox="1">
            <a:spLocks noChangeArrowheads="1"/>
          </p:cNvSpPr>
          <p:nvPr/>
        </p:nvSpPr>
        <p:spPr bwMode="auto">
          <a:xfrm>
            <a:off x="539750" y="5445125"/>
            <a:ext cx="219964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карандаш –</a:t>
            </a:r>
          </a:p>
          <a:p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барабанные палочки</a:t>
            </a:r>
          </a:p>
        </p:txBody>
      </p:sp>
      <p:sp>
        <p:nvSpPr>
          <p:cNvPr id="39956" name="TextBox 23"/>
          <p:cNvSpPr txBox="1">
            <a:spLocks noChangeArrowheads="1"/>
          </p:cNvSpPr>
          <p:nvPr/>
        </p:nvSpPr>
        <p:spPr bwMode="auto">
          <a:xfrm>
            <a:off x="3786182" y="1928802"/>
            <a:ext cx="12202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карандаш-</a:t>
            </a:r>
          </a:p>
        </p:txBody>
      </p:sp>
      <p:sp>
        <p:nvSpPr>
          <p:cNvPr id="39957" name="TextBox 24"/>
          <p:cNvSpPr txBox="1">
            <a:spLocks noChangeArrowheads="1"/>
          </p:cNvSpPr>
          <p:nvPr/>
        </p:nvSpPr>
        <p:spPr bwMode="auto">
          <a:xfrm>
            <a:off x="3635375" y="2133600"/>
            <a:ext cx="14398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подсказка</a:t>
            </a:r>
          </a:p>
        </p:txBody>
      </p:sp>
      <p:cxnSp>
        <p:nvCxnSpPr>
          <p:cNvPr id="27" name="Прямая со стрелкой 26"/>
          <p:cNvCxnSpPr/>
          <p:nvPr/>
        </p:nvCxnSpPr>
        <p:spPr>
          <a:xfrm>
            <a:off x="3995738" y="2420938"/>
            <a:ext cx="0" cy="720725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Box 2"/>
          <p:cNvSpPr txBox="1">
            <a:spLocks noChangeArrowheads="1"/>
          </p:cNvSpPr>
          <p:nvPr/>
        </p:nvSpPr>
        <p:spPr bwMode="auto">
          <a:xfrm>
            <a:off x="2428860" y="571480"/>
            <a:ext cx="61912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ru-RU" altLang="ru-RU" sz="4400" b="1" u="sng" dirty="0">
                <a:solidFill>
                  <a:srgbClr val="FF0000"/>
                </a:solidFill>
                <a:latin typeface="a_Romanus" pitchFamily="82" charset="-52"/>
              </a:rPr>
              <a:t>КАРАНДАШНЫЕ  НОВИНКИ</a:t>
            </a:r>
          </a:p>
        </p:txBody>
      </p:sp>
      <p:pic>
        <p:nvPicPr>
          <p:cNvPr id="19459" name="Рисунок 5" descr="6e9f34dac9f6aa3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1557338"/>
            <a:ext cx="2895600" cy="2316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9460" name="Рисунок 3" descr="самозатачив к.jpg"/>
          <p:cNvPicPr>
            <a:picLocks noChangeAspect="1"/>
          </p:cNvPicPr>
          <p:nvPr/>
        </p:nvPicPr>
        <p:blipFill>
          <a:blip r:embed="rId3"/>
          <a:srcRect t="49374"/>
          <a:stretch>
            <a:fillRect/>
          </a:stretch>
        </p:blipFill>
        <p:spPr bwMode="auto">
          <a:xfrm>
            <a:off x="539750" y="1268413"/>
            <a:ext cx="3816350" cy="1223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0965" name="TextBox 4"/>
          <p:cNvSpPr txBox="1">
            <a:spLocks noChangeArrowheads="1"/>
          </p:cNvSpPr>
          <p:nvPr/>
        </p:nvSpPr>
        <p:spPr bwMode="auto">
          <a:xfrm>
            <a:off x="571472" y="2357430"/>
            <a:ext cx="3500429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самозатачивающиеся карандаши</a:t>
            </a:r>
          </a:p>
        </p:txBody>
      </p:sp>
      <p:pic>
        <p:nvPicPr>
          <p:cNvPr id="19462" name="Рисунок 7" descr="a822f8a6940359e548bed9d1a0d03cbb.jpg"/>
          <p:cNvPicPr>
            <a:picLocks noChangeAspect="1"/>
          </p:cNvPicPr>
          <p:nvPr/>
        </p:nvPicPr>
        <p:blipFill>
          <a:blip r:embed="rId4"/>
          <a:srcRect l="10329" t="2885" r="17378"/>
          <a:stretch>
            <a:fillRect/>
          </a:stretch>
        </p:blipFill>
        <p:spPr bwMode="auto">
          <a:xfrm>
            <a:off x="3924300" y="3933825"/>
            <a:ext cx="3527425" cy="2422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0967" name="TextBox 6"/>
          <p:cNvSpPr txBox="1">
            <a:spLocks noChangeArrowheads="1"/>
          </p:cNvSpPr>
          <p:nvPr/>
        </p:nvSpPr>
        <p:spPr bwMode="auto">
          <a:xfrm>
            <a:off x="4787900" y="3068638"/>
            <a:ext cx="15128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карандаш-</a:t>
            </a:r>
          </a:p>
          <a:p>
            <a:pPr eaLnBrk="1" hangingPunct="1"/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  </a:t>
            </a:r>
          </a:p>
        </p:txBody>
      </p:sp>
      <p:sp>
        <p:nvSpPr>
          <p:cNvPr id="40968" name="TextBox 9"/>
          <p:cNvSpPr txBox="1">
            <a:spLocks noChangeArrowheads="1"/>
          </p:cNvSpPr>
          <p:nvPr/>
        </p:nvSpPr>
        <p:spPr bwMode="auto">
          <a:xfrm>
            <a:off x="5867400" y="5445125"/>
            <a:ext cx="2832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пушистый</a:t>
            </a:r>
          </a:p>
        </p:txBody>
      </p:sp>
      <p:sp>
        <p:nvSpPr>
          <p:cNvPr id="40969" name="TextBox 10"/>
          <p:cNvSpPr txBox="1">
            <a:spLocks noChangeArrowheads="1"/>
          </p:cNvSpPr>
          <p:nvPr/>
        </p:nvSpPr>
        <p:spPr bwMode="auto">
          <a:xfrm>
            <a:off x="5795963" y="5732463"/>
            <a:ext cx="2879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карандаш</a:t>
            </a:r>
          </a:p>
        </p:txBody>
      </p:sp>
      <p:pic>
        <p:nvPicPr>
          <p:cNvPr id="19466" name="Рисунок 12" descr="karandashi-touch-the-color-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4213" y="2781300"/>
            <a:ext cx="3159125" cy="3422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9467" name="Рисунок 14" descr="8c996513768a8e44.jpg"/>
          <p:cNvPicPr>
            <a:picLocks noChangeAspect="1"/>
          </p:cNvPicPr>
          <p:nvPr/>
        </p:nvPicPr>
        <p:blipFill>
          <a:blip r:embed="rId6"/>
          <a:srcRect l="50398" t="13460" r="-800"/>
          <a:stretch>
            <a:fillRect/>
          </a:stretch>
        </p:blipFill>
        <p:spPr bwMode="auto">
          <a:xfrm>
            <a:off x="6443663" y="1196975"/>
            <a:ext cx="2408237" cy="3024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0972" name="TextBox 13"/>
          <p:cNvSpPr txBox="1">
            <a:spLocks noChangeArrowheads="1"/>
          </p:cNvSpPr>
          <p:nvPr/>
        </p:nvSpPr>
        <p:spPr bwMode="auto">
          <a:xfrm>
            <a:off x="2411413" y="5029200"/>
            <a:ext cx="16494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карандаши</a:t>
            </a:r>
          </a:p>
          <a:p>
            <a:pPr eaLnBrk="1" hangingPunct="1"/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для слепых </a:t>
            </a:r>
          </a:p>
        </p:txBody>
      </p:sp>
      <p:sp>
        <p:nvSpPr>
          <p:cNvPr id="40974" name="TextBox 17"/>
          <p:cNvSpPr txBox="1">
            <a:spLocks noChangeArrowheads="1"/>
          </p:cNvSpPr>
          <p:nvPr/>
        </p:nvSpPr>
        <p:spPr bwMode="auto">
          <a:xfrm>
            <a:off x="6572264" y="3857628"/>
            <a:ext cx="21499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400" b="1" i="1" dirty="0" smtClean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карандаши-леденцы</a:t>
            </a:r>
            <a:endParaRPr lang="ru-RU" altLang="ru-RU" sz="2400" b="1" i="1" dirty="0">
              <a:solidFill>
                <a:schemeClr val="accent4">
                  <a:lumMod val="75000"/>
                </a:schemeClr>
              </a:solidFill>
              <a:latin typeface="a_Romanus" pitchFamily="82" charset="-52"/>
            </a:endParaRPr>
          </a:p>
        </p:txBody>
      </p:sp>
      <p:sp>
        <p:nvSpPr>
          <p:cNvPr id="40975" name="TextBox 18"/>
          <p:cNvSpPr txBox="1">
            <a:spLocks noChangeArrowheads="1"/>
          </p:cNvSpPr>
          <p:nvPr/>
        </p:nvSpPr>
        <p:spPr bwMode="auto">
          <a:xfrm>
            <a:off x="5003800" y="3357563"/>
            <a:ext cx="10810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спичка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Box 1"/>
          <p:cNvSpPr txBox="1">
            <a:spLocks noChangeArrowheads="1"/>
          </p:cNvSpPr>
          <p:nvPr/>
        </p:nvSpPr>
        <p:spPr bwMode="auto">
          <a:xfrm>
            <a:off x="2143108" y="428604"/>
            <a:ext cx="662463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ru-RU" altLang="ru-RU" sz="4400" b="1" dirty="0">
                <a:solidFill>
                  <a:srgbClr val="FF0000"/>
                </a:solidFill>
                <a:latin typeface="a_Romanus" pitchFamily="82" charset="-52"/>
              </a:rPr>
              <a:t>  </a:t>
            </a:r>
            <a:r>
              <a:rPr lang="ru-RU" altLang="ru-RU" sz="4400" b="1" u="sng" dirty="0">
                <a:solidFill>
                  <a:srgbClr val="FF0000"/>
                </a:solidFill>
                <a:latin typeface="a_Romanus" pitchFamily="82" charset="-52"/>
              </a:rPr>
              <a:t>КАРАНДАШНЫЕ  НОВИНКИ</a:t>
            </a:r>
          </a:p>
        </p:txBody>
      </p:sp>
      <p:pic>
        <p:nvPicPr>
          <p:cNvPr id="20483" name="Рисунок 3" descr="04-Sprout-Pencil.jpg"/>
          <p:cNvPicPr>
            <a:picLocks noChangeAspect="1"/>
          </p:cNvPicPr>
          <p:nvPr/>
        </p:nvPicPr>
        <p:blipFill>
          <a:blip r:embed="rId2"/>
          <a:srcRect r="15909"/>
          <a:stretch>
            <a:fillRect/>
          </a:stretch>
        </p:blipFill>
        <p:spPr bwMode="auto">
          <a:xfrm>
            <a:off x="5435600" y="3573463"/>
            <a:ext cx="3119438" cy="2471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0484" name="Рисунок 2" descr="02-Sprout-Penci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125538"/>
            <a:ext cx="2819400" cy="2716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0485" name="Рисунок 4" descr="1581f6d97b8ff80bd94ef801c68b6999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3644900"/>
            <a:ext cx="3376613" cy="2663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0486" name="Рисунок 5" descr="pencil_calendar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1125538"/>
            <a:ext cx="2592388" cy="2620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1991" name="TextBox 7"/>
          <p:cNvSpPr txBox="1">
            <a:spLocks noChangeArrowheads="1"/>
          </p:cNvSpPr>
          <p:nvPr/>
        </p:nvSpPr>
        <p:spPr bwMode="auto">
          <a:xfrm>
            <a:off x="2268538" y="1052513"/>
            <a:ext cx="1952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карандаши-</a:t>
            </a:r>
          </a:p>
        </p:txBody>
      </p:sp>
      <p:sp>
        <p:nvSpPr>
          <p:cNvPr id="41992" name="TextBox 8"/>
          <p:cNvSpPr txBox="1">
            <a:spLocks noChangeArrowheads="1"/>
          </p:cNvSpPr>
          <p:nvPr/>
        </p:nvSpPr>
        <p:spPr bwMode="auto">
          <a:xfrm>
            <a:off x="2843213" y="1268413"/>
            <a:ext cx="2190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i="1" dirty="0" smtClean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календари</a:t>
            </a:r>
            <a:endParaRPr lang="ru-RU" altLang="ru-RU" sz="2400" b="1" i="1" dirty="0">
              <a:solidFill>
                <a:schemeClr val="accent4">
                  <a:lumMod val="75000"/>
                </a:schemeClr>
              </a:solidFill>
              <a:latin typeface="a_Romanus" pitchFamily="82" charset="-52"/>
            </a:endParaRPr>
          </a:p>
        </p:txBody>
      </p:sp>
      <p:sp>
        <p:nvSpPr>
          <p:cNvPr id="41993" name="TextBox 9"/>
          <p:cNvSpPr txBox="1">
            <a:spLocks noChangeArrowheads="1"/>
          </p:cNvSpPr>
          <p:nvPr/>
        </p:nvSpPr>
        <p:spPr bwMode="auto">
          <a:xfrm>
            <a:off x="5600700" y="3692525"/>
            <a:ext cx="1643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i="1" dirty="0">
                <a:solidFill>
                  <a:schemeClr val="bg1"/>
                </a:solidFill>
                <a:latin typeface="a_Romanus" pitchFamily="82" charset="-52"/>
              </a:rPr>
              <a:t>карандаши</a:t>
            </a:r>
            <a:r>
              <a:rPr lang="ru-RU" altLang="ru-RU" sz="2400" b="1" i="1" dirty="0">
                <a:solidFill>
                  <a:srgbClr val="FF0000"/>
                </a:solidFill>
                <a:latin typeface="a_Romanus" pitchFamily="82" charset="-52"/>
              </a:rPr>
              <a:t> </a:t>
            </a:r>
            <a:r>
              <a:rPr lang="ru-RU" altLang="ru-RU" sz="2400" b="1" i="1" dirty="0">
                <a:solidFill>
                  <a:schemeClr val="bg1"/>
                </a:solidFill>
                <a:latin typeface="a_Romanus" pitchFamily="82" charset="-52"/>
              </a:rPr>
              <a:t>с</a:t>
            </a:r>
          </a:p>
        </p:txBody>
      </p:sp>
      <p:sp>
        <p:nvSpPr>
          <p:cNvPr id="41994" name="TextBox 10"/>
          <p:cNvSpPr txBox="1">
            <a:spLocks noChangeArrowheads="1"/>
          </p:cNvSpPr>
          <p:nvPr/>
        </p:nvSpPr>
        <p:spPr bwMode="auto">
          <a:xfrm>
            <a:off x="7145338" y="3692525"/>
            <a:ext cx="13684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i="1">
                <a:solidFill>
                  <a:schemeClr val="bg1"/>
                </a:solidFill>
                <a:latin typeface="a_Romanus" pitchFamily="82" charset="-52"/>
              </a:rPr>
              <a:t>семенами</a:t>
            </a:r>
          </a:p>
        </p:txBody>
      </p:sp>
      <p:sp>
        <p:nvSpPr>
          <p:cNvPr id="41995" name="TextBox 11"/>
          <p:cNvSpPr txBox="1">
            <a:spLocks noChangeArrowheads="1"/>
          </p:cNvSpPr>
          <p:nvPr/>
        </p:nvSpPr>
        <p:spPr bwMode="auto">
          <a:xfrm>
            <a:off x="468313" y="5589588"/>
            <a:ext cx="27209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карандаши </a:t>
            </a:r>
          </a:p>
          <a:p>
            <a:pPr eaLnBrk="1" hangingPunct="1"/>
            <a:r>
              <a:rPr lang="ru-RU" altLang="ru-RU" sz="2400" b="1" i="1" dirty="0">
                <a:solidFill>
                  <a:schemeClr val="accent4">
                    <a:lumMod val="75000"/>
                  </a:schemeClr>
                </a:solidFill>
                <a:latin typeface="a_Romanus" pitchFamily="82" charset="-52"/>
              </a:rPr>
              <a:t>с газетным корпусом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Рисунок 3" descr="печенье карандашики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3644900"/>
            <a:ext cx="3960813" cy="2622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33795" name="TextBox 6"/>
          <p:cNvSpPr txBox="1">
            <a:spLocks noChangeArrowheads="1"/>
          </p:cNvSpPr>
          <p:nvPr/>
        </p:nvSpPr>
        <p:spPr bwMode="auto">
          <a:xfrm>
            <a:off x="7235825" y="5445125"/>
            <a:ext cx="15351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400" b="1" i="1">
                <a:solidFill>
                  <a:schemeClr val="bg1"/>
                </a:solidFill>
                <a:latin typeface="a_Romanus" pitchFamily="82" charset="-52"/>
              </a:rPr>
              <a:t>печенье</a:t>
            </a:r>
          </a:p>
          <a:p>
            <a:pPr eaLnBrk="1" hangingPunct="1"/>
            <a:r>
              <a:rPr lang="ru-RU" altLang="ru-RU" sz="2400" b="1" i="1">
                <a:solidFill>
                  <a:schemeClr val="bg1"/>
                </a:solidFill>
                <a:latin typeface="a_Romanus" pitchFamily="82" charset="-52"/>
              </a:rPr>
              <a:t>«Карандаш»</a:t>
            </a:r>
          </a:p>
        </p:txBody>
      </p:sp>
      <p:pic>
        <p:nvPicPr>
          <p:cNvPr id="8" name="Рисунок 7" descr="http://www.i-staple.ru/wp-content/uploads/2010/06/sedobnye-karandashi-edible-crayons-500x332.jpg">
            <a:hlinkClick r:id="rId3"/>
          </p:cNvPr>
          <p:cNvPicPr/>
          <p:nvPr/>
        </p:nvPicPr>
        <p:blipFill>
          <a:blip r:embed="rId4"/>
          <a:srcRect l="6047" r="7782" b="15630"/>
          <a:stretch>
            <a:fillRect/>
          </a:stretch>
        </p:blipFill>
        <p:spPr bwMode="auto">
          <a:xfrm>
            <a:off x="684213" y="692150"/>
            <a:ext cx="3959225" cy="2665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img1941thumb.jpg"/>
          <p:cNvPicPr>
            <a:picLocks noChangeAspect="1"/>
          </p:cNvPicPr>
          <p:nvPr/>
        </p:nvPicPr>
        <p:blipFill>
          <a:blip r:embed="rId5"/>
          <a:srcRect l="7500" t="13251" r="1203" b="5901"/>
          <a:stretch>
            <a:fillRect/>
          </a:stretch>
        </p:blipFill>
        <p:spPr>
          <a:xfrm>
            <a:off x="5435600" y="692150"/>
            <a:ext cx="2881313" cy="3370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652" name="Рисунок 1" descr="interer-prihogei-veshalka-karandash-3-444x400.jpg"/>
          <p:cNvPicPr>
            <a:picLocks noChangeAspect="1"/>
          </p:cNvPicPr>
          <p:nvPr/>
        </p:nvPicPr>
        <p:blipFill rotWithShape="1">
          <a:blip r:embed="rId6"/>
          <a:srcRect l="2324" t="2586" r="2353" b="4476"/>
          <a:stretch/>
        </p:blipFill>
        <p:spPr bwMode="auto">
          <a:xfrm>
            <a:off x="900113" y="3644900"/>
            <a:ext cx="3240087" cy="2665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33799" name="TextBox 5"/>
          <p:cNvSpPr txBox="1">
            <a:spLocks noChangeArrowheads="1"/>
          </p:cNvSpPr>
          <p:nvPr/>
        </p:nvSpPr>
        <p:spPr bwMode="auto">
          <a:xfrm>
            <a:off x="1042988" y="3284538"/>
            <a:ext cx="27368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i="1">
                <a:solidFill>
                  <a:srgbClr val="FF0000"/>
                </a:solidFill>
                <a:latin typeface="a_Romanus" pitchFamily="82" charset="-52"/>
              </a:rPr>
              <a:t>вешалка для одежды</a:t>
            </a:r>
          </a:p>
        </p:txBody>
      </p:sp>
      <p:sp>
        <p:nvSpPr>
          <p:cNvPr id="33800" name="TextBox 9"/>
          <p:cNvSpPr txBox="1">
            <a:spLocks noChangeArrowheads="1"/>
          </p:cNvSpPr>
          <p:nvPr/>
        </p:nvSpPr>
        <p:spPr bwMode="auto">
          <a:xfrm>
            <a:off x="5435600" y="1125538"/>
            <a:ext cx="18319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i="1">
                <a:solidFill>
                  <a:schemeClr val="bg1"/>
                </a:solidFill>
                <a:latin typeface="a_Romanus" pitchFamily="82" charset="-52"/>
              </a:rPr>
              <a:t>мельничка для</a:t>
            </a:r>
          </a:p>
        </p:txBody>
      </p:sp>
      <p:sp>
        <p:nvSpPr>
          <p:cNvPr id="33801" name="TextBox 4"/>
          <p:cNvSpPr txBox="1">
            <a:spLocks noChangeArrowheads="1"/>
          </p:cNvSpPr>
          <p:nvPr/>
        </p:nvSpPr>
        <p:spPr bwMode="auto">
          <a:xfrm>
            <a:off x="611188" y="620713"/>
            <a:ext cx="31162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 dirty="0">
                <a:solidFill>
                  <a:srgbClr val="FF0000"/>
                </a:solidFill>
                <a:latin typeface="a_Romanus" pitchFamily="82" charset="-52"/>
              </a:rPr>
              <a:t>ореховые</a:t>
            </a:r>
          </a:p>
        </p:txBody>
      </p:sp>
      <p:sp>
        <p:nvSpPr>
          <p:cNvPr id="33802" name="TextBox 10"/>
          <p:cNvSpPr txBox="1">
            <a:spLocks noChangeArrowheads="1"/>
          </p:cNvSpPr>
          <p:nvPr/>
        </p:nvSpPr>
        <p:spPr bwMode="auto">
          <a:xfrm>
            <a:off x="3132138" y="620713"/>
            <a:ext cx="14239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 i="1">
                <a:solidFill>
                  <a:srgbClr val="FF0000"/>
                </a:solidFill>
                <a:latin typeface="a_Romanus" pitchFamily="82" charset="-52"/>
              </a:rPr>
              <a:t>карандаши</a:t>
            </a:r>
          </a:p>
        </p:txBody>
      </p:sp>
      <p:sp>
        <p:nvSpPr>
          <p:cNvPr id="33803" name="TextBox 11"/>
          <p:cNvSpPr txBox="1">
            <a:spLocks noChangeArrowheads="1"/>
          </p:cNvSpPr>
          <p:nvPr/>
        </p:nvSpPr>
        <p:spPr bwMode="auto">
          <a:xfrm>
            <a:off x="5795963" y="1412875"/>
            <a:ext cx="9794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i="1">
                <a:solidFill>
                  <a:schemeClr val="bg1"/>
                </a:solidFill>
                <a:latin typeface="a_Romanus" pitchFamily="82" charset="-52"/>
              </a:rPr>
              <a:t>специй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7072362" cy="5929354"/>
          </a:xfrm>
          <a:solidFill>
            <a:schemeClr val="bg1"/>
          </a:solidFill>
        </p:spPr>
        <p:txBody>
          <a:bodyPr/>
          <a:lstStyle/>
          <a:p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Карандаш необходим и уникален и если мы будем к нему бережно относиться, то будем расходовать меньше  карандашей в год. А значит уменьшится выпуск карандашей, сохраним леса. И кислорода на Земле станет больше!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Список литературы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71604" y="1357298"/>
            <a:ext cx="635798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Осипенко, В. И. История карандаша / В.И. </a:t>
            </a:r>
          </a:p>
          <a:p>
            <a:pPr lvl="0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Осипенко // Юный художник. – 2005. - № 2. </a:t>
            </a:r>
          </a:p>
          <a:p>
            <a:pPr lvl="0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История мировой культуры. Справочник школьника. – М., 1996 г.,</a:t>
            </a:r>
          </a:p>
          <a:p>
            <a:pPr lvl="0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Филонов М. Возьмите в руки карандаш.// Книжное обозрение. – 1998. </a:t>
            </a:r>
          </a:p>
          <a:p>
            <a:pPr lvl="0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 познаю мир. История вещей. – М., «Издательство АСТ», 1998 г.</a:t>
            </a:r>
          </a:p>
          <a:p>
            <a:pPr lvl="0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 познаю мир. Культура – М., «Издательство АСТ», 1995 г. 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Интернет - ресурсы</a:t>
            </a:r>
          </a:p>
          <a:p>
            <a:r>
              <a:rPr lang="ru-RU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http://www.chitaikin.ru/grafit.htm</a:t>
            </a:r>
            <a:endParaRPr lang="ru-RU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http://pilotman007.ru/bl-frp5_frixion_point</a:t>
            </a:r>
            <a:endParaRPr lang="ru-RU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http://po4emu.ru/drugoe/history/index/raznoe/stat_raznoe/174.htm</a:t>
            </a:r>
            <a:endParaRPr lang="ru-RU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http://evolutsia.com/content/view/4/3</a:t>
            </a:r>
            <a:endParaRPr lang="ru-RU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http://www.erasersworld.com/vid.htm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http://ru.wikipedia.org/wiki/Spacе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Box 1"/>
          <p:cNvSpPr txBox="1">
            <a:spLocks noChangeArrowheads="1"/>
          </p:cNvSpPr>
          <p:nvPr/>
        </p:nvSpPr>
        <p:spPr bwMode="auto">
          <a:xfrm>
            <a:off x="827088" y="1052513"/>
            <a:ext cx="7993062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9600" b="1" dirty="0" smtClean="0">
                <a:solidFill>
                  <a:srgbClr val="FF0000"/>
                </a:solidFill>
                <a:latin typeface="a_Romanus" pitchFamily="82" charset="-52"/>
              </a:rPr>
              <a:t>      </a:t>
            </a:r>
            <a:r>
              <a:rPr lang="ru-RU" altLang="ru-RU" sz="8800" b="1" dirty="0" smtClean="0">
                <a:solidFill>
                  <a:srgbClr val="FF0000"/>
                </a:solidFill>
                <a:latin typeface="a_Romanus" pitchFamily="82" charset="-52"/>
              </a:rPr>
              <a:t>СПАСИБО</a:t>
            </a:r>
            <a:r>
              <a:rPr lang="ru-RU" altLang="ru-RU" sz="8800" b="1" dirty="0">
                <a:solidFill>
                  <a:srgbClr val="FF0000"/>
                </a:solidFill>
                <a:latin typeface="a_Romanus" pitchFamily="82" charset="-52"/>
              </a:rPr>
              <a:t/>
            </a:r>
            <a:br>
              <a:rPr lang="ru-RU" altLang="ru-RU" sz="8800" b="1" dirty="0">
                <a:solidFill>
                  <a:srgbClr val="FF0000"/>
                </a:solidFill>
                <a:latin typeface="a_Romanus" pitchFamily="82" charset="-52"/>
              </a:rPr>
            </a:br>
            <a:r>
              <a:rPr lang="ru-RU" altLang="ru-RU" sz="8800" b="1">
                <a:solidFill>
                  <a:srgbClr val="FF0000"/>
                </a:solidFill>
                <a:latin typeface="a_Romanus" pitchFamily="82" charset="-52"/>
              </a:rPr>
              <a:t>     </a:t>
            </a:r>
            <a:r>
              <a:rPr lang="ru-RU" altLang="ru-RU" sz="8800" b="1" smtClean="0">
                <a:solidFill>
                  <a:srgbClr val="FF0000"/>
                </a:solidFill>
                <a:latin typeface="a_Romanus" pitchFamily="82" charset="-52"/>
              </a:rPr>
              <a:t>         ЗА </a:t>
            </a:r>
            <a:endParaRPr lang="ru-RU" altLang="ru-RU" sz="8800" b="1" dirty="0" smtClean="0">
              <a:solidFill>
                <a:srgbClr val="FF0000"/>
              </a:solidFill>
              <a:latin typeface="a_Romanus" pitchFamily="82" charset="-52"/>
            </a:endParaRPr>
          </a:p>
          <a:p>
            <a:r>
              <a:rPr lang="ru-RU" altLang="ru-RU" sz="8800" b="1" dirty="0" smtClean="0">
                <a:solidFill>
                  <a:srgbClr val="FF0000"/>
                </a:solidFill>
                <a:latin typeface="a_Romanus" pitchFamily="82" charset="-52"/>
              </a:rPr>
              <a:t>   ВНИМАНИЕ</a:t>
            </a:r>
            <a:r>
              <a:rPr lang="ru-RU" altLang="ru-RU" sz="8800" b="1" dirty="0">
                <a:solidFill>
                  <a:srgbClr val="FF0000"/>
                </a:solidFill>
                <a:latin typeface="a_Romanus" pitchFamily="82" charset="-52"/>
              </a:rPr>
              <a:t>!</a:t>
            </a:r>
            <a:endParaRPr lang="ru-RU" altLang="ru-RU" sz="8800" dirty="0"/>
          </a:p>
        </p:txBody>
      </p:sp>
      <p:pic>
        <p:nvPicPr>
          <p:cNvPr id="43011" name="Рисунок 3" descr="52b3e2362ede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96075" y="-214338"/>
            <a:ext cx="2447925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8"/>
              </a:srgbClr>
            </a:outerShdw>
          </a:effectLst>
        </p:spPr>
      </p:pic>
      <p:pic>
        <p:nvPicPr>
          <p:cNvPr id="5" name="Рисунок 4" descr="7c9730014d3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85783" y="4071918"/>
            <a:ext cx="2643206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9446</TotalTime>
  <Words>1053</Words>
  <Application>Microsoft Office PowerPoint</Application>
  <PresentationFormat>Экран (4:3)</PresentationFormat>
  <Paragraphs>289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        Исследовательская работа:       «Что за чудо карандаш!»   выполнила: Куцурова Елизавета руководитель:  Гречко Татьяна Николаевна  2023 год </vt:lpstr>
      <vt:lpstr>ЦЕЛЬ РАБОТЫ:</vt:lpstr>
      <vt:lpstr>ЗАДАЧИ:</vt:lpstr>
      <vt:lpstr>ИСТОРИЯ КАРАНДАША</vt:lpstr>
      <vt:lpstr>Слайд 5</vt:lpstr>
      <vt:lpstr> </vt:lpstr>
      <vt:lpstr>Слайд 7</vt:lpstr>
      <vt:lpstr>Виды карандашей</vt:lpstr>
      <vt:lpstr>Виды цветных карандашей</vt:lpstr>
      <vt:lpstr>По материалу  (из чего сделаны)</vt:lpstr>
      <vt:lpstr>По форме </vt:lpstr>
      <vt:lpstr>Это интересно</vt:lpstr>
      <vt:lpstr>Исследования  (свойства карандашей)</vt:lpstr>
      <vt:lpstr>     ИССЛЕДОВАНИЕ:  I- ФИЗИЧЕСКИЕ СВОЙСТВА  ПРОСТОГО  КАРАНДША </vt:lpstr>
      <vt:lpstr>Слайд 15</vt:lpstr>
      <vt:lpstr>Слайд 16</vt:lpstr>
      <vt:lpstr>Слайд 17</vt:lpstr>
      <vt:lpstr>Слайд 18</vt:lpstr>
      <vt:lpstr>Слайд 19</vt:lpstr>
      <vt:lpstr>Слайд 20</vt:lpstr>
      <vt:lpstr>III-ИЗГОТОВЛЕНИЕ  КАРАНДАША  В ДОМАШНИХ УСЛОВИЯХ</vt:lpstr>
      <vt:lpstr>Слайд 22</vt:lpstr>
      <vt:lpstr>РЕКОМЕНДАЦИИ ПО РАБОТЕ С КАРАНДАШАМИ</vt:lpstr>
      <vt:lpstr>Слайд 24</vt:lpstr>
      <vt:lpstr>Слайд 25</vt:lpstr>
      <vt:lpstr>В мире существует множество памятников, посвященных карандашам</vt:lpstr>
      <vt:lpstr>Слайд 27</vt:lpstr>
      <vt:lpstr>Даже в моем родном  городе Армавире  я нашла несколько таких мест</vt:lpstr>
      <vt:lpstr>Слайд 29</vt:lpstr>
      <vt:lpstr>Слайд 30</vt:lpstr>
      <vt:lpstr>Слайд 31</vt:lpstr>
      <vt:lpstr>Слайд 32</vt:lpstr>
      <vt:lpstr> Карандаш необходим и уникален и если мы будем к нему бережно относиться, то будем расходовать меньше  карандашей в год. А значит уменьшится выпуск карандашей, сохраним леса. И кислорода на Земле станет больше! </vt:lpstr>
      <vt:lpstr>Список литературы</vt:lpstr>
      <vt:lpstr>Слайд 35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DIMON</dc:creator>
  <cp:lastModifiedBy>Компьютер</cp:lastModifiedBy>
  <cp:revision>387</cp:revision>
  <dcterms:created xsi:type="dcterms:W3CDTF">2014-04-14T02:08:44Z</dcterms:created>
  <dcterms:modified xsi:type="dcterms:W3CDTF">2023-02-27T18:18:09Z</dcterms:modified>
</cp:coreProperties>
</file>