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6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9812"/>
    <p:restoredTop sz="94698"/>
  </p:normalViewPr>
  <p:slideViewPr>
    <p:cSldViewPr>
      <p:cViewPr varScale="1">
        <p:scale>
          <a:sx n="43" d="100"/>
          <a:sy n="43" d="100"/>
        </p:scale>
        <p:origin x="-366" y="-96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192" cy="73736192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9.xml"  /><Relationship Id="rId11" Type="http://schemas.openxmlformats.org/officeDocument/2006/relationships/slide" Target="slides/slide10.xml"  /><Relationship Id="rId12" Type="http://schemas.openxmlformats.org/officeDocument/2006/relationships/slide" Target="slides/slide11.xml"  /><Relationship Id="rId13" Type="http://schemas.openxmlformats.org/officeDocument/2006/relationships/slide" Target="slides/slide12.xml"  /><Relationship Id="rId14" Type="http://schemas.openxmlformats.org/officeDocument/2006/relationships/slide" Target="slides/slide13.xml"  /><Relationship Id="rId15" Type="http://schemas.openxmlformats.org/officeDocument/2006/relationships/slide" Target="slides/slide14.xml"  /><Relationship Id="rId16" Type="http://schemas.openxmlformats.org/officeDocument/2006/relationships/slide" Target="slides/slide15.xml"  /><Relationship Id="rId17" Type="http://schemas.openxmlformats.org/officeDocument/2006/relationships/slide" Target="slides/slide16.xml"  /><Relationship Id="rId18" Type="http://schemas.openxmlformats.org/officeDocument/2006/relationships/slide" Target="slides/slide17.xml"  /><Relationship Id="rId19" Type="http://schemas.openxmlformats.org/officeDocument/2006/relationships/slide" Target="slides/slide18.xml"  /><Relationship Id="rId2" Type="http://schemas.openxmlformats.org/officeDocument/2006/relationships/slide" Target="slides/slide1.xml"  /><Relationship Id="rId20" Type="http://schemas.openxmlformats.org/officeDocument/2006/relationships/slide" Target="slides/slide19.xml"  /><Relationship Id="rId21" Type="http://schemas.openxmlformats.org/officeDocument/2006/relationships/slide" Target="slides/slide20.xml"  /><Relationship Id="rId22" Type="http://schemas.openxmlformats.org/officeDocument/2006/relationships/slide" Target="slides/slide21.xml"  /><Relationship Id="rId23" Type="http://schemas.openxmlformats.org/officeDocument/2006/relationships/slide" Target="slides/slide22.xml"  /><Relationship Id="rId24" Type="http://schemas.openxmlformats.org/officeDocument/2006/relationships/slide" Target="slides/slide23.xml"  /><Relationship Id="rId25" Type="http://schemas.openxmlformats.org/officeDocument/2006/relationships/slide" Target="slides/slide24.xml"  /><Relationship Id="rId26" Type="http://schemas.openxmlformats.org/officeDocument/2006/relationships/slide" Target="slides/slide25.xml"  /><Relationship Id="rId27" Type="http://schemas.openxmlformats.org/officeDocument/2006/relationships/slide" Target="slides/slide26.xml"  /><Relationship Id="rId28" Type="http://schemas.openxmlformats.org/officeDocument/2006/relationships/slide" Target="slides/slide27.xml"  /><Relationship Id="rId29" Type="http://schemas.openxmlformats.org/officeDocument/2006/relationships/slide" Target="slides/slide28.xml"  /><Relationship Id="rId3" Type="http://schemas.openxmlformats.org/officeDocument/2006/relationships/slide" Target="slides/slide2.xml"  /><Relationship Id="rId30" Type="http://schemas.openxmlformats.org/officeDocument/2006/relationships/slide" Target="slides/slide29.xml"  /><Relationship Id="rId31" Type="http://schemas.openxmlformats.org/officeDocument/2006/relationships/slide" Target="slides/slide30.xml"  /><Relationship Id="rId32" Type="http://schemas.openxmlformats.org/officeDocument/2006/relationships/presProps" Target="presProps.xml"  /><Relationship Id="rId33" Type="http://schemas.openxmlformats.org/officeDocument/2006/relationships/viewProps" Target="viewProps.xml"  /><Relationship Id="rId34" Type="http://schemas.openxmlformats.org/officeDocument/2006/relationships/theme" Target="theme/theme1.xml"  /><Relationship Id="rId35" Type="http://schemas.openxmlformats.org/officeDocument/2006/relationships/tableStyles" Target="tableStyles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Relationship Id="rId3" Type="http://schemas.openxmlformats.org/officeDocument/2006/relationships/image" Target="../media/image3.jpeg"  /><Relationship Id="rId4" Type="http://schemas.openxmlformats.org/officeDocument/2006/relationships/image" Target="../media/image4.jpeg"  /><Relationship Id="rId5" Type="http://schemas.openxmlformats.org/officeDocument/2006/relationships/image" Target="../media/image5.jpe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Relationship Id="rId3" Type="http://schemas.openxmlformats.org/officeDocument/2006/relationships/image" Target="../media/image6.jpe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Relationship Id="rId3" Type="http://schemas.openxmlformats.org/officeDocument/2006/relationships/image" Target="../media/image7.jpe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Relationship Id="rId3" Type="http://schemas.openxmlformats.org/officeDocument/2006/relationships/image" Target="../media/image8.jpe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Relationship Id="rId3" Type="http://schemas.openxmlformats.org/officeDocument/2006/relationships/image" Target="../media/image9.jpe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Relationship Id="rId3" Type="http://schemas.openxmlformats.org/officeDocument/2006/relationships/image" Target="../media/image10.jpeg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Relationship Id="rId3" Type="http://schemas.openxmlformats.org/officeDocument/2006/relationships/image" Target="../media/image11.jpeg"  /><Relationship Id="rId4" Type="http://schemas.openxmlformats.org/officeDocument/2006/relationships/image" Target="../media/image12.jpeg"  /><Relationship Id="rId5" Type="http://schemas.openxmlformats.org/officeDocument/2006/relationships/image" Target="../media/image13.jpeg"  /></Relationships>
</file>

<file path=ppt/slides/_rels/slide1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_rels/slide1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_rels/slide1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_rels/slide2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Relationship Id="rId3" Type="http://schemas.openxmlformats.org/officeDocument/2006/relationships/image" Target="../media/image14.jpeg"  /><Relationship Id="rId4" Type="http://schemas.openxmlformats.org/officeDocument/2006/relationships/image" Target="../media/image15.png"  /></Relationships>
</file>

<file path=ppt/slides/_rels/slide2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Relationship Id="rId3" Type="http://schemas.openxmlformats.org/officeDocument/2006/relationships/image" Target="../media/image16.jpeg"  /></Relationships>
</file>

<file path=ppt/slides/_rels/slide2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_rels/slide2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Relationship Id="rId3" Type="http://schemas.openxmlformats.org/officeDocument/2006/relationships/image" Target="../media/image17.jpeg"  /></Relationships>
</file>

<file path=ppt/slides/_rels/slide2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_rels/slide2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Relationship Id="rId3" Type="http://schemas.openxmlformats.org/officeDocument/2006/relationships/image" Target="../media/image18.jpeg"  /></Relationships>
</file>

<file path=ppt/slides/_rels/slide2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Relationship Id="rId3" Type="http://schemas.openxmlformats.org/officeDocument/2006/relationships/image" Target="../media/image19.jpeg"  /></Relationships>
</file>

<file path=ppt/slides/_rels/slide2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Relationship Id="rId3" Type="http://schemas.openxmlformats.org/officeDocument/2006/relationships/image" Target="../media/image20.jpeg"  /></Relationships>
</file>

<file path=ppt/slides/_rels/slide2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Relationship Id="rId3" Type="http://schemas.openxmlformats.org/officeDocument/2006/relationships/image" Target="../media/image21.jpeg"  /></Relationships>
</file>

<file path=ppt/slides/_rels/slide2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Relationship Id="rId3" Type="http://schemas.openxmlformats.org/officeDocument/2006/relationships/image" Target="../media/image22.jpeg"  /></Relationships>
</file>

<file path=ppt/slides/_rels/slide3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Relationship Id="rId3" Type="http://schemas.openxmlformats.org/officeDocument/2006/relationships/image" Target="../media/image23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pdb/1363529/7345f10b-e249-400b-a6ee-10cab3ec2050/s1200?webp=false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979712" y="548680"/>
            <a:ext cx="5328592" cy="1182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>
                <a:latin typeface="Times New Roman"/>
                <a:cs typeface="Times New Roman"/>
              </a:rPr>
              <a:t>Муниципальное автономное дошкольное образовательное учреждение </a:t>
            </a:r>
            <a:endParaRPr lang="ru-RU" b="1">
              <a:latin typeface="Times New Roman"/>
              <a:cs typeface="Times New Roman"/>
            </a:endParaRPr>
          </a:p>
          <a:p>
            <a:pPr algn="ctr">
              <a:defRPr/>
            </a:pPr>
            <a:r>
              <a:rPr lang="ru-RU" b="1">
                <a:latin typeface="Times New Roman"/>
                <a:cs typeface="Times New Roman"/>
              </a:rPr>
              <a:t>«Детский сад №29 присмотра и оздоровления»</a:t>
            </a:r>
            <a:endParaRPr lang="ru-RU" b="1">
              <a:latin typeface="Times New Roman"/>
              <a:cs typeface="Times New Roman"/>
            </a:endParaRPr>
          </a:p>
          <a:p>
            <a:pPr algn="ctr">
              <a:defRPr/>
            </a:pPr>
            <a:endParaRPr lang="ru-RU" b="1"/>
          </a:p>
        </p:txBody>
      </p:sp>
      <p:sp>
        <p:nvSpPr>
          <p:cNvPr id="4" name="Прямоугольник 3"/>
          <p:cNvSpPr/>
          <p:nvPr/>
        </p:nvSpPr>
        <p:spPr>
          <a:xfrm>
            <a:off x="1991544" y="1891650"/>
            <a:ext cx="5832648" cy="3935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>
                <a:solidFill>
                  <a:srgbClr val="ff0000"/>
                </a:solidFill>
                <a:latin typeface="Monotype Corsiva"/>
              </a:rPr>
              <a:t>«Рекомендации по проведению тематических </a:t>
            </a:r>
            <a:endParaRPr lang="ru-RU" sz="3600" b="1">
              <a:solidFill>
                <a:srgbClr val="ff0000"/>
              </a:solidFill>
              <a:latin typeface="Monotype Corsiva"/>
            </a:endParaRPr>
          </a:p>
          <a:p>
            <a:pPr algn="ctr">
              <a:defRPr/>
            </a:pPr>
            <a:r>
              <a:rPr lang="ru-RU" sz="3600" b="1">
                <a:solidFill>
                  <a:srgbClr val="ff0000"/>
                </a:solidFill>
                <a:latin typeface="Monotype Corsiva"/>
              </a:rPr>
              <a:t>прогулок-развлечений»</a:t>
            </a:r>
            <a:endParaRPr lang="ru-RU" sz="3600" b="1">
              <a:solidFill>
                <a:srgbClr val="ff0000"/>
              </a:solidFill>
              <a:latin typeface="Monotype Corsiva"/>
            </a:endParaRPr>
          </a:p>
          <a:p>
            <a:pPr algn="ctr">
              <a:defRPr/>
            </a:pPr>
            <a:endParaRPr lang="ru-RU" sz="3600" b="1">
              <a:solidFill>
                <a:srgbClr val="ff0000"/>
              </a:solidFill>
              <a:latin typeface="Monotype Corsiva"/>
            </a:endParaRPr>
          </a:p>
          <a:p>
            <a:pPr algn="r">
              <a:defRPr/>
            </a:pPr>
            <a:r>
              <a:rPr lang="ru-RU" b="1">
                <a:latin typeface="Times New Roman"/>
                <a:cs typeface="Times New Roman"/>
              </a:rPr>
              <a:t>Воспитател</a:t>
            </a:r>
            <a:r>
              <a:rPr lang="ru-RU" altLang="en-US" b="1">
                <a:latin typeface="Times New Roman"/>
                <a:cs typeface="Times New Roman"/>
              </a:rPr>
              <a:t>ь</a:t>
            </a:r>
            <a:r>
              <a:rPr lang="ru-RU" b="1">
                <a:latin typeface="Times New Roman"/>
                <a:cs typeface="Times New Roman"/>
              </a:rPr>
              <a:t>:</a:t>
            </a:r>
            <a:endParaRPr lang="ru-RU" b="1">
              <a:latin typeface="Times New Roman"/>
              <a:cs typeface="Times New Roman"/>
            </a:endParaRPr>
          </a:p>
          <a:p>
            <a:pPr algn="r">
              <a:defRPr/>
            </a:pPr>
            <a:r>
              <a:rPr lang="ru-RU" b="1">
                <a:latin typeface="Times New Roman"/>
                <a:cs typeface="Times New Roman"/>
              </a:rPr>
              <a:t>Бронзова Э.И.</a:t>
            </a:r>
            <a:endParaRPr lang="ru-RU" b="1">
              <a:latin typeface="Times New Roman"/>
              <a:cs typeface="Times New Roman"/>
            </a:endParaRPr>
          </a:p>
          <a:p>
            <a:pPr algn="r">
              <a:defRPr/>
            </a:pPr>
            <a:endParaRPr lang="ru-RU" b="1">
              <a:latin typeface="Times New Roman"/>
              <a:cs typeface="Times New Roman"/>
            </a:endParaRPr>
          </a:p>
          <a:p>
            <a:pPr algn="r">
              <a:defRPr/>
            </a:pPr>
            <a:endParaRPr lang="ru-RU" b="1">
              <a:latin typeface="Times New Roman"/>
              <a:cs typeface="Times New Roman"/>
            </a:endParaRPr>
          </a:p>
          <a:p>
            <a:pPr algn="ctr">
              <a:defRPr/>
            </a:pPr>
            <a:endParaRPr lang="ru-RU" b="1">
              <a:latin typeface="Times New Roman"/>
              <a:cs typeface="Times New Roman"/>
            </a:endParaRPr>
          </a:p>
          <a:p>
            <a:pPr algn="ctr">
              <a:defRPr/>
            </a:pPr>
            <a:r>
              <a:rPr lang="ru-RU" b="1">
                <a:latin typeface="Times New Roman"/>
                <a:cs typeface="Times New Roman"/>
              </a:rPr>
              <a:t>г.  Мончегорск 2020г.</a:t>
            </a:r>
            <a:endParaRPr lang="ru-RU" b="1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mc:Ignorable="hp" hp:hslDur="2000">
        <hp:hncExtTransition type="birthday" attr="None"/>
      </p:transition>
    </mc:Choice>
    <mc:Fallback>
      <p:transition xmlns:mc="http://schemas.openxmlformats.org/markup-compatibility/2006" xmlns:hp="http://schemas.haansoft.com/office/presentation/8.0" spd="med" mc:Ignorable="hp" hp:hslDur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619672" y="980728"/>
            <a:ext cx="60486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>
                <a:solidFill>
                  <a:srgbClr val="ff0000"/>
                </a:solidFill>
                <a:latin typeface="Monotype Corsiva"/>
              </a:rPr>
              <a:t>Если правильно формировать первоначальные представления ребёнка об окружающем мире, культуре общения, красоте жизни посредством прогулок, то можно воспитать интеллектуально развитую, творческую личность…</a:t>
            </a:r>
            <a:endParaRPr lang="ru-RU" sz="2400" b="1">
              <a:solidFill>
                <a:srgbClr val="ff0000"/>
              </a:solidFill>
              <a:latin typeface="Monotype Corsiva"/>
            </a:endParaRPr>
          </a:p>
        </p:txBody>
      </p:sp>
      <p:pic>
        <p:nvPicPr>
          <p:cNvPr id="16386" name="Picture 2" descr="https://sun9-41.userapi.com/U8-ZjoRuD7mBrYxyDcVCnsbq9ky0YCXMTE7i_A/X8QZ0Xpj6vY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043608" y="3068960"/>
            <a:ext cx="1944216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8" name="Picture 4" descr="https://sun9-28.userapi.com/LKGH-XblbDwMgpt6kPEH_831gNv5MMSczPiK1A/AWv1PjMZy9w.jpg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6804248" y="3068960"/>
            <a:ext cx="1728192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0" name="Picture 6" descr="https://sun9-17.userapi.com/TZ6KAtxfQYwo6LEG3YX6WW0SsEnR-AvaoZSlvA/9nmhJK1ZOkc.jpg"/>
          <p:cNvPicPr>
            <a:picLocks noChangeAspect="1" noChangeArrowheads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3851920" y="3356992"/>
            <a:ext cx="2052228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wipe dir="d"/>
      </p:transition>
    </mc:Choice>
    <mc:Fallback>
      <p:transition xmlns:mc="http://schemas.openxmlformats.org/markup-compatibility/2006" xmlns:hp="http://schemas.haansoft.com/office/presentation/8.0" mc:Ignorable="hp" hp:hslDur="5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59632" y="980728"/>
            <a:ext cx="720080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800" b="1">
                <a:solidFill>
                  <a:srgbClr val="ff0000"/>
                </a:solidFill>
                <a:latin typeface="Monotype Corsiva"/>
                <a:cs typeface="Times New Roman"/>
              </a:rPr>
              <a:t>Цель прогулки: </a:t>
            </a:r>
            <a:r>
              <a:rPr lang="ru-RU">
                <a:latin typeface="Times New Roman"/>
                <a:cs typeface="Times New Roman"/>
              </a:rPr>
              <a:t>Укрепление здоровья, профилактика утомления, физическое и умственное развитие детей, восстановление сниженных в процессе деятельности функциональных ресурсов организма. Задачи прогулки: Оказывать закаливающее воздействие на организм в естественных условиях; Способствовать повышению уровня физической подготовленности детей дошкольного возраста; Оптимизировать двигательную активность детей; Способствовать познавательно-речевому, художественно-эстетическому, социально- личностному развитию детей.</a:t>
            </a:r>
            <a:endParaRPr lang="ru-RU" b="1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pic>
        <p:nvPicPr>
          <p:cNvPr id="15362" name="Picture 2" descr="http://ddu232.minsk.edu.by/ru/sm.aspx?guid=8123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347864" y="3645024"/>
            <a:ext cx="3965013" cy="2973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wipe/>
      </p:transition>
    </mc:Choice>
    <mc:Fallback>
      <p:transition xmlns:mc="http://schemas.openxmlformats.org/markup-compatibility/2006" xmlns:hp="http://schemas.haansoft.com/office/presentation/8.0" mc:Ignorable="hp" hp:hslDur="5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27584" y="980728"/>
            <a:ext cx="6840760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>
                <a:solidFill>
                  <a:srgbClr val="ff0000"/>
                </a:solidFill>
                <a:latin typeface="Monotype Corsiva"/>
              </a:rPr>
              <a:t>Прогулка включает в себя</a:t>
            </a:r>
            <a:endParaRPr lang="ru-RU" sz="3200" b="1">
              <a:solidFill>
                <a:srgbClr val="ff0000"/>
              </a:solidFill>
              <a:latin typeface="Monotype Corsiva"/>
            </a:endParaRPr>
          </a:p>
          <a:p>
            <a:pPr lvl="0">
              <a:defRPr/>
            </a:pPr>
            <a:r>
              <a:rPr lang="ru-RU">
                <a:latin typeface="Times New Roman"/>
                <a:cs typeface="Times New Roman"/>
              </a:rPr>
              <a:t>· организацию с воспитанниками наблюдений</a:t>
            </a:r>
            <a:endParaRPr lang="ru-RU"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>
                <a:latin typeface="Times New Roman"/>
                <a:cs typeface="Times New Roman"/>
              </a:rPr>
              <a:t>· разнообразные игры</a:t>
            </a:r>
            <a:endParaRPr lang="ru-RU"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>
                <a:latin typeface="Times New Roman"/>
                <a:cs typeface="Times New Roman"/>
              </a:rPr>
              <a:t>· трудовую деятельность</a:t>
            </a:r>
            <a:endParaRPr lang="ru-RU"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>
                <a:latin typeface="Times New Roman"/>
                <a:cs typeface="Times New Roman"/>
              </a:rPr>
              <a:t>· спортивные упражнения</a:t>
            </a:r>
            <a:endParaRPr lang="ru-RU"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>
                <a:latin typeface="Times New Roman"/>
                <a:cs typeface="Times New Roman"/>
              </a:rPr>
              <a:t>· самостоятельную деятельность детей по их выбору и интересам.</a:t>
            </a:r>
            <a:endParaRPr lang="ru-RU">
              <a:latin typeface="Times New Roman"/>
              <a:cs typeface="Times New Roman"/>
            </a:endParaRPr>
          </a:p>
        </p:txBody>
      </p:sp>
      <p:pic>
        <p:nvPicPr>
          <p:cNvPr id="14338" name="Picture 2" descr="http://dou8.bip31.ru/wp-content/uploads/2020/04/%D0%93%D0%A0%D0%A3%D0%9F%D0%9F%D0%90-%D0%94%D0%95%D0%A2%D0%95%D0%99-4-%D0%B3%D0%BE-%D0%B3%D0%BE%D0%B4%D0%B0-%D0%96%D0%98%D0%97%D0%9D%D0%98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619672" y="3068960"/>
            <a:ext cx="5764830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wipe/>
      </p:transition>
    </mc:Choice>
    <mc:Fallback>
      <p:transition xmlns:mc="http://schemas.openxmlformats.org/markup-compatibility/2006" xmlns:hp="http://schemas.haansoft.com/office/presentation/8.0" mc:Ignorable="hp" hp:hslDur="5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83568" y="836712"/>
            <a:ext cx="8064896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>
                <a:solidFill>
                  <a:srgbClr val="ff0000"/>
                </a:solidFill>
                <a:latin typeface="Monotype Corsiva"/>
              </a:rPr>
              <a:t>Виды прогулок:</a:t>
            </a:r>
            <a:endParaRPr lang="ru-RU" sz="2800" b="1">
              <a:solidFill>
                <a:srgbClr val="ff0000"/>
              </a:solidFill>
              <a:latin typeface="Monotype Corsiva"/>
            </a:endParaRPr>
          </a:p>
          <a:p>
            <a:pPr algn="ctr">
              <a:defRPr/>
            </a:pPr>
            <a:endParaRPr lang="ru-RU" sz="2800" b="1">
              <a:solidFill>
                <a:srgbClr val="ff0000"/>
              </a:solidFill>
              <a:latin typeface="Monotype Corsiva"/>
            </a:endParaRPr>
          </a:p>
          <a:p>
            <a:pPr lvl="0">
              <a:defRPr/>
            </a:pPr>
            <a:r>
              <a:rPr lang="ru-RU" b="1">
                <a:solidFill>
                  <a:srgbClr val="ff0000"/>
                </a:solidFill>
                <a:latin typeface="Times New Roman"/>
                <a:cs typeface="Times New Roman"/>
              </a:rPr>
              <a:t>Традиционные</a:t>
            </a:r>
            <a:r>
              <a:rPr lang="ru-RU">
                <a:latin typeface="Times New Roman"/>
                <a:cs typeface="Times New Roman"/>
              </a:rPr>
              <a:t> - тематические, которые построены по принципу доминирования вида детской деятельности или являются продолжением темы дня в образовательном процессе.</a:t>
            </a:r>
            <a:endParaRPr lang="ru-RU"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 b="1">
                <a:solidFill>
                  <a:srgbClr val="ff0000"/>
                </a:solidFill>
                <a:latin typeface="Times New Roman"/>
                <a:cs typeface="Times New Roman"/>
              </a:rPr>
              <a:t>Инновационные</a:t>
            </a:r>
            <a:r>
              <a:rPr lang="ru-RU">
                <a:latin typeface="Times New Roman"/>
                <a:cs typeface="Times New Roman"/>
              </a:rPr>
              <a:t> - тематические прогулки:</a:t>
            </a:r>
            <a:endParaRPr lang="ru-RU"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>
                <a:latin typeface="Times New Roman"/>
                <a:cs typeface="Times New Roman"/>
              </a:rPr>
              <a:t>- Прогулки-походы</a:t>
            </a:r>
            <a:endParaRPr lang="ru-RU"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>
                <a:latin typeface="Times New Roman"/>
                <a:cs typeface="Times New Roman"/>
              </a:rPr>
              <a:t>- Развлекательные прогулки с персонажем</a:t>
            </a:r>
            <a:endParaRPr lang="ru-RU"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>
                <a:latin typeface="Times New Roman"/>
                <a:cs typeface="Times New Roman"/>
              </a:rPr>
              <a:t>- Прогулки-события</a:t>
            </a:r>
            <a:endParaRPr lang="ru-RU"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>
                <a:latin typeface="Times New Roman"/>
                <a:cs typeface="Times New Roman"/>
              </a:rPr>
              <a:t>- Прогулки - трудовые акции</a:t>
            </a:r>
            <a:endParaRPr lang="ru-RU"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>
                <a:latin typeface="Times New Roman"/>
                <a:cs typeface="Times New Roman"/>
              </a:rPr>
              <a:t>- Спортивные прогулки.</a:t>
            </a:r>
            <a:endParaRPr lang="ru-RU">
              <a:latin typeface="Times New Roman"/>
              <a:cs typeface="Times New Roman"/>
            </a:endParaRPr>
          </a:p>
        </p:txBody>
      </p:sp>
      <p:pic>
        <p:nvPicPr>
          <p:cNvPr id="13314" name="Picture 2" descr="https://pbs.twimg.com/media/D8dOTb7XsAMeSfl.jpg:large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4572000" y="3501008"/>
            <a:ext cx="3456384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wipe dir="u"/>
      </p:transition>
    </mc:Choice>
    <mc:Fallback>
      <p:transition xmlns:mc="http://schemas.openxmlformats.org/markup-compatibility/2006" xmlns:hp="http://schemas.haansoft.com/office/presentation/8.0" mc:Ignorable="hp" hp:hslDur="500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835696" y="836712"/>
            <a:ext cx="54726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>
                <a:solidFill>
                  <a:srgbClr val="ff0000"/>
                </a:solidFill>
                <a:latin typeface="Monotype Corsiva"/>
              </a:rPr>
              <a:t>Прогулка включает в себя:</a:t>
            </a:r>
            <a:endParaRPr lang="ru-RU" sz="3200" b="1">
              <a:solidFill>
                <a:srgbClr val="ff0000"/>
              </a:solidFill>
              <a:latin typeface="Monotype Corsiva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683568" y="2276872"/>
            <a:ext cx="2808312" cy="1706488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b="1">
                <a:latin typeface="Times New Roman"/>
                <a:cs typeface="Times New Roman"/>
              </a:rPr>
              <a:t>Совместная деятельность взрослого с детьми</a:t>
            </a:r>
            <a:endParaRPr lang="ru-RU" b="1">
              <a:latin typeface="Times New Roman"/>
              <a:cs typeface="Times New Roman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300192" y="2204864"/>
            <a:ext cx="2448272" cy="172819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b="1">
                <a:latin typeface="Times New Roman"/>
                <a:cs typeface="Times New Roman"/>
              </a:rPr>
              <a:t>Совместная деятельность со сверстниками</a:t>
            </a:r>
            <a:endParaRPr lang="ru-RU" b="1">
              <a:latin typeface="Times New Roman"/>
              <a:cs typeface="Times New Roman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987824" y="3789040"/>
            <a:ext cx="2952328" cy="172819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b="1">
                <a:latin typeface="Times New Roman"/>
                <a:cs typeface="Times New Roman"/>
              </a:rPr>
              <a:t>Самостоятельная деятельность ребенка</a:t>
            </a:r>
            <a:endParaRPr lang="ru-RU" b="1">
              <a:latin typeface="Times New Roman"/>
              <a:cs typeface="Times New Roman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2627784" y="1700808"/>
            <a:ext cx="216024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644008" y="1844824"/>
            <a:ext cx="0" cy="1800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5868144" y="1772816"/>
            <a:ext cx="648072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checker dir="vert"/>
      </p:transition>
    </mc:Choice>
    <mc:Fallback>
      <p:transition xmlns:mc="http://schemas.openxmlformats.org/markup-compatibility/2006" xmlns:hp="http://schemas.haansoft.com/office/presentation/8.0" mc:Ignorable="hp" hp:hslDur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1" animBg="1"/>
      <p:bldP spid="6" grpId="2" animBg="1"/>
    </p:bldLst>
  </p:timing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691680" y="764704"/>
            <a:ext cx="57606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>
                <a:solidFill>
                  <a:srgbClr val="ff0000"/>
                </a:solidFill>
                <a:latin typeface="Monotype Corsiva"/>
              </a:rPr>
              <a:t>Этапы планирования прогулки</a:t>
            </a:r>
            <a:endParaRPr lang="ru-RU" sz="3200" b="1">
              <a:solidFill>
                <a:srgbClr val="ff0000"/>
              </a:solidFill>
              <a:latin typeface="Monotype Corsiva"/>
            </a:endParaRPr>
          </a:p>
          <a:p>
            <a:pPr algn="ctr">
              <a:defRPr/>
            </a:pPr>
            <a:endParaRPr lang="ru-RU" sz="3200" b="1">
              <a:solidFill>
                <a:srgbClr val="ff0000"/>
              </a:solidFill>
              <a:latin typeface="Monotype Corsiva"/>
            </a:endParaRPr>
          </a:p>
          <a:p>
            <a:pPr lvl="0">
              <a:defRPr/>
            </a:pPr>
            <a:br>
              <a:rPr lang="ru-RU" sz="2800" b="1">
                <a:solidFill>
                  <a:srgbClr val="ff0000"/>
                </a:solidFill>
                <a:latin typeface="Monotype Corsiva"/>
              </a:rPr>
            </a:br>
            <a:endParaRPr lang="ru-RU" sz="2800" b="1">
              <a:solidFill>
                <a:srgbClr val="ff0000"/>
              </a:solidFill>
              <a:latin typeface="Monotype Corsiva"/>
            </a:endParaRPr>
          </a:p>
        </p:txBody>
      </p:sp>
      <p:sp>
        <p:nvSpPr>
          <p:cNvPr id="4" name="Облако 3"/>
          <p:cNvSpPr/>
          <p:nvPr/>
        </p:nvSpPr>
        <p:spPr>
          <a:xfrm>
            <a:off x="899592" y="1772816"/>
            <a:ext cx="2664296" cy="1634480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Планирование педагогических целей и задач</a:t>
            </a:r>
            <a:endParaRPr lang="ru-RU">
              <a:latin typeface="Times New Roman"/>
              <a:cs typeface="Times New Roman"/>
            </a:endParaRPr>
          </a:p>
        </p:txBody>
      </p:sp>
      <p:sp>
        <p:nvSpPr>
          <p:cNvPr id="5" name="Облако 4"/>
          <p:cNvSpPr/>
          <p:nvPr/>
        </p:nvSpPr>
        <p:spPr>
          <a:xfrm>
            <a:off x="3779912" y="2132856"/>
            <a:ext cx="5040560" cy="3096344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Подбор средств по развитию познавательных, речевых и практических умений дошкольников в процессе ознакомления с природными объектами и явлениями, предметами ближайшего окружения</a:t>
            </a:r>
            <a:endParaRPr lang="ru-RU">
              <a:latin typeface="Times New Roman"/>
              <a:cs typeface="Times New Roman"/>
            </a:endParaRPr>
          </a:p>
        </p:txBody>
      </p:sp>
      <p:sp>
        <p:nvSpPr>
          <p:cNvPr id="6" name="Облако 5"/>
          <p:cNvSpPr/>
          <p:nvPr/>
        </p:nvSpPr>
        <p:spPr>
          <a:xfrm>
            <a:off x="1187624" y="3789040"/>
            <a:ext cx="2592288" cy="1800200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Определение видов детской деятельности</a:t>
            </a:r>
            <a:endParaRPr lang="ru-RU">
              <a:latin typeface="Times New Roman"/>
              <a:cs typeface="Times New Roman"/>
            </a:endParaRPr>
          </a:p>
          <a:p>
            <a:pPr lvl="0">
              <a:defRPr/>
            </a:pPr>
            <a:br>
              <a:rPr lang="ru-RU"/>
            </a:br>
            <a:endParaRPr lang="ru-RU"/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2843808" y="1340768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3275856" y="1268760"/>
            <a:ext cx="720080" cy="23762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5940152" y="1340768"/>
            <a:ext cx="144016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split dir="in"/>
      </p:transition>
    </mc:Choice>
    <mc:Fallback>
      <p:transition xmlns:mc="http://schemas.openxmlformats.org/markup-compatibility/2006" xmlns:hp="http://schemas.haansoft.com/office/presentation/8.0" mc:Ignorable="hp" hp:hslDur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1" animBg="1"/>
    </p:bldLst>
  </p:timing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835696" y="908720"/>
            <a:ext cx="56166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>
                <a:solidFill>
                  <a:srgbClr val="ff0000"/>
                </a:solidFill>
                <a:latin typeface="Monotype Corsiva"/>
              </a:rPr>
              <a:t>Виды тематических прогулок</a:t>
            </a:r>
            <a:endParaRPr lang="ru-RU" sz="2800" b="1">
              <a:solidFill>
                <a:srgbClr val="ff0000"/>
              </a:solidFill>
              <a:latin typeface="Monotype Corsiva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27584" y="2636912"/>
            <a:ext cx="2160240" cy="108012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Прогулка-поход</a:t>
            </a:r>
            <a:endParaRPr lang="ru-RU">
              <a:latin typeface="Times New Roman"/>
              <a:cs typeface="Times New Roman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635896" y="1772816"/>
            <a:ext cx="1872208" cy="9144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Прогулка трудовых акций</a:t>
            </a:r>
            <a:endParaRPr lang="ru-RU">
              <a:latin typeface="Times New Roman"/>
              <a:cs typeface="Times New Roman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300192" y="2420888"/>
            <a:ext cx="2016224" cy="1130424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Развлекательные прогулки с персонажем</a:t>
            </a:r>
            <a:endParaRPr lang="ru-RU">
              <a:latin typeface="Times New Roman"/>
              <a:cs typeface="Times New Roman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907704" y="4653136"/>
            <a:ext cx="1728192" cy="1130424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Спортивная прогулка</a:t>
            </a:r>
            <a:endParaRPr lang="ru-RU">
              <a:latin typeface="Times New Roman"/>
              <a:cs typeface="Times New Roman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444208" y="4725144"/>
            <a:ext cx="1512168" cy="9144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Прогулка событие</a:t>
            </a:r>
            <a:endParaRPr lang="ru-RU">
              <a:latin typeface="Times New Roman"/>
              <a:cs typeface="Times New Roman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3635896" y="3573016"/>
            <a:ext cx="2376264" cy="914400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>
                <a:solidFill>
                  <a:schemeClr val="tx1"/>
                </a:solidFill>
                <a:latin typeface="Times New Roman"/>
                <a:cs typeface="Times New Roman"/>
              </a:rPr>
              <a:t>Тематические прогулки</a:t>
            </a:r>
            <a:endParaRPr lang="ru-RU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0" name="Стрелка вниз 9"/>
          <p:cNvSpPr/>
          <p:nvPr/>
        </p:nvSpPr>
        <p:spPr>
          <a:xfrm flipV="1">
            <a:off x="4644008" y="2852936"/>
            <a:ext cx="216024" cy="576064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6215017">
            <a:off x="3351066" y="3227116"/>
            <a:ext cx="243805" cy="501434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 rot="14170137">
            <a:off x="5893734" y="3317932"/>
            <a:ext cx="249699" cy="417593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8503975">
            <a:off x="3226438" y="4241171"/>
            <a:ext cx="371706" cy="214203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17637034">
            <a:off x="5939502" y="4353470"/>
            <a:ext cx="186792" cy="614157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wipe/>
      </p:transition>
    </mc:Choice>
    <mc:Fallback>
      <p:transition xmlns:mc="http://schemas.openxmlformats.org/markup-compatibility/2006" xmlns:hp="http://schemas.haansoft.com/office/presentation/8.0" mc:Ignorable="hp" hp:hslDur="5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1" animBg="1"/>
      <p:bldP spid="6" grpId="2" animBg="1"/>
      <p:bldP spid="8" grpId="3" animBg="1"/>
      <p:bldP spid="7" grpId="4" animBg="1"/>
      <p:bldP spid="4" grpId="5" animBg="1"/>
    </p:bldLst>
  </p:timing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43608" y="612845"/>
            <a:ext cx="7272808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>
                <a:solidFill>
                  <a:srgbClr val="ff0000"/>
                </a:solidFill>
                <a:latin typeface="Monotype Corsiva"/>
              </a:rPr>
              <a:t>Прогулка-поход </a:t>
            </a:r>
            <a:endParaRPr lang="ru-RU" sz="2400" b="1">
              <a:solidFill>
                <a:srgbClr val="ff0000"/>
              </a:solidFill>
              <a:latin typeface="Monotype Corsiva"/>
            </a:endParaRPr>
          </a:p>
          <a:p>
            <a:pPr algn="ctr">
              <a:defRPr/>
            </a:pPr>
            <a:endParaRPr lang="ru-RU" sz="2400" b="1">
              <a:solidFill>
                <a:srgbClr val="ff0000"/>
              </a:solidFill>
              <a:latin typeface="Monotype Corsiva"/>
            </a:endParaRPr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Прогулка-поход</a:t>
            </a:r>
            <a:r>
              <a:rPr lang="ru-RU">
                <a:latin typeface="Times New Roman"/>
                <a:cs typeface="Times New Roman"/>
              </a:rPr>
              <a:t> - организованный вид деятельности, в ходе которого решаются оздоровительные задачи, совершенствуются двигательные навыки и физические качества детей, удовлетворяются их познавательные потребности, воспитывается любовь и эстетическое отношение к природе.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Цель и задача </a:t>
            </a:r>
            <a:r>
              <a:rPr lang="ru-RU">
                <a:latin typeface="Times New Roman"/>
                <a:cs typeface="Times New Roman"/>
              </a:rPr>
              <a:t>- оздоровление детей, т.к. от обычной познавательной экскурсии туристическую прогулку отличает насыщенная двигательная деятельность детей (не менее 80%).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Факторы физической нагрузки детей: </a:t>
            </a:r>
            <a:endParaRPr lang="ru-RU" b="1">
              <a:latin typeface="Times New Roman"/>
              <a:cs typeface="Times New Roman"/>
            </a:endParaRPr>
          </a:p>
          <a:p>
            <a:pPr algn="just">
              <a:buFont typeface="Wingdings"/>
              <a:buChar char="v"/>
              <a:defRPr/>
            </a:pPr>
            <a:r>
              <a:rPr lang="ru-RU">
                <a:latin typeface="Times New Roman"/>
                <a:cs typeface="Times New Roman"/>
              </a:rPr>
              <a:t>возраст детей; </a:t>
            </a:r>
            <a:endParaRPr lang="ru-RU">
              <a:latin typeface="Times New Roman"/>
              <a:cs typeface="Times New Roman"/>
            </a:endParaRPr>
          </a:p>
          <a:p>
            <a:pPr algn="just">
              <a:buFont typeface="Wingdings"/>
              <a:buChar char="v"/>
              <a:defRPr/>
            </a:pPr>
            <a:r>
              <a:rPr lang="ru-RU">
                <a:latin typeface="Times New Roman"/>
                <a:cs typeface="Times New Roman"/>
              </a:rPr>
              <a:t>уровень их двигательной активности и подготовленности; </a:t>
            </a:r>
            <a:endParaRPr lang="ru-RU">
              <a:latin typeface="Times New Roman"/>
              <a:cs typeface="Times New Roman"/>
            </a:endParaRPr>
          </a:p>
          <a:p>
            <a:pPr algn="just">
              <a:buFont typeface="Wingdings"/>
              <a:buChar char="v"/>
              <a:defRPr/>
            </a:pPr>
            <a:r>
              <a:rPr lang="ru-RU">
                <a:latin typeface="Times New Roman"/>
                <a:cs typeface="Times New Roman"/>
              </a:rPr>
              <a:t>состояние здоровья, вид прогулки-похода; </a:t>
            </a:r>
            <a:endParaRPr lang="ru-RU">
              <a:latin typeface="Times New Roman"/>
              <a:cs typeface="Times New Roman"/>
            </a:endParaRPr>
          </a:p>
          <a:p>
            <a:pPr algn="just">
              <a:buFont typeface="Wingdings"/>
              <a:buChar char="v"/>
              <a:defRPr/>
            </a:pPr>
            <a:r>
              <a:rPr lang="ru-RU">
                <a:latin typeface="Times New Roman"/>
                <a:cs typeface="Times New Roman"/>
              </a:rPr>
              <a:t>погодные и климатические условия.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br>
              <a:rPr lang="ru-RU">
                <a:latin typeface="Times New Roman"/>
                <a:cs typeface="Times New Roman"/>
              </a:rPr>
            </a:br>
            <a:endParaRPr lang="ru-RU">
              <a:latin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836712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.</a:t>
            </a:r>
            <a:endParaRPr lang="ru-RU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wipe/>
      </p:transition>
    </mc:Choice>
    <mc:Fallback>
      <p:transition xmlns:mc="http://schemas.openxmlformats.org/markup-compatibility/2006" xmlns:hp="http://schemas.haansoft.com/office/presentation/8.0" mc:Ignorable="hp" hp:hslDur="5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403648" y="836712"/>
            <a:ext cx="6624736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>
                <a:solidFill>
                  <a:srgbClr val="ff0000"/>
                </a:solidFill>
                <a:latin typeface="Monotype Corsiva"/>
                <a:cs typeface="Times New Roman"/>
              </a:rPr>
              <a:t>Структура прогулки-похода </a:t>
            </a:r>
            <a:endParaRPr lang="ru-RU" sz="2800" b="1">
              <a:solidFill>
                <a:srgbClr val="ff0000"/>
              </a:solidFill>
              <a:latin typeface="Monotype Corsiva"/>
              <a:cs typeface="Times New Roman"/>
            </a:endParaRPr>
          </a:p>
          <a:p>
            <a:pPr algn="ctr">
              <a:defRPr/>
            </a:pPr>
            <a:endParaRPr lang="ru-RU" sz="2400" b="1">
              <a:solidFill>
                <a:srgbClr val="ff0000"/>
              </a:solidFill>
              <a:latin typeface="Monotype Corsiva"/>
              <a:cs typeface="Times New Roman"/>
            </a:endParaRPr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Первая часть</a:t>
            </a:r>
            <a:r>
              <a:rPr lang="ru-RU">
                <a:latin typeface="Times New Roman"/>
                <a:cs typeface="Times New Roman"/>
              </a:rPr>
              <a:t>—вводная длительностью до 5 минут.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Цель</a:t>
            </a:r>
            <a:r>
              <a:rPr lang="ru-RU">
                <a:latin typeface="Times New Roman"/>
                <a:cs typeface="Times New Roman"/>
              </a:rPr>
              <a:t>— сбор, перекличка и проведение инструктажа. Сообщение задачи и краткое содержание предстоящей деятельности (в случае необходимости), проверка состояния личного снаряжения и готовность к походу.</a:t>
            </a:r>
            <a:endParaRPr lang="ru-RU">
              <a:latin typeface="Times New Roman"/>
              <a:cs typeface="Times New Roman"/>
            </a:endParaRPr>
          </a:p>
        </p:txBody>
      </p:sp>
      <p:pic>
        <p:nvPicPr>
          <p:cNvPr id="4" name="Picture 2" descr="https://thumbs.dreamstime.com/b/%D0%B4%D0%B5%D1%82%D0%B8-%D0%B2-%D0%B5%D1%81%D0%B5-92493166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691680" y="3356992"/>
            <a:ext cx="5904656" cy="27161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403648" y="836712"/>
            <a:ext cx="6048672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>
                <a:solidFill>
                  <a:srgbClr val="ff0000"/>
                </a:solidFill>
                <a:latin typeface="Monotype Corsiva"/>
              </a:rPr>
              <a:t>Виды прогулок-походов:</a:t>
            </a:r>
            <a:endParaRPr lang="ru-RU" sz="2800" b="1">
              <a:solidFill>
                <a:srgbClr val="ff0000"/>
              </a:solidFill>
              <a:latin typeface="Monotype Corsiva"/>
            </a:endParaRPr>
          </a:p>
          <a:p>
            <a:pPr>
              <a:buFont typeface="Arial"/>
              <a:buChar char="•"/>
              <a:defRPr/>
            </a:pPr>
            <a:r>
              <a:rPr lang="ru-RU">
                <a:latin typeface="Times New Roman"/>
                <a:cs typeface="Times New Roman"/>
              </a:rPr>
              <a:t>Спортивно-тренировочный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Arial"/>
              <a:buChar char="•"/>
              <a:defRPr/>
            </a:pPr>
            <a:r>
              <a:rPr lang="ru-RU">
                <a:latin typeface="Times New Roman"/>
                <a:cs typeface="Times New Roman"/>
              </a:rPr>
              <a:t>Познавательный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Arial"/>
              <a:buChar char="•"/>
              <a:defRPr/>
            </a:pPr>
            <a:r>
              <a:rPr lang="ru-RU">
                <a:latin typeface="Times New Roman"/>
                <a:cs typeface="Times New Roman"/>
              </a:rPr>
              <a:t>Развлекательный </a:t>
            </a:r>
            <a:endParaRPr lang="ru-RU">
              <a:latin typeface="Times New Roman"/>
              <a:cs typeface="Times New Roman"/>
            </a:endParaRPr>
          </a:p>
          <a:p>
            <a:pPr algn="ctr">
              <a:defRPr/>
            </a:pPr>
            <a:r>
              <a:rPr lang="ru-RU" sz="2800" b="1">
                <a:solidFill>
                  <a:srgbClr val="ff0000"/>
                </a:solidFill>
                <a:latin typeface="Monotype Corsiva"/>
              </a:rPr>
              <a:t>Этапы прогулки-похода</a:t>
            </a:r>
            <a:endParaRPr lang="ru-RU" sz="2800" b="1">
              <a:solidFill>
                <a:srgbClr val="ff0000"/>
              </a:solidFill>
              <a:latin typeface="Monotype Corsiva"/>
            </a:endParaRPr>
          </a:p>
          <a:p>
            <a:pPr algn="ctr">
              <a:defRPr/>
            </a:pPr>
            <a:endParaRPr lang="ru-RU" sz="2800" b="1">
              <a:solidFill>
                <a:srgbClr val="ff0000"/>
              </a:solidFill>
              <a:latin typeface="Monotype Corsiva"/>
            </a:endParaRPr>
          </a:p>
          <a:p>
            <a:pPr algn="ctr">
              <a:defRPr/>
            </a:pPr>
            <a:endParaRPr lang="ru-RU" sz="2800" b="1">
              <a:solidFill>
                <a:srgbClr val="ff0000"/>
              </a:solidFill>
              <a:latin typeface="Monotype Corsiva"/>
            </a:endParaRPr>
          </a:p>
          <a:p>
            <a:pPr algn="ctr">
              <a:defRPr/>
            </a:pPr>
            <a:endParaRPr lang="ru-RU" sz="2800" b="1">
              <a:solidFill>
                <a:srgbClr val="ff0000"/>
              </a:solidFill>
              <a:latin typeface="Monotype Corsiva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187624" y="2636912"/>
          <a:ext cx="7416825" cy="34785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72275"/>
                <a:gridCol w="2472275"/>
                <a:gridCol w="2472275"/>
              </a:tblGrid>
              <a:tr h="216024">
                <a:tc>
                  <a:txBody>
                    <a:bodyPr vert="horz" lIns="91440" tIns="45720" rIns="91440" bIns="45720" anchor="t" anchorCtr="0"/>
                    <a:p>
                      <a:pPr algn="ctr">
                        <a:defRPr/>
                      </a:pPr>
                      <a:r>
                        <a:rPr lang="ru-RU" b="1">
                          <a:latin typeface="Times New Roman"/>
                          <a:cs typeface="Times New Roman"/>
                        </a:rPr>
                        <a:t>1 этап-подготовка</a:t>
                      </a:r>
                      <a:endParaRPr lang="ru-RU" b="1">
                        <a:latin typeface="Times New Roman"/>
                        <a:cs typeface="Times New Roman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>
                        <a:defRPr/>
                      </a:pPr>
                      <a:r>
                        <a:rPr lang="ru-RU" b="1">
                          <a:latin typeface="Times New Roman"/>
                          <a:cs typeface="Times New Roman"/>
                        </a:rPr>
                        <a:t>2 этап-проведение</a:t>
                      </a:r>
                      <a:endParaRPr lang="ru-RU" b="1">
                        <a:latin typeface="Times New Roman"/>
                        <a:cs typeface="Times New Roman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>
                        <a:defRPr/>
                      </a:pPr>
                      <a:r>
                        <a:rPr lang="ru-RU" b="1">
                          <a:latin typeface="Times New Roman"/>
                          <a:cs typeface="Times New Roman"/>
                        </a:rPr>
                        <a:t>3 этап-подведение итогов</a:t>
                      </a:r>
                      <a:endParaRPr lang="ru-RU" b="1">
                        <a:latin typeface="Times New Roman"/>
                        <a:cs typeface="Times New Roman"/>
                      </a:endParaRPr>
                    </a:p>
                  </a:txBody>
                  <a:tcPr marL="91440" marR="91440"/>
                </a:tc>
              </a:tr>
              <a:tr h="1944781">
                <a:tc>
                  <a:txBody>
                    <a:bodyPr vert="horz" lIns="91440" tIns="45720" rIns="91440" bIns="45720" anchor="t" anchorCtr="0"/>
                    <a:p>
                      <a:pPr lvl="0">
                        <a:defRPr/>
                      </a:pPr>
                      <a:r>
                        <a:rPr lang="ru-RU">
                          <a:latin typeface="Times New Roman"/>
                          <a:cs typeface="Times New Roman"/>
                        </a:rPr>
                        <a:t>Обращение</a:t>
                      </a:r>
                      <a:r>
                        <a:rPr lang="ru-RU" baseline="0">
                          <a:latin typeface="Times New Roman"/>
                          <a:cs typeface="Times New Roman"/>
                        </a:rPr>
                        <a:t> к родителям, рассказ о предстоящей прогулке.</a:t>
                      </a:r>
                      <a:endParaRPr lang="ru-RU" baseline="0">
                        <a:latin typeface="Times New Roman"/>
                        <a:cs typeface="Times New Roman"/>
                      </a:endParaRPr>
                    </a:p>
                    <a:p>
                      <a:pPr lvl="0">
                        <a:defRPr/>
                      </a:pPr>
                      <a:r>
                        <a:rPr lang="ru-RU" baseline="0">
                          <a:latin typeface="Times New Roman"/>
                          <a:cs typeface="Times New Roman"/>
                        </a:rPr>
                        <a:t>Предварительная работа с детьми.</a:t>
                      </a:r>
                      <a:endParaRPr lang="ru-RU" baseline="0">
                        <a:latin typeface="Times New Roman"/>
                        <a:cs typeface="Times New Roman"/>
                      </a:endParaRPr>
                    </a:p>
                    <a:p>
                      <a:pPr lvl="0">
                        <a:defRPr/>
                      </a:pPr>
                      <a:r>
                        <a:rPr lang="ru-RU" baseline="0">
                          <a:latin typeface="Times New Roman"/>
                          <a:cs typeface="Times New Roman"/>
                        </a:rPr>
                        <a:t>Сообщение цели прогулки детям.</a:t>
                      </a:r>
                      <a:endParaRPr lang="ru-RU" baseline="0">
                        <a:latin typeface="Times New Roman"/>
                        <a:cs typeface="Times New Roman"/>
                      </a:endParaRPr>
                    </a:p>
                    <a:p>
                      <a:pPr lvl="0">
                        <a:defRPr/>
                      </a:pPr>
                      <a:r>
                        <a:rPr lang="ru-RU" baseline="0">
                          <a:latin typeface="Times New Roman"/>
                          <a:cs typeface="Times New Roman"/>
                        </a:rPr>
                        <a:t>Одевание по сезону.</a:t>
                      </a:r>
                      <a:endParaRPr lang="ru-RU" baseline="0">
                        <a:latin typeface="Times New Roman"/>
                        <a:cs typeface="Times New Roman"/>
                      </a:endParaRPr>
                    </a:p>
                    <a:p>
                      <a:pPr lvl="0">
                        <a:defRPr/>
                      </a:pPr>
                      <a:r>
                        <a:rPr lang="ru-RU" baseline="0">
                          <a:latin typeface="Times New Roman"/>
                          <a:cs typeface="Times New Roman"/>
                        </a:rPr>
                        <a:t>Подготовка снаряжения.</a:t>
                      </a:r>
                      <a:endParaRPr lang="ru-RU" baseline="0">
                        <a:latin typeface="Times New Roman"/>
                        <a:cs typeface="Times New Roman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lvl="0">
                        <a:defRPr/>
                      </a:pPr>
                      <a:r>
                        <a:rPr lang="ru-RU">
                          <a:latin typeface="Times New Roman"/>
                          <a:cs typeface="Times New Roman"/>
                        </a:rPr>
                        <a:t>Прохождение намеченного маршрута.</a:t>
                      </a:r>
                      <a:endParaRPr lang="ru-RU">
                        <a:latin typeface="Times New Roman"/>
                        <a:cs typeface="Times New Roman"/>
                      </a:endParaRPr>
                    </a:p>
                    <a:p>
                      <a:pPr lvl="0">
                        <a:defRPr/>
                      </a:pPr>
                      <a:r>
                        <a:rPr lang="ru-RU">
                          <a:latin typeface="Times New Roman"/>
                          <a:cs typeface="Times New Roman"/>
                        </a:rPr>
                        <a:t>Действия</a:t>
                      </a:r>
                      <a:r>
                        <a:rPr lang="ru-RU" baseline="0">
                          <a:latin typeface="Times New Roman"/>
                          <a:cs typeface="Times New Roman"/>
                        </a:rPr>
                        <a:t> в соответствии с темой прогулки.</a:t>
                      </a:r>
                      <a:endParaRPr lang="ru-RU" baseline="0">
                        <a:latin typeface="Times New Roman"/>
                        <a:cs typeface="Times New Roman"/>
                      </a:endParaRPr>
                    </a:p>
                    <a:p>
                      <a:pPr lvl="0">
                        <a:defRPr/>
                      </a:pPr>
                      <a:r>
                        <a:rPr lang="ru-RU" baseline="0">
                          <a:latin typeface="Times New Roman"/>
                          <a:cs typeface="Times New Roman"/>
                        </a:rPr>
                        <a:t>Наблюдение.</a:t>
                      </a:r>
                      <a:endParaRPr lang="ru-RU">
                        <a:latin typeface="Times New Roman"/>
                        <a:cs typeface="Times New Roman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lvl="0">
                        <a:defRPr/>
                      </a:pPr>
                      <a:r>
                        <a:rPr lang="ru-RU">
                          <a:latin typeface="Times New Roman"/>
                          <a:cs typeface="Times New Roman"/>
                        </a:rPr>
                        <a:t>Составление</a:t>
                      </a:r>
                      <a:r>
                        <a:rPr lang="ru-RU" baseline="0">
                          <a:latin typeface="Times New Roman"/>
                          <a:cs typeface="Times New Roman"/>
                        </a:rPr>
                        <a:t> мини- отчета о прогулке (рисунки, поделки, рассказы и т.д.)</a:t>
                      </a:r>
                      <a:endParaRPr lang="ru-RU">
                        <a:latin typeface="Times New Roman"/>
                        <a:cs typeface="Times New Roman"/>
                      </a:endParaRPr>
                    </a:p>
                  </a:txBody>
                  <a:tcPr marL="91440" marR="9144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wipe dir="u"/>
      </p:transition>
    </mc:Choice>
    <mc:Fallback>
      <p:transition xmlns:mc="http://schemas.openxmlformats.org/markup-compatibility/2006" xmlns:hp="http://schemas.haansoft.com/office/presentation/8.0" mc:Ignorable="hp" hp:hslDur="500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87624" y="1052736"/>
            <a:ext cx="7200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Вторая часть </a:t>
            </a:r>
            <a:r>
              <a:rPr lang="ru-RU">
                <a:latin typeface="Times New Roman"/>
                <a:cs typeface="Times New Roman"/>
              </a:rPr>
              <a:t>- движение по разработанному маршруту (до 20-40 минут). Этот этап включает от одного до трёх (в зависимости от физической подготовленности, сезона, погоды) переходов с кратковременными (5-10 мин) привалами как для отдыха (разные виды ходьбы, общеразвивающие упражнения, полоса препятствий, основные виды движений: метание, бег, лазание и т.д.), так и для наблюдения за интересными объектами..</a:t>
            </a:r>
            <a:endParaRPr lang="ru-RU">
              <a:latin typeface="Times New Roman"/>
              <a:cs typeface="Times New Roman"/>
            </a:endParaRPr>
          </a:p>
        </p:txBody>
      </p:sp>
      <p:pic>
        <p:nvPicPr>
          <p:cNvPr id="5122" name="Picture 2" descr="https://xn--23-kmc.xn--80aafey1amqq.xn--d1acj3b/images/events/cover/40cc0d257d2d5b8bb9ae75b9ac58ca60_big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2771799" y="3140968"/>
            <a:ext cx="4140613" cy="275649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wedge/>
      </p:transition>
    </mc:Choice>
    <mc:Fallback>
      <p:transition xmlns:mc="http://schemas.openxmlformats.org/markup-compatibility/2006" xmlns:hp="http://schemas.haansoft.com/office/presentation/8.0" mc:Ignorable="hp" hp:hslDur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83568" y="1124743"/>
            <a:ext cx="770485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Третья часть </a:t>
            </a:r>
            <a:r>
              <a:rPr lang="ru-RU">
                <a:latin typeface="Times New Roman"/>
                <a:cs typeface="Times New Roman"/>
              </a:rPr>
              <a:t>- привал – конечный пункт прогулки-похода. Место должно быть удобно для отдыха, где есть возможность, например, организовать пикник, поставить палатку, развести костер, организовать игры и т.д. В игры можно включать несколько подвижных игр или игровых упражнений, следующих одно за другим, что тренирует в быстром переключении с одного двигательного задания на другое, формирует ловкость, быстроту, координацию (до 15 минут). Например, преодоление паутины (из верёвок), затем «Лесные ловишки», «К дереву беги». В зимний период года сокращается длительность отдыха на привалах, заменяются движения по сезону (ходьба по траве—ходьба по глубокому снегу; ходьба по узкой дорожке—ходьба «след в след»). Четвертая часть Сбор детей и уборка территории после привала. Пятая часть Движение группы до детского сада. Могут быть короткие остановки для отдыха и наблюдений.</a:t>
            </a:r>
            <a:endParaRPr lang="ru-RU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60" y="836712"/>
            <a:ext cx="7992888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>
                <a:solidFill>
                  <a:srgbClr val="ff0000"/>
                </a:solidFill>
                <a:latin typeface="Monotype Corsiva"/>
              </a:rPr>
              <a:t>Алгоритм подготовки прогулки-похода </a:t>
            </a:r>
            <a:endParaRPr lang="ru-RU" sz="2000" b="1">
              <a:solidFill>
                <a:srgbClr val="ff0000"/>
              </a:solidFill>
              <a:latin typeface="Monotype Corsiva"/>
            </a:endParaRPr>
          </a:p>
          <a:p>
            <a:pPr algn="just">
              <a:buFont typeface="Arial"/>
              <a:buChar char="•"/>
              <a:defRPr/>
            </a:pPr>
            <a:r>
              <a:rPr lang="ru-RU" sz="1600">
                <a:latin typeface="Times New Roman"/>
                <a:cs typeface="Times New Roman"/>
              </a:rPr>
              <a:t>Определение маршрута прогулки-похода. </a:t>
            </a:r>
            <a:endParaRPr lang="ru-RU" sz="1600">
              <a:latin typeface="Times New Roman"/>
              <a:cs typeface="Times New Roman"/>
            </a:endParaRPr>
          </a:p>
          <a:p>
            <a:pPr algn="just">
              <a:buFont typeface="Arial"/>
              <a:buChar char="•"/>
              <a:defRPr/>
            </a:pPr>
            <a:r>
              <a:rPr lang="ru-RU" sz="1600">
                <a:latin typeface="Times New Roman"/>
                <a:cs typeface="Times New Roman"/>
              </a:rPr>
              <a:t>Согласование маршрута с администрацией ДОО. </a:t>
            </a:r>
            <a:endParaRPr lang="ru-RU" sz="1600">
              <a:latin typeface="Times New Roman"/>
              <a:cs typeface="Times New Roman"/>
            </a:endParaRPr>
          </a:p>
          <a:p>
            <a:pPr algn="just">
              <a:buFont typeface="Arial"/>
              <a:buChar char="•"/>
              <a:defRPr/>
            </a:pPr>
            <a:r>
              <a:rPr lang="ru-RU" sz="1600">
                <a:latin typeface="Times New Roman"/>
                <a:cs typeface="Times New Roman"/>
              </a:rPr>
              <a:t>Тщательное изучение маршрута прогулки-похода, его прохождение взрослыми. </a:t>
            </a:r>
            <a:endParaRPr lang="ru-RU" sz="1600">
              <a:latin typeface="Times New Roman"/>
              <a:cs typeface="Times New Roman"/>
            </a:endParaRPr>
          </a:p>
          <a:p>
            <a:pPr algn="just">
              <a:buFont typeface="Arial"/>
              <a:buChar char="•"/>
              <a:defRPr/>
            </a:pPr>
            <a:r>
              <a:rPr lang="ru-RU" sz="1600">
                <a:latin typeface="Times New Roman"/>
                <a:cs typeface="Times New Roman"/>
              </a:rPr>
              <a:t>Привлечение родителей для участия в прогулке-походе. Подготовка необходимого снаряжения. </a:t>
            </a:r>
            <a:endParaRPr lang="ru-RU" sz="1600">
              <a:latin typeface="Times New Roman"/>
              <a:cs typeface="Times New Roman"/>
            </a:endParaRPr>
          </a:p>
          <a:p>
            <a:pPr algn="just">
              <a:buFont typeface="Arial"/>
              <a:buChar char="•"/>
              <a:defRPr/>
            </a:pPr>
            <a:r>
              <a:rPr lang="ru-RU" sz="1600">
                <a:latin typeface="Times New Roman"/>
                <a:cs typeface="Times New Roman"/>
              </a:rPr>
              <a:t>Подготовка к проведению инструктажа для участников похода (определение даты, времени и продолжительности прогулки-похода, рекомендации по экипировке туриста – форме одежды и содержание рюкзака). </a:t>
            </a:r>
            <a:endParaRPr lang="ru-RU" sz="1600">
              <a:latin typeface="Times New Roman"/>
              <a:cs typeface="Times New Roman"/>
            </a:endParaRPr>
          </a:p>
          <a:p>
            <a:pPr algn="ctr">
              <a:defRPr/>
            </a:pPr>
            <a:r>
              <a:rPr lang="ru-RU" b="1">
                <a:solidFill>
                  <a:srgbClr val="ff0000"/>
                </a:solidFill>
                <a:latin typeface="Monotype Corsiva"/>
                <a:cs typeface="Times New Roman"/>
              </a:rPr>
              <a:t>Правила безопасности при проведении прогулки-похода </a:t>
            </a:r>
            <a:endParaRPr lang="ru-RU" b="1">
              <a:solidFill>
                <a:srgbClr val="ff0000"/>
              </a:solidFill>
              <a:latin typeface="Monotype Corsiva"/>
              <a:cs typeface="Times New Roman"/>
            </a:endParaRPr>
          </a:p>
          <a:p>
            <a:pPr algn="just">
              <a:buFont typeface="Arial"/>
              <a:buChar char="•"/>
              <a:defRPr/>
            </a:pPr>
            <a:r>
              <a:rPr lang="ru-RU" sz="1600">
                <a:latin typeface="Times New Roman"/>
                <a:cs typeface="Times New Roman"/>
              </a:rPr>
              <a:t>Движение группы по определенному и спланированному маршруту</a:t>
            </a:r>
            <a:endParaRPr lang="ru-RU" sz="1600">
              <a:latin typeface="Times New Roman"/>
              <a:cs typeface="Times New Roman"/>
            </a:endParaRPr>
          </a:p>
          <a:p>
            <a:pPr algn="just">
              <a:buFont typeface="Arial"/>
              <a:buChar char="•"/>
              <a:defRPr/>
            </a:pPr>
            <a:r>
              <a:rPr lang="ru-RU" sz="1600">
                <a:latin typeface="Times New Roman"/>
                <a:cs typeface="Times New Roman"/>
              </a:rPr>
              <a:t>Сопровождение детей взрослыми, не менее двух взрослых на группу</a:t>
            </a:r>
            <a:endParaRPr lang="ru-RU" sz="1600">
              <a:latin typeface="Times New Roman"/>
              <a:cs typeface="Times New Roman"/>
            </a:endParaRPr>
          </a:p>
          <a:p>
            <a:pPr algn="just">
              <a:buFont typeface="Arial"/>
              <a:buChar char="•"/>
              <a:defRPr/>
            </a:pPr>
            <a:r>
              <a:rPr lang="ru-RU" sz="1600">
                <a:latin typeface="Times New Roman"/>
                <a:cs typeface="Times New Roman"/>
              </a:rPr>
              <a:t>Присутствие медицинского работника и наличие аптечки </a:t>
            </a:r>
            <a:endParaRPr lang="ru-RU" sz="1600">
              <a:latin typeface="Times New Roman"/>
              <a:cs typeface="Times New Roman"/>
            </a:endParaRPr>
          </a:p>
          <a:p>
            <a:pPr algn="just">
              <a:buFont typeface="Arial"/>
              <a:buChar char="•"/>
              <a:defRPr/>
            </a:pPr>
            <a:r>
              <a:rPr lang="ru-RU" sz="1600">
                <a:latin typeface="Times New Roman"/>
                <a:cs typeface="Times New Roman"/>
              </a:rPr>
              <a:t>Проведение переклички по списку (несколько раз в течение похода) </a:t>
            </a:r>
            <a:endParaRPr lang="ru-RU" sz="1600">
              <a:latin typeface="Times New Roman"/>
              <a:cs typeface="Times New Roman"/>
            </a:endParaRPr>
          </a:p>
          <a:p>
            <a:pPr algn="just">
              <a:buFont typeface="Arial"/>
              <a:buChar char="•"/>
              <a:defRPr/>
            </a:pPr>
            <a:r>
              <a:rPr lang="ru-RU" sz="1600">
                <a:latin typeface="Times New Roman"/>
                <a:cs typeface="Times New Roman"/>
              </a:rPr>
              <a:t>Одежда должна соответствовать сезону года и состоянию погоды, головной убор обязателен. Соблюдение правил дорожного движения при переходе улиц и дорог </a:t>
            </a:r>
            <a:endParaRPr lang="ru-RU" sz="1600">
              <a:latin typeface="Times New Roman"/>
              <a:cs typeface="Times New Roman"/>
            </a:endParaRPr>
          </a:p>
          <a:p>
            <a:pPr algn="just">
              <a:buFont typeface="Arial"/>
              <a:buChar char="•"/>
              <a:defRPr/>
            </a:pPr>
            <a:r>
              <a:rPr lang="ru-RU" sz="1600">
                <a:latin typeface="Times New Roman"/>
                <a:cs typeface="Times New Roman"/>
              </a:rPr>
              <a:t>Соблюдение питьевого режима </a:t>
            </a:r>
            <a:endParaRPr lang="ru-RU" sz="1600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sz="1600" b="1" i="1">
                <a:latin typeface="Times New Roman"/>
                <a:cs typeface="Times New Roman"/>
              </a:rPr>
              <a:t>Проводить прогулки-походы следует с детьми старшего дошкольного возраста. Оптимальное количество таких прогулок </a:t>
            </a:r>
            <a:r>
              <a:rPr lang="ru-RU" sz="1600" b="1" i="1">
                <a:solidFill>
                  <a:srgbClr val="ff0000"/>
                </a:solidFill>
                <a:latin typeface="Times New Roman"/>
                <a:cs typeface="Times New Roman"/>
              </a:rPr>
              <a:t>две-три в год</a:t>
            </a:r>
            <a:r>
              <a:rPr lang="ru-RU" sz="1600" b="1" i="1">
                <a:latin typeface="Times New Roman"/>
                <a:cs typeface="Times New Roman"/>
              </a:rPr>
              <a:t>. </a:t>
            </a:r>
            <a:r>
              <a:rPr lang="ru-RU" sz="1600">
                <a:latin typeface="Times New Roman"/>
                <a:cs typeface="Times New Roman"/>
              </a:rPr>
              <a:t>Если проводить их чаще, то эти прогулки могут утратить свою привлекательность, у детей снизится к ним интерес.</a:t>
            </a:r>
            <a:endParaRPr lang="ru-RU" sz="1600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dissolve/>
      </p:transition>
    </mc:Choice>
    <mc:Fallback>
      <p:transition xmlns:mc="http://schemas.openxmlformats.org/markup-compatibility/2006" xmlns:hp="http://schemas.haansoft.com/office/presentation/8.0" mc:Ignorable="hp" hp:hslDur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83568" y="620688"/>
            <a:ext cx="792088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>
                <a:solidFill>
                  <a:srgbClr val="ff0000"/>
                </a:solidFill>
                <a:latin typeface="Monotype Corsiva"/>
              </a:rPr>
              <a:t>Прогулка трудовая акция </a:t>
            </a:r>
            <a:endParaRPr lang="ru-RU" sz="2000" b="1">
              <a:solidFill>
                <a:srgbClr val="ff0000"/>
              </a:solidFill>
              <a:latin typeface="Monotype Corsiva"/>
            </a:endParaRPr>
          </a:p>
          <a:p>
            <a:pPr algn="just">
              <a:defRPr/>
            </a:pPr>
            <a:r>
              <a:rPr lang="ru-RU" sz="1600" b="1">
                <a:latin typeface="Times New Roman"/>
                <a:cs typeface="Times New Roman"/>
              </a:rPr>
              <a:t>Трудовая акция (субботник)– </a:t>
            </a:r>
            <a:r>
              <a:rPr lang="ru-RU" sz="1600">
                <a:latin typeface="Times New Roman"/>
                <a:cs typeface="Times New Roman"/>
              </a:rPr>
              <a:t>ограниченная по месту и времени проведения специально организованная предметно-практическая трудовая деятельность детей. </a:t>
            </a:r>
            <a:endParaRPr lang="ru-RU" sz="1600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sz="1600" b="1">
                <a:latin typeface="Times New Roman"/>
                <a:cs typeface="Times New Roman"/>
              </a:rPr>
              <a:t>Цель и задачи </a:t>
            </a:r>
            <a:r>
              <a:rPr lang="ru-RU" sz="1600">
                <a:latin typeface="Times New Roman"/>
                <a:cs typeface="Times New Roman"/>
              </a:rPr>
              <a:t>таких прогулок определяются воспитателем исходя из приобретенных навыков и трудовых умений воспитанников, а также их физических возможностей. Подобные прогулки следует проводить регулярно, </a:t>
            </a:r>
            <a:r>
              <a:rPr lang="ru-RU" sz="1600" b="1">
                <a:solidFill>
                  <a:srgbClr val="ff0000"/>
                </a:solidFill>
                <a:latin typeface="Times New Roman"/>
                <a:cs typeface="Times New Roman"/>
              </a:rPr>
              <a:t>но не чаще 2-3 раз в месяц</a:t>
            </a:r>
            <a:r>
              <a:rPr lang="ru-RU" sz="1600">
                <a:latin typeface="Times New Roman"/>
                <a:cs typeface="Times New Roman"/>
              </a:rPr>
              <a:t>, поскольку значительное количество времени должно отводиться занятиям трудовой деятельностью с определенной целью. Для того, чтобы не утомить детей однообразием, стоит подбирать несколько видов трудовых поручений, которые последовательно меняются и логично связаны друг с другом. На прогулках-трудовых акциях необходимо формировать понимание, что труд на природе – это не игра или развлечение, а серьёзное занятие. Нужно подводить их к пониманию необходимости труда, воспитывает желание участвовать в работах по уходу за растениями, кормлением птиц, уборке территории, очистке веранды от песка, листьев, снега и пр.). На таких прогулках дети учатся трудиться коллективно, сообща. Итог выполненной ими работы – это результат совместного труда всех. Труд в природе способствует расширению кругозора детей дошкольного возраста, получению доступных знаний. Выполнение соответствующих заданий требует сочетания как умственных, так и волевых усилий. Помня, что труд дошкольников в природе создает благоприятную среду для их физического развития, совершенствует движения, укрепляет нервную систему, доставляет им удовольствие и радость, воспитателям каждой возрастной группы необходимо позаботиться об условиях для трудовой деятельности в соответствии с возрастом воспитанников.</a:t>
            </a:r>
            <a:endParaRPr lang="ru-RU" sz="1600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wipe dir="u"/>
      </p:transition>
    </mc:Choice>
    <mc:Fallback>
      <p:transition xmlns:mc="http://schemas.openxmlformats.org/markup-compatibility/2006" xmlns:hp="http://schemas.haansoft.com/office/presentation/8.0" mc:Ignorable="hp" hp:hslDur="500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27584" y="836713"/>
            <a:ext cx="7632848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>
                <a:solidFill>
                  <a:srgbClr val="ff0000"/>
                </a:solidFill>
                <a:latin typeface="Monotype Corsiva"/>
              </a:rPr>
              <a:t>Структура прогулки трудовых акций</a:t>
            </a:r>
            <a:endParaRPr lang="ru-RU" sz="2400" b="1">
              <a:solidFill>
                <a:srgbClr val="ff0000"/>
              </a:solidFill>
              <a:latin typeface="Monotype Corsiva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1.Сюрпризный момент (неожиданное задание детям, встреча с персонажем сказки или любимым героем, наблюдение за работой дворника).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2. Наблюдение за сезонными изменениями в природе, ростом и развитием растений, прилетом и кочеванием птиц, трудом человека в природе…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3. Совместная трудовая деятельность детей и взрослых.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4. В конце прогулки необходимо дать оценку проделанной работе. </a:t>
            </a:r>
            <a:endParaRPr lang="ru-RU"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 sz="2000" b="1">
                <a:solidFill>
                  <a:srgbClr val="ff0000"/>
                </a:solidFill>
                <a:latin typeface="Monotype Corsiva"/>
              </a:rPr>
              <a:t>Формы организации труда: </a:t>
            </a:r>
            <a:endParaRPr lang="ru-RU" sz="2000" b="1">
              <a:solidFill>
                <a:srgbClr val="ff0000"/>
              </a:solidFill>
              <a:latin typeface="Monotype Corsiva"/>
            </a:endParaRPr>
          </a:p>
          <a:p>
            <a:pPr>
              <a:buFont typeface="Arial"/>
              <a:buChar char="•"/>
              <a:defRPr/>
            </a:pPr>
            <a:r>
              <a:rPr lang="ru-RU">
                <a:latin typeface="Times New Roman"/>
                <a:cs typeface="Times New Roman"/>
              </a:rPr>
              <a:t>индивидуальные трудовые поручения;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Arial"/>
              <a:buChar char="•"/>
              <a:defRPr/>
            </a:pPr>
            <a:r>
              <a:rPr lang="ru-RU">
                <a:latin typeface="Times New Roman"/>
                <a:cs typeface="Times New Roman"/>
              </a:rPr>
              <a:t>работа в группах;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Arial"/>
              <a:buChar char="•"/>
              <a:defRPr/>
            </a:pPr>
            <a:r>
              <a:rPr lang="ru-RU">
                <a:latin typeface="Times New Roman"/>
                <a:cs typeface="Times New Roman"/>
              </a:rPr>
              <a:t>коллективный труд.</a:t>
            </a:r>
            <a:endParaRPr lang="ru-RU">
              <a:latin typeface="Times New Roman"/>
              <a:cs typeface="Times New Roman"/>
            </a:endParaRPr>
          </a:p>
        </p:txBody>
      </p:sp>
      <p:pic>
        <p:nvPicPr>
          <p:cNvPr id="35842" name="Picture 2" descr="https://sun9-71.userapi.com/3G2ZZ1h8B-uC1ncrQLRZaucpsJ79f2JrykGW3A/qUhFWw5HueY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6804248" y="3140968"/>
            <a:ext cx="1836204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4" name="Picture 4" descr="https://sun9-5.userapi.com/R6bWQ1L87Hwid5NDr5pJFIylOUrQ0JnD0KXtNQ/HSwF2B3yrsA.jpg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4499992" y="3501008"/>
            <a:ext cx="2016224" cy="2688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6" name="Picture 6" descr="https://sun9-40.userapi.com/PGPofvKKo2x3M6QAfmyHwGOylklDa4SYwiJYmg/Anel_2XPFes.jpg"/>
          <p:cNvPicPr>
            <a:picLocks noChangeAspect="1" noChangeArrowheads="1"/>
          </p:cNvPicPr>
          <p:nvPr/>
        </p:nvPicPr>
        <p:blipFill rotWithShape="1">
          <a:blip r:embed="rId5"/>
          <a:srcRect t="28330" b="21170"/>
          <a:stretch>
            <a:fillRect/>
          </a:stretch>
        </p:blipFill>
        <p:spPr>
          <a:xfrm>
            <a:off x="1547664" y="4221088"/>
            <a:ext cx="2448272" cy="16486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dissolve/>
      </p:transition>
    </mc:Choice>
    <mc:Fallback>
      <p:transition xmlns:mc="http://schemas.openxmlformats.org/markup-compatibility/2006" xmlns:hp="http://schemas.haansoft.com/office/presentation/8.0" mc:Ignorable="hp" hp:hslDur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60" y="764704"/>
            <a:ext cx="8208912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>
                <a:solidFill>
                  <a:srgbClr val="ff0000"/>
                </a:solidFill>
                <a:latin typeface="Monotype Corsiva"/>
              </a:rPr>
              <a:t>Трудовые поручения и виды трудовой деятельности </a:t>
            </a:r>
            <a:endParaRPr lang="ru-RU" sz="2000" b="1">
              <a:solidFill>
                <a:srgbClr val="ff0000"/>
              </a:solidFill>
              <a:latin typeface="Monotype Corsiva"/>
            </a:endParaRPr>
          </a:p>
          <a:p>
            <a:pPr algn="ctr">
              <a:defRPr/>
            </a:pPr>
            <a:r>
              <a:rPr lang="ru-RU" sz="2000" b="1">
                <a:solidFill>
                  <a:srgbClr val="ff0000"/>
                </a:solidFill>
                <a:latin typeface="Monotype Corsiva"/>
              </a:rPr>
              <a:t>для дошкольников</a:t>
            </a:r>
            <a:r>
              <a:rPr lang="ru-RU" sz="2000" b="1">
                <a:solidFill>
                  <a:srgbClr val="ff0000"/>
                </a:solidFill>
              </a:rPr>
              <a:t>: </a:t>
            </a:r>
            <a:endParaRPr lang="ru-RU" sz="2000" b="1">
              <a:solidFill>
                <a:srgbClr val="ff0000"/>
              </a:solidFill>
            </a:endParaRPr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Младший дошкольный возраст </a:t>
            </a:r>
            <a:endParaRPr lang="ru-RU" b="1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В младшей группе дети получают индивидуальные поручения, состоящие из одной-двух трудовых операций; детей привлекают для выполнения простейших поручений: сеять крупные семена цветов, сажать лук, поливать растения на грядках, собирать овощи. Работа организуется как «труд рядом», при этом дети не должны испытывать никакой зависимости друг от друга.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Средний возраст дошкольников </a:t>
            </a:r>
            <a:endParaRPr lang="ru-RU" b="1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В средней группе одновременно могут работать две подгруппы и выполнять разные трудовые поручения; требуется постоянное внимание воспитателя к качеству работы; показ и объяснение всего задания – последовательные этапы. Дети уже могут самостоятельно заботиться о растениях, рыхлить землю, вместе со взрослыми на участке выращивать растения и цветы. При этом у детей воспитывается настойчивость и привычка прилагать усилия для достижения цели, навыки несложной коллективной работы.</a:t>
            </a:r>
            <a:endParaRPr lang="ru-RU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wipe/>
      </p:transition>
    </mc:Choice>
    <mc:Fallback>
      <p:transition xmlns:mc="http://schemas.openxmlformats.org/markup-compatibility/2006" xmlns:hp="http://schemas.haansoft.com/office/presentation/8.0" mc:Ignorable="hp" hp:hslDur="5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99592" y="908720"/>
            <a:ext cx="77048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b="1">
                <a:latin typeface="Times New Roman"/>
                <a:cs typeface="Times New Roman"/>
              </a:rPr>
              <a:t>Старший дошкольный возраст</a:t>
            </a:r>
            <a:endParaRPr lang="ru-RU" b="1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 </a:t>
            </a:r>
            <a:r>
              <a:rPr lang="ru-RU">
                <a:latin typeface="Times New Roman"/>
                <a:cs typeface="Times New Roman"/>
              </a:rPr>
              <a:t>У детей старшего возраста необходимо сформировать умение принять трудовую задачу, представить результат ее выполнения, определить последовательность операций, отобрать необходимые инструменты, самостоятельно заниматься трудовой деятельностью (при небольшой помощи воспитателя) . Старшие дошкольники учатся трудиться в любое время года. Осенью могут убирать участок, собирать семена растений, сгребать листья. Зимой дети могут делать убирать снег с дорожки, подкармливать зимующих птиц, ухаживать за обитателями живого уголка. Весной перекапывать, рыхлить землю, делать клумбы, сеять крупные и мелкие семена, ухаживать за растениями. Детей нужно учить пользоваться лопатой, совком, граблями, лейкой. Индивидуальные поручения становятся длительными, например, собрать и оформить гербарий. Следует помнить, что максимальное время, отведенное на трудовую деятельность детей на прогулке, в старшем дошкольном возрасте составляет не более 30-40 минут. Детям дошкольного возраста нужно разъяснять правила безопасного общения с предметами и правила выполнения трудовых операций, вырабатывать у них определенные трудовые навыки.</a:t>
            </a:r>
            <a:endParaRPr lang="ru-RU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wipe dir="u"/>
      </p:transition>
    </mc:Choice>
    <mc:Fallback>
      <p:transition xmlns:mc="http://schemas.openxmlformats.org/markup-compatibility/2006" xmlns:hp="http://schemas.haansoft.com/office/presentation/8.0" mc:Ignorable="hp" hp:hslDur="500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95536" y="692696"/>
            <a:ext cx="849694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Правила организации трудовой деятельности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 организации трудовой деятельности на участке следует соблюдать следующие правила: </a:t>
            </a:r>
          </a:p>
          <a:p>
            <a:pPr algn="just">
              <a:buFont typeface="Courier New" pitchFamily="49" charset="0"/>
              <a:buChar char="o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Работать не в жаркие часы дня, а утром или вечером</a:t>
            </a:r>
          </a:p>
          <a:p>
            <a:pPr algn="just">
              <a:buFont typeface="Courier New" pitchFamily="49" charset="0"/>
              <a:buChar char="o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Материалы и инструменты должны соответствовать гигиеническим требованиям и правилам охраны жизни и здоровья детей </a:t>
            </a:r>
          </a:p>
          <a:p>
            <a:pPr algn="just">
              <a:buFont typeface="Courier New" pitchFamily="49" charset="0"/>
              <a:buChar char="o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Запрещается давать детям для работы то, что может создать малейшую опасность получения травмы или оказать неблагоприятное влияние на их здоровье и физическое развитие.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организации работы с детьми на прогулке играет роль эмоционального отношения к делу, которое задает воспитатель и тогда дети с удовольствием примут участие в труде.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Важно создать правильную мотивацию, объяснить, почему необходимо сделать эту работу именно сегодня и именно таким способом, необходимо разнообразить и скрасить монотонную деятельность, например, предложить отгадать загадки. Чтобы правильно руководить наблюдениями и трудовой деятельностью детей на прогулке, воспитатель должен пополнять свои знания, владеть практическими умениями и навыками, а также методикой проведения прогулки.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83568" y="692696"/>
            <a:ext cx="79928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>
                <a:solidFill>
                  <a:srgbClr val="ff0000"/>
                </a:solidFill>
                <a:latin typeface="Monotype Corsiva"/>
              </a:rPr>
              <a:t>Спортивная прогулка </a:t>
            </a:r>
            <a:endParaRPr lang="ru-RU" sz="2400" b="1">
              <a:solidFill>
                <a:srgbClr val="ff0000"/>
              </a:solidFill>
              <a:latin typeface="Monotype Corsiva"/>
            </a:endParaRPr>
          </a:p>
          <a:p>
            <a:pPr algn="ctr">
              <a:defRPr/>
            </a:pPr>
            <a:endParaRPr lang="ru-RU" sz="2400" b="1">
              <a:solidFill>
                <a:srgbClr val="ff0000"/>
              </a:solidFill>
              <a:latin typeface="Monotype Corsiva"/>
            </a:endParaRPr>
          </a:p>
          <a:p>
            <a:pPr algn="ctr">
              <a:defRPr/>
            </a:pPr>
            <a:endParaRPr lang="ru-RU" sz="2400" b="1">
              <a:solidFill>
                <a:srgbClr val="ff0000"/>
              </a:solidFill>
              <a:latin typeface="Monotype Corsiva"/>
            </a:endParaRPr>
          </a:p>
          <a:p>
            <a:pPr lvl="0">
              <a:defRPr/>
            </a:pPr>
            <a:r>
              <a:rPr lang="ru-RU" b="1">
                <a:latin typeface="Times New Roman"/>
                <a:cs typeface="Times New Roman"/>
              </a:rPr>
              <a:t>Спортивная прогулка </a:t>
            </a:r>
            <a:r>
              <a:rPr lang="ru-RU">
                <a:latin typeface="Times New Roman"/>
                <a:cs typeface="Times New Roman"/>
              </a:rPr>
              <a:t>– особый вид прогулки, в которой используется разнообразные элементы детской деятельности спортивной тематики. </a:t>
            </a:r>
            <a:endParaRPr lang="ru-RU"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 b="1">
                <a:latin typeface="Times New Roman"/>
                <a:cs typeface="Times New Roman"/>
              </a:rPr>
              <a:t>Цель и задачи </a:t>
            </a:r>
            <a:r>
              <a:rPr lang="ru-RU">
                <a:latin typeface="Times New Roman"/>
                <a:cs typeface="Times New Roman"/>
              </a:rPr>
              <a:t>- укрепление здоровья, профилактика утомления, физическое и умственное развитие, оптимизация двигательной активности детей. Акцент в ходе проведения таких прогулок делается на формировании физических качеств, воспитании интереса к спорту и здоровому образу жизни. При распределении спортивных игр и упражнений в течение дня</a:t>
            </a:r>
            <a:r>
              <a:rPr lang="ru-RU" b="1" i="1" u="sng">
                <a:latin typeface="Times New Roman"/>
                <a:cs typeface="Times New Roman"/>
              </a:rPr>
              <a:t> следует учитывать соотношение нового программного материала</a:t>
            </a:r>
            <a:r>
              <a:rPr lang="ru-RU">
                <a:latin typeface="Times New Roman"/>
                <a:cs typeface="Times New Roman"/>
              </a:rPr>
              <a:t>, предлагаемого на занятиях физической культурой(как в зале, так и на воздухе), </a:t>
            </a:r>
            <a:r>
              <a:rPr lang="ru-RU" b="1" i="1" u="sng">
                <a:latin typeface="Times New Roman"/>
                <a:cs typeface="Times New Roman"/>
              </a:rPr>
              <a:t>и ежедневных игр и упражнений</a:t>
            </a:r>
            <a:r>
              <a:rPr lang="ru-RU">
                <a:latin typeface="Times New Roman"/>
                <a:cs typeface="Times New Roman"/>
              </a:rPr>
              <a:t>, которые проводятся воспитателем на утренней и вечерней прогулках. Это будет способствовать закреплению и совершенствованию движений.</a:t>
            </a:r>
            <a:endParaRPr lang="ru-RU">
              <a:latin typeface="Times New Roman"/>
              <a:cs typeface="Times New Roman"/>
            </a:endParaRPr>
          </a:p>
        </p:txBody>
      </p:sp>
      <p:pic>
        <p:nvPicPr>
          <p:cNvPr id="44034" name="Picture 2" descr="https://sun9-70.userapi.com/Tx234iGc6FW4tCf4CTLV2kG_EXWlBrSvfleO7g/DXU0qK7z2aI.jpg"/>
          <p:cNvPicPr>
            <a:picLocks noChangeAspect="1" noChangeArrowheads="1"/>
          </p:cNvPicPr>
          <p:nvPr/>
        </p:nvPicPr>
        <p:blipFill rotWithShape="1">
          <a:blip r:embed="rId3"/>
          <a:srcRect b="32680"/>
          <a:stretch>
            <a:fillRect/>
          </a:stretch>
        </p:blipFill>
        <p:spPr>
          <a:xfrm>
            <a:off x="323528" y="0"/>
            <a:ext cx="2085696" cy="18722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038" name="Picture 6" descr="http://ds10-ukhta.ru/images/thumbnails/images/myphotos/1789fceed194-fill-800x800.png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3923928" y="4797152"/>
            <a:ext cx="1872208" cy="187220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wedge/>
      </p:transition>
    </mc:Choice>
    <mc:Fallback>
      <p:transition xmlns:mc="http://schemas.openxmlformats.org/markup-compatibility/2006" xmlns:hp="http://schemas.haansoft.com/office/presentation/8.0" mc:Ignorable="hp" hp:hslDur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43608" y="1196752"/>
            <a:ext cx="64807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400" b="1">
                <a:solidFill>
                  <a:srgbClr val="ff0000"/>
                </a:solidFill>
                <a:latin typeface="Monotype Corsiva"/>
              </a:rPr>
              <a:t>Спортивные упражнения</a:t>
            </a:r>
            <a:endParaRPr lang="ru-RU" sz="2400" b="1">
              <a:solidFill>
                <a:srgbClr val="ff0000"/>
              </a:solidFill>
              <a:latin typeface="Monotype Corsiva"/>
            </a:endParaRPr>
          </a:p>
          <a:p>
            <a:pPr>
              <a:buFont typeface="Wingdings"/>
              <a:buChar char="ü"/>
              <a:defRPr/>
            </a:pPr>
            <a:r>
              <a:rPr lang="ru-RU">
                <a:latin typeface="Times New Roman"/>
                <a:cs typeface="Times New Roman"/>
              </a:rPr>
              <a:t>катание на лыжах;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Wingdings"/>
              <a:buChar char="ü"/>
              <a:defRPr/>
            </a:pPr>
            <a:r>
              <a:rPr lang="ru-RU">
                <a:latin typeface="Times New Roman"/>
                <a:cs typeface="Times New Roman"/>
              </a:rPr>
              <a:t>катание на велосипедах;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Wingdings"/>
              <a:buChar char="ü"/>
              <a:defRPr/>
            </a:pPr>
            <a:r>
              <a:rPr lang="ru-RU">
                <a:latin typeface="Times New Roman"/>
                <a:cs typeface="Times New Roman"/>
              </a:rPr>
              <a:t>катание на самокатах и др. </a:t>
            </a:r>
            <a:endParaRPr lang="ru-RU">
              <a:latin typeface="Times New Roman"/>
              <a:cs typeface="Times New Roman"/>
            </a:endParaRPr>
          </a:p>
          <a:p>
            <a:pPr lvl="0">
              <a:defRPr/>
            </a:pPr>
            <a:r>
              <a:rPr lang="ru-RU" sz="2400" b="1">
                <a:solidFill>
                  <a:srgbClr val="ff0000"/>
                </a:solidFill>
                <a:latin typeface="Monotype Corsiva"/>
              </a:rPr>
              <a:t>Спортивные игры: </a:t>
            </a:r>
            <a:endParaRPr lang="ru-RU" sz="2400" b="1">
              <a:solidFill>
                <a:srgbClr val="ff0000"/>
              </a:solidFill>
              <a:latin typeface="Monotype Corsiva"/>
            </a:endParaRPr>
          </a:p>
          <a:p>
            <a:pPr>
              <a:buFont typeface="Wingdings"/>
              <a:buChar char="ü"/>
              <a:defRPr/>
            </a:pPr>
            <a:r>
              <a:rPr lang="ru-RU">
                <a:latin typeface="Times New Roman"/>
                <a:cs typeface="Times New Roman"/>
              </a:rPr>
              <a:t>городки;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Wingdings"/>
              <a:buChar char="ü"/>
              <a:defRPr/>
            </a:pPr>
            <a:r>
              <a:rPr lang="ru-RU">
                <a:latin typeface="Times New Roman"/>
                <a:cs typeface="Times New Roman"/>
              </a:rPr>
              <a:t>баскетбол;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Wingdings"/>
              <a:buChar char="ü"/>
              <a:defRPr/>
            </a:pPr>
            <a:r>
              <a:rPr lang="ru-RU">
                <a:latin typeface="Times New Roman"/>
                <a:cs typeface="Times New Roman"/>
              </a:rPr>
              <a:t>бадминтон;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Wingdings"/>
              <a:buChar char="ü"/>
              <a:defRPr/>
            </a:pPr>
            <a:r>
              <a:rPr lang="ru-RU">
                <a:latin typeface="Times New Roman"/>
                <a:cs typeface="Times New Roman"/>
              </a:rPr>
              <a:t>настольный теннис;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Wingdings"/>
              <a:buChar char="ü"/>
              <a:defRPr/>
            </a:pPr>
            <a:r>
              <a:rPr lang="ru-RU">
                <a:latin typeface="Times New Roman"/>
                <a:cs typeface="Times New Roman"/>
              </a:rPr>
              <a:t>футбол;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Wingdings"/>
              <a:buChar char="ü"/>
              <a:defRPr/>
            </a:pPr>
            <a:r>
              <a:rPr lang="ru-RU">
                <a:latin typeface="Times New Roman"/>
                <a:cs typeface="Times New Roman"/>
              </a:rPr>
              <a:t> хоккей;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Wingdings"/>
              <a:buChar char="ü"/>
              <a:defRPr/>
            </a:pPr>
            <a:r>
              <a:rPr lang="ru-RU">
                <a:latin typeface="Times New Roman"/>
                <a:cs typeface="Times New Roman"/>
              </a:rPr>
              <a:t>волейбол;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Wingdings"/>
              <a:buChar char="ü"/>
              <a:defRPr/>
            </a:pPr>
            <a:r>
              <a:rPr lang="ru-RU">
                <a:latin typeface="Times New Roman"/>
                <a:cs typeface="Times New Roman"/>
              </a:rPr>
              <a:t>серсо;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Wingdings"/>
              <a:buChar char="ü"/>
              <a:defRPr/>
            </a:pPr>
            <a:r>
              <a:rPr lang="ru-RU">
                <a:latin typeface="Times New Roman"/>
                <a:cs typeface="Times New Roman"/>
              </a:rPr>
              <a:t>кольцеброс и др.</a:t>
            </a:r>
            <a:endParaRPr lang="ru-RU">
              <a:latin typeface="Times New Roman"/>
              <a:cs typeface="Times New Roman"/>
            </a:endParaRPr>
          </a:p>
        </p:txBody>
      </p:sp>
      <p:pic>
        <p:nvPicPr>
          <p:cNvPr id="43010" name="Picture 2" descr="https://prikolist.club/wp-content/uploads/2019/11/podvizhnye_igry_dlya_detey_2_11143547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4067944" y="2060848"/>
            <a:ext cx="4387076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zoom/>
      </p:transition>
    </mc:Choice>
    <mc:Fallback>
      <p:transition xmlns:mc="http://schemas.openxmlformats.org/markup-compatibility/2006" xmlns:hp="http://schemas.haansoft.com/office/presentation/8.0" mc:Ignorable="hp" hp:hslDur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39552" y="476672"/>
            <a:ext cx="83529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Спортивные прогулки могут </a:t>
            </a:r>
            <a:r>
              <a:rPr lang="ru-RU">
                <a:latin typeface="Times New Roman"/>
                <a:cs typeface="Times New Roman"/>
              </a:rPr>
              <a:t>проводится не реже одного-двух раз в месяц в те дни, когда организуется непосредственно образовательная деятельность, требующая большой умственной нагрузки, или непосредственно образовательная деятельность по художественному творчеству.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В ходе спортивной прогулки </a:t>
            </a:r>
            <a:r>
              <a:rPr lang="ru-RU">
                <a:latin typeface="Times New Roman"/>
                <a:cs typeface="Times New Roman"/>
              </a:rPr>
              <a:t>следует чередовать задания с высокой двигательной активностью и игры малой подвижности, командные игры и подгрупповые, индивидуальные упражнения.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Спортивная прогулка </a:t>
            </a:r>
            <a:r>
              <a:rPr lang="ru-RU">
                <a:latin typeface="Times New Roman"/>
                <a:cs typeface="Times New Roman"/>
              </a:rPr>
              <a:t>не может быть насыщена только двигательными видами деятельностями. Рекомендуется подбирать задания познавательного характера и спортивной направленности. Например, дидактические игры («Летние и зимние виды спорта», «Какой вид спорта здесь лишний», «Узнай по силуэту», «Кто больше видов спорта с мячом назовет»), игры на внимание («Верно ли исходное положение при метании, беге»), на воображение («Изобрази вид спорта»).Также можно включать литературные задания(загадки, считалки, стихи).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Спортивные прогулки </a:t>
            </a:r>
            <a:r>
              <a:rPr lang="ru-RU">
                <a:latin typeface="Times New Roman"/>
                <a:cs typeface="Times New Roman"/>
              </a:rPr>
              <a:t>требуют предварительной работы. Важным этапом подготовки к проведению спортивной прогулки является накопление детьми опыта пользования предметами: ракеткой, мячом, скакалкой и т.д.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Организация спортивной прогулки </a:t>
            </a:r>
            <a:r>
              <a:rPr lang="ru-RU">
                <a:latin typeface="Times New Roman"/>
                <a:cs typeface="Times New Roman"/>
              </a:rPr>
              <a:t>предполагает знакомство воспитанников с различными видами спорта, спортсменами. Возможна экскурсия или целевая прогулка на стадионе (городской, школьный, дворовый).</a:t>
            </a:r>
            <a:endParaRPr lang="ru-RU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60" y="908720"/>
            <a:ext cx="7128792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>
                <a:solidFill>
                  <a:srgbClr val="ff0000"/>
                </a:solidFill>
                <a:latin typeface="Monotype Corsiva"/>
              </a:rPr>
              <a:t>Структура спортивной прогулки </a:t>
            </a:r>
            <a:endParaRPr lang="ru-RU" sz="2400" b="1">
              <a:solidFill>
                <a:srgbClr val="ff0000"/>
              </a:solidFill>
              <a:latin typeface="Monotype Corsiva"/>
            </a:endParaRPr>
          </a:p>
          <a:p>
            <a:pPr>
              <a:buFont typeface="Arial"/>
              <a:buChar char="•"/>
              <a:defRPr/>
            </a:pPr>
            <a:r>
              <a:rPr lang="ru-RU">
                <a:latin typeface="Times New Roman"/>
                <a:cs typeface="Times New Roman"/>
              </a:rPr>
              <a:t>Организационный момент или вводная беседа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Arial"/>
              <a:buChar char="•"/>
              <a:defRPr/>
            </a:pPr>
            <a:r>
              <a:rPr lang="ru-RU">
                <a:latin typeface="Times New Roman"/>
                <a:cs typeface="Times New Roman"/>
              </a:rPr>
              <a:t>Подвижные, спортивные игры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Arial"/>
              <a:buChar char="•"/>
              <a:defRPr/>
            </a:pPr>
            <a:r>
              <a:rPr lang="ru-RU">
                <a:latin typeface="Times New Roman"/>
                <a:cs typeface="Times New Roman"/>
              </a:rPr>
              <a:t>Спортивные упражнения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Arial"/>
              <a:buChar char="•"/>
              <a:defRPr/>
            </a:pPr>
            <a:r>
              <a:rPr lang="ru-RU">
                <a:latin typeface="Times New Roman"/>
                <a:cs typeface="Times New Roman"/>
              </a:rPr>
              <a:t>Самостоятельная деятельность детей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Arial"/>
              <a:buChar char="•"/>
              <a:defRPr/>
            </a:pPr>
            <a:r>
              <a:rPr lang="ru-RU">
                <a:latin typeface="Times New Roman"/>
                <a:cs typeface="Times New Roman"/>
              </a:rPr>
              <a:t>Индивидуальная работа по различным направлениям развития воспитанников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Arial"/>
              <a:buChar char="•"/>
              <a:defRPr/>
            </a:pPr>
            <a:r>
              <a:rPr lang="ru-RU">
                <a:latin typeface="Times New Roman"/>
                <a:cs typeface="Times New Roman"/>
              </a:rPr>
              <a:t>Подведение итогов прогулки, выполнение творческого задания</a:t>
            </a:r>
            <a:endParaRPr lang="ru-RU">
              <a:latin typeface="Times New Roman"/>
              <a:cs typeface="Times New Roman"/>
            </a:endParaRPr>
          </a:p>
        </p:txBody>
      </p:sp>
      <p:pic>
        <p:nvPicPr>
          <p:cNvPr id="40962" name="Picture 2" descr="https://avatars.mds.yandex.net/get-pdb/1708639/5fff046c-00cb-44d0-b8d5-cc77b896d330/s1200?webp=false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2771800" y="3573016"/>
            <a:ext cx="3456384" cy="25922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strips dir="rd"/>
      </p:transition>
    </mc:Choice>
    <mc:Fallback>
      <p:transition xmlns:mc="http://schemas.openxmlformats.org/markup-compatibility/2006" xmlns:hp="http://schemas.haansoft.com/office/presentation/8.0" mc:Ignorable="hp" hp:hslDur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39552" y="620688"/>
            <a:ext cx="813690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>
                <a:solidFill>
                  <a:srgbClr val="ff0000"/>
                </a:solidFill>
                <a:latin typeface="Monotype Corsiva"/>
              </a:rPr>
              <a:t>Развлекательные прогулки с персонажем </a:t>
            </a:r>
            <a:endParaRPr lang="ru-RU" sz="2400" b="1">
              <a:solidFill>
                <a:srgbClr val="ff0000"/>
              </a:solidFill>
              <a:latin typeface="Monotype Corsiva"/>
            </a:endParaRPr>
          </a:p>
          <a:p>
            <a:pPr algn="ctr">
              <a:defRPr/>
            </a:pPr>
            <a:endParaRPr lang="ru-RU" sz="2400" b="1">
              <a:solidFill>
                <a:srgbClr val="ff0000"/>
              </a:solidFill>
              <a:latin typeface="Monotype Corsiva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Развлекательные прогулки с персонажем направлены на создание позитивного эмоционального фона, эмоциональную и психологическую разгрузку детей, удовлетворение их потребности в двигательной активности. Формы организации могут быть разнообразными и вариативными, поскольку зависят не только от поставленных целей и задач, но и от тематической направленности и смысловой насыщенности. Прогулки с персонажем хорошо использовать для мотивации воспитанников к определённому виду деятельности. Персонаж помогает заинтересовать всех детей группы, привлечь их к совместной игровой деятельности, наблюдениям, труду.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Цели прогулок-развлечений </a:t>
            </a:r>
            <a:r>
              <a:rPr lang="ru-RU">
                <a:latin typeface="Times New Roman"/>
                <a:cs typeface="Times New Roman"/>
              </a:rPr>
              <a:t>– эмоциональная и психологическая разгрузка воспитанников, создание позитивного эмоционального фона, удовлетворение потребности в двигательной активности.</a:t>
            </a:r>
            <a:endParaRPr lang="ru-RU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strips dir="ru"/>
      </p:transition>
    </mc:Choice>
    <mc:Fallback>
      <p:transition xmlns:mc="http://schemas.openxmlformats.org/markup-compatibility/2006" xmlns:hp="http://schemas.haansoft.com/office/presentation/8.0" mc:Ignorable="hp" hp:hslDur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71600" y="836713"/>
            <a:ext cx="7200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>
                <a:solidFill>
                  <a:srgbClr val="ff0000"/>
                </a:solidFill>
                <a:latin typeface="Monotype Corsiva"/>
              </a:rPr>
              <a:t>Структура развлекательной прогулки </a:t>
            </a:r>
            <a:endParaRPr lang="ru-RU" sz="2400" b="1">
              <a:solidFill>
                <a:srgbClr val="ff0000"/>
              </a:solidFill>
              <a:latin typeface="Monotype Corsiva"/>
            </a:endParaRPr>
          </a:p>
          <a:p>
            <a:pPr algn="ctr">
              <a:defRPr/>
            </a:pPr>
            <a:r>
              <a:rPr lang="ru-RU" sz="2400" b="1">
                <a:solidFill>
                  <a:srgbClr val="ff0000"/>
                </a:solidFill>
                <a:latin typeface="Monotype Corsiva"/>
              </a:rPr>
              <a:t>с персонажем </a:t>
            </a:r>
            <a:endParaRPr lang="ru-RU" sz="2400" b="1">
              <a:solidFill>
                <a:srgbClr val="ff0000"/>
              </a:solidFill>
              <a:latin typeface="Monotype Corsiva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1.Наблюдение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2.Художественное слово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3. Появление персонажа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4.Художественное творчество ( например, рисование палочками на песке).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5. Трудовая деятельность ( например, уборка мусора на участке)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6.Подвижные, малоподвижные игры.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7.Прощание с героем.</a:t>
            </a:r>
            <a:endParaRPr lang="ru-RU">
              <a:latin typeface="Times New Roman"/>
              <a:cs typeface="Times New Roman"/>
            </a:endParaRPr>
          </a:p>
        </p:txBody>
      </p:sp>
      <p:pic>
        <p:nvPicPr>
          <p:cNvPr id="38916" name="Picture 4" descr="https://melkie.net/wp-content/uploads/2017/12/progulka-s-personazhami.jpg"/>
          <p:cNvPicPr>
            <a:picLocks noChangeAspect="1" noChangeArrowheads="1"/>
          </p:cNvPicPr>
          <p:nvPr/>
        </p:nvPicPr>
        <p:blipFill rotWithShape="1">
          <a:blip r:embed="rId3"/>
          <a:srcRect l="9710" t="31500"/>
          <a:stretch>
            <a:fillRect/>
          </a:stretch>
        </p:blipFill>
        <p:spPr>
          <a:xfrm>
            <a:off x="2339752" y="3789040"/>
            <a:ext cx="4752528" cy="2403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circle/>
      </p:transition>
    </mc:Choice>
    <mc:Fallback>
      <p:transition xmlns:mc="http://schemas.openxmlformats.org/markup-compatibility/2006" xmlns:hp="http://schemas.haansoft.com/office/presentation/8.0" mc:Ignorable="hp" hp:hslDur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55576" y="836712"/>
            <a:ext cx="77048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>
                <a:solidFill>
                  <a:srgbClr val="ff0000"/>
                </a:solidFill>
                <a:latin typeface="Monotype Corsiva"/>
              </a:rPr>
              <a:t>Прогулка - событие </a:t>
            </a:r>
            <a:endParaRPr lang="ru-RU" sz="2400" b="1">
              <a:solidFill>
                <a:srgbClr val="ff0000"/>
              </a:solidFill>
              <a:latin typeface="Monotype Corsiva"/>
            </a:endParaRPr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Прогулка-событие</a:t>
            </a:r>
            <a:r>
              <a:rPr lang="ru-RU">
                <a:latin typeface="Times New Roman"/>
                <a:cs typeface="Times New Roman"/>
              </a:rPr>
              <a:t> - особый вид тематических прогулок , посвященные определенной теме, с которой связаны все виды детской деятельности. Например, День космонавтики, День защитника Отечества, День Победы, День города, День знаний и др.) или событие в детском саду (установили новый игровой комплекс, спортивное оборудование, обновили песок в песочницах и др.).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Цель таких прогулок</a:t>
            </a:r>
            <a:r>
              <a:rPr lang="ru-RU">
                <a:latin typeface="Times New Roman"/>
                <a:cs typeface="Times New Roman"/>
              </a:rPr>
              <a:t>– способствовать умственному, нравственному, эстетическому воспитанию дошкольников, развитию их любознательности.</a:t>
            </a:r>
            <a:endParaRPr lang="ru-RU">
              <a:latin typeface="Times New Roman"/>
              <a:cs typeface="Times New Roman"/>
            </a:endParaRPr>
          </a:p>
        </p:txBody>
      </p:sp>
      <p:pic>
        <p:nvPicPr>
          <p:cNvPr id="37890" name="Picture 2" descr="https://avatars.mds.yandex.net/get-zen_doc/225901/pub_5c39d6b304bcd000ab92d182_5c39df8df622cf00a99bf199/scale_1200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2699792" y="3501008"/>
            <a:ext cx="3731568" cy="279867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diamond/>
      </p:transition>
    </mc:Choice>
    <mc:Fallback>
      <p:transition xmlns:mc="http://schemas.openxmlformats.org/markup-compatibility/2006" xmlns:hp="http://schemas.haansoft.com/office/presentation/8.0" mc:Ignorable="hp" hp:hslDur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55576" y="836712"/>
            <a:ext cx="77768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Прогулка-событие </a:t>
            </a:r>
            <a:r>
              <a:rPr lang="ru-RU">
                <a:latin typeface="Times New Roman"/>
                <a:cs typeface="Times New Roman"/>
              </a:rPr>
              <a:t>обогащает знания детей, расширяет представления об окружающем мире, удовлетворяет их потребность в опытах и экспериментах, развивает творчество, поддерживает интерес к прогулке как к режимному моменту, формирует желание выходить на прогулку. Регулярность проведения прогулок-событий может зависеть от детского коллектива, общественных событий и интересных дат. Однако такая прогулка не должна планироваться слишком часто.</a:t>
            </a:r>
            <a:endParaRPr lang="ru-RU">
              <a:latin typeface="Times New Roman"/>
              <a:cs typeface="Times New Roman"/>
            </a:endParaRPr>
          </a:p>
          <a:p>
            <a:pPr lvl="0">
              <a:defRPr/>
            </a:pPr>
            <a:br>
              <a:rPr lang="ru-RU"/>
            </a:br>
            <a:endParaRPr lang="ru-RU"/>
          </a:p>
        </p:txBody>
      </p:sp>
      <p:pic>
        <p:nvPicPr>
          <p:cNvPr id="36866" name="Picture 2" descr="https://indigokids.online/wp-content/uploads/2017/07/5_a2luZGVyZ2FydGVuMg-886x519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35696" y="2924944"/>
            <a:ext cx="5483406" cy="32120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plus/>
      </p:transition>
    </mc:Choice>
    <mc:Fallback>
      <p:transition xmlns:mc="http://schemas.openxmlformats.org/markup-compatibility/2006" xmlns:hp="http://schemas.haansoft.com/office/presentation/8.0" mc:Ignorable="hp" hp:hslDur="50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83568" y="836713"/>
            <a:ext cx="7632848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>
                <a:solidFill>
                  <a:srgbClr val="ff0000"/>
                </a:solidFill>
                <a:latin typeface="Monotype Corsiva"/>
              </a:rPr>
              <a:t>Структура прогулки-события </a:t>
            </a:r>
            <a:endParaRPr lang="ru-RU" sz="2400" b="1">
              <a:solidFill>
                <a:srgbClr val="ff0000"/>
              </a:solidFill>
              <a:latin typeface="Monotype Corsiva"/>
            </a:endParaRPr>
          </a:p>
          <a:p>
            <a:pPr>
              <a:buFont typeface="Wingdings"/>
              <a:buChar char="q"/>
              <a:defRPr/>
            </a:pPr>
            <a:r>
              <a:rPr lang="ru-RU">
                <a:latin typeface="Times New Roman"/>
                <a:cs typeface="Times New Roman"/>
              </a:rPr>
              <a:t>организационный момент – сплочение детского коллектива, беседа о предстоящем событии;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Wingdings"/>
              <a:buChar char="q"/>
              <a:defRPr/>
            </a:pPr>
            <a:r>
              <a:rPr lang="ru-RU">
                <a:latin typeface="Times New Roman"/>
                <a:cs typeface="Times New Roman"/>
              </a:rPr>
              <a:t>знакомство с темой прогулки – ввод в событие; 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Wingdings"/>
              <a:buChar char="q"/>
              <a:defRPr/>
            </a:pPr>
            <a:r>
              <a:rPr lang="ru-RU">
                <a:latin typeface="Times New Roman"/>
                <a:cs typeface="Times New Roman"/>
              </a:rPr>
              <a:t>подвижные и дидактические игры, детское экспериментирование и др.;</a:t>
            </a:r>
            <a:endParaRPr lang="ru-RU">
              <a:latin typeface="Times New Roman"/>
              <a:cs typeface="Times New Roman"/>
            </a:endParaRPr>
          </a:p>
          <a:p>
            <a:pPr>
              <a:buFont typeface="Wingdings"/>
              <a:buChar char="q"/>
              <a:defRPr/>
            </a:pPr>
            <a:r>
              <a:rPr lang="ru-RU">
                <a:latin typeface="Times New Roman"/>
                <a:cs typeface="Times New Roman"/>
              </a:rPr>
              <a:t>самостоятельная творческая деятельность детей.</a:t>
            </a:r>
            <a:endParaRPr lang="ru-RU">
              <a:latin typeface="Times New Roman"/>
              <a:cs typeface="Times New Roman"/>
            </a:endParaRPr>
          </a:p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 </a:t>
            </a:r>
            <a:endParaRPr lang="ru-RU">
              <a:latin typeface="Times New Roman"/>
              <a:cs typeface="Times New Roman"/>
            </a:endParaRPr>
          </a:p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Регулярность проведения прогулок-событий может зависеть от детского коллектива, общественных событий и интересных дат. Однако такая прогулка не должна планироваться слишком часто.</a:t>
            </a:r>
            <a:endParaRPr lang="ru-RU">
              <a:latin typeface="Times New Roman"/>
              <a:cs typeface="Times New Roman"/>
            </a:endParaRPr>
          </a:p>
        </p:txBody>
      </p:sp>
      <p:pic>
        <p:nvPicPr>
          <p:cNvPr id="34818" name="Picture 2" descr="https://im0-tub-ru.yandex.net/i?id=4783a2aeb927c9a2851c8195c46b68b2&amp;n=13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2915816" y="3861048"/>
            <a:ext cx="3779912" cy="2362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push dir="d"/>
      </p:transition>
    </mc:Choice>
    <mc:Fallback>
      <p:transition xmlns:mc="http://schemas.openxmlformats.org/markup-compatibility/2006" xmlns:hp="http://schemas.haansoft.com/office/presentation/8.0" mc:Ignorable="hp" hp:hslDur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60" y="889844"/>
            <a:ext cx="77768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При организации всех видов деятельности на прогулке следует учитывать индивидуальные особенности детей, состояние их здоровья, активно использовать методы и приёмы, направленные на становление нравственных норм и правил поведения, общения. 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Прогулки будут радостными, интересными, познавательными и достигнут цели при условии, если воспитатель сумеет заинтересовать и обогатить знания детей. Дошкольники с огромным интересом смотрят на окружающий их мир, но видят далеко не все, иногда даже не замечают главного. А если воспитатель, который удивляется вместе с ними, учит не только смотреть, но и видеть, дети захотят узнать больше.</a:t>
            </a:r>
            <a:endParaRPr lang="ru-RU">
              <a:latin typeface="Times New Roman"/>
              <a:cs typeface="Times New Roman"/>
            </a:endParaRPr>
          </a:p>
        </p:txBody>
      </p:sp>
      <p:pic>
        <p:nvPicPr>
          <p:cNvPr id="33794" name="Picture 2" descr="https://mishbaby.ru/wp-content/uploads/2020/02/5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2555776" y="3861048"/>
            <a:ext cx="4271933" cy="2402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push dir="u"/>
      </p:transition>
    </mc:Choice>
    <mc:Fallback>
      <p:transition xmlns:mc="http://schemas.openxmlformats.org/markup-compatibility/2006" xmlns:hp="http://schemas.haansoft.com/office/presentation/8.0" mc:Ignorable="hp" hp:hslDur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234/000a75fb-19172d22/hello_html_m6bc2a0e4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4841" y="0"/>
            <a:ext cx="9109159" cy="6858000"/>
          </a:xfrm>
          <a:prstGeom prst="rect">
            <a:avLst/>
          </a:prstGeom>
          <a:noFill/>
        </p:spPr>
      </p:pic>
      <p:pic>
        <p:nvPicPr>
          <p:cNvPr id="32770" name="Picture 2" descr="http://900igr.net/up/datas/221070/014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691680" y="1196752"/>
            <a:ext cx="5820139" cy="436510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newsflash/>
      </p:transition>
    </mc:Choice>
    <mc:Fallback>
      <p:transition xmlns:mc="http://schemas.openxmlformats.org/markup-compatibility/2006" xmlns:hp="http://schemas.haansoft.com/office/presentation/8.0" mc:Ignorable="hp" hp:hslDur="5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MS PGothic"/>
        <a:font script="Hang" typeface="Malgun Gothic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Malgun Gothic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2036</ep:Words>
  <ep:PresentationFormat>Экран (4:3)</ep:PresentationFormat>
  <ep:Paragraphs>152</ep:Paragraphs>
  <ep:Slides>30</ep:Slides>
  <ep:Notes>0</ep:Notes>
  <ep:TotalTime>0</ep:TotalTime>
  <ep:HiddenSlides>0</ep:HiddenSlides>
  <ep:MMClips>0</ep:MMClips>
  <ep:HeadingPairs>
    <vt:vector size="4" baseType="variant">
      <vt:variant>
        <vt:lpstr>Тема</vt:lpstr>
      </vt:variant>
      <vt:variant>
        <vt:i4>1</vt:i4>
      </vt:variant>
      <vt:variant>
        <vt:lpstr>Заголовок слайда</vt:lpstr>
      </vt:variant>
      <vt:variant>
        <vt:i4>30</vt:i4>
      </vt:variant>
    </vt:vector>
  </ep:HeadingPairs>
  <ep:TitlesOfParts>
    <vt:vector size="3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2020-06-23T19:28:33.000</dcterms:created>
  <dc:creator>эльвира бронзова</dc:creator>
  <cp:lastModifiedBy>Эльдорадо</cp:lastModifiedBy>
  <dcterms:modified xsi:type="dcterms:W3CDTF">2021-04-04T12:10:31.291</dcterms:modified>
  <cp:revision>36</cp:revision>
  <dc:title>Слайд 1</dc:title>
  <cp:version>0906.0100.01</cp:version>
</cp:coreProperties>
</file>