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55" autoAdjust="0"/>
    <p:restoredTop sz="86447" autoAdjust="0"/>
  </p:normalViewPr>
  <p:slideViewPr>
    <p:cSldViewPr>
      <p:cViewPr varScale="1">
        <p:scale>
          <a:sx n="71" d="100"/>
          <a:sy n="71" d="100"/>
        </p:scale>
        <p:origin x="-192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64A7-28F8-455C-97A3-EA49FCB92559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EA9695E-3C0D-4971-BDA5-9312E54198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64A7-28F8-455C-97A3-EA49FCB92559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EA9695E-3C0D-4971-BDA5-9312E54198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64A7-28F8-455C-97A3-EA49FCB92559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9695E-3C0D-4971-BDA5-9312E54198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64A7-28F8-455C-97A3-EA49FCB92559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9695E-3C0D-4971-BDA5-9312E54198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64A7-28F8-455C-97A3-EA49FCB92559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EA9695E-3C0D-4971-BDA5-9312E54198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64A7-28F8-455C-97A3-EA49FCB92559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9695E-3C0D-4971-BDA5-9312E54198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64A7-28F8-455C-97A3-EA49FCB92559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9695E-3C0D-4971-BDA5-9312E54198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64A7-28F8-455C-97A3-EA49FCB92559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9695E-3C0D-4971-BDA5-9312E54198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64A7-28F8-455C-97A3-EA49FCB92559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9695E-3C0D-4971-BDA5-9312E54198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64A7-28F8-455C-97A3-EA49FCB92559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9695E-3C0D-4971-BDA5-9312E54198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64A7-28F8-455C-97A3-EA49FCB92559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9695E-3C0D-4971-BDA5-9312E54198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12A64A7-28F8-455C-97A3-EA49FCB92559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EA9695E-3C0D-4971-BDA5-9312E54198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9;&#1094;&#1091;&#1082;&#1077;&#1085;\Downloads\25515790_335722960237305_3465353393084563456_n.mp4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2132856"/>
            <a:ext cx="8458200" cy="2232248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Основные методы работы</a:t>
            </a:r>
            <a:br>
              <a:rPr lang="ru-RU" sz="4000" dirty="0" smtClean="0"/>
            </a:br>
            <a:r>
              <a:rPr lang="ru-RU" sz="4000" dirty="0" smtClean="0"/>
              <a:t> в классе фортепиано </a:t>
            </a:r>
            <a:br>
              <a:rPr lang="ru-RU" sz="4000" dirty="0" smtClean="0"/>
            </a:br>
            <a:r>
              <a:rPr lang="ru-RU" sz="4000" dirty="0" smtClean="0"/>
              <a:t>с детьми-инвалидами</a:t>
            </a:r>
            <a:endParaRPr lang="ru-RU" sz="4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3_5.jpg"/>
          <p:cNvPicPr preferRelativeResize="0"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424936" cy="4176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9672" y="4581128"/>
            <a:ext cx="5867400" cy="504056"/>
          </a:xfrm>
        </p:spPr>
        <p:txBody>
          <a:bodyPr/>
          <a:lstStyle/>
          <a:p>
            <a:pPr algn="ctr"/>
            <a:r>
              <a:rPr lang="ru-RU" dirty="0" smtClean="0"/>
              <a:t>Инклюзивное образование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5157192"/>
            <a:ext cx="8439472" cy="1136142"/>
          </a:xfrm>
        </p:spPr>
        <p:txBody>
          <a:bodyPr>
            <a:noAutofit/>
          </a:bodyPr>
          <a:lstStyle/>
          <a:p>
            <a:pPr algn="just"/>
            <a:r>
              <a:rPr lang="ru-RU" sz="1600" dirty="0" smtClean="0"/>
              <a:t>- форма обучения, при которой каждому человеку, независимо от имеющихся физических, интеллектуальных, социальных, эмоциональных, языковых и других особенностях, предоставляется возможность учиться в образовательных учреждениях.  При этом для людей с ОВЗ создаются специальные условия: новые методики обучения, адаптированный учебный план, изменённые методы оценки.</a:t>
            </a:r>
            <a:endParaRPr lang="ru-RU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1027584"/>
          </a:xfrm>
        </p:spPr>
        <p:txBody>
          <a:bodyPr>
            <a:normAutofit fontScale="90000"/>
          </a:bodyPr>
          <a:lstStyle/>
          <a:p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2000" b="1" dirty="0" smtClean="0"/>
              <a:t>Цель обучения – 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мотивации детей с ОВЗ к познанию и творчеству, содействие личностному самоопределению обучающихся.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2000" b="1" dirty="0" smtClean="0"/>
              <a:t>Задача преподавателя</a:t>
            </a:r>
            <a:r>
              <a:rPr lang="ru-RU" sz="2000" dirty="0" smtClean="0"/>
              <a:t> –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приобщить ребенка к миру музыки; создание условий для личностного развития и реализации творческих способностей детей с самыми различными музыкальными данными.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2000" b="1" dirty="0" smtClean="0"/>
              <a:t>Задачи обучения: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Научить ребенка с ОВЗ музицировать с учетом его ограниченных возможностей.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Развить творческие исполнительские и импровизационные способности, используя сохраненные функции организма.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Воспитывать творческую активность, ответственность, исполнительскую волю, хороший музыкальный вкус.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Формировать навыки коммуникативного общения через создание ситуации успеха, обстановки доброжелательности и сотрудничества с целью социализации особенных детей.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Расширять музыкальный кругозор учащихся с ОВЗ.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700809"/>
            <a:ext cx="8458200" cy="4374978"/>
          </a:xfrm>
        </p:spPr>
        <p:txBody>
          <a:bodyPr>
            <a:noAutofit/>
          </a:bodyPr>
          <a:lstStyle/>
          <a:p>
            <a:r>
              <a:rPr lang="ru-RU" sz="2800" dirty="0" smtClean="0"/>
              <a:t>1. Диагностика – выявление наиболее важных особенностей развития</a:t>
            </a:r>
            <a:br>
              <a:rPr lang="ru-RU" sz="2800" dirty="0" smtClean="0"/>
            </a:br>
            <a:r>
              <a:rPr lang="ru-RU" sz="2800" dirty="0" smtClean="0"/>
              <a:t>2. профилактика – разработка конкретных рекомендаций родителям по оказанию помощи в обучении</a:t>
            </a:r>
            <a:br>
              <a:rPr lang="ru-RU" sz="2800" dirty="0" smtClean="0"/>
            </a:br>
            <a:r>
              <a:rPr lang="ru-RU" sz="2800" dirty="0" smtClean="0"/>
              <a:t>3. развивающая работа – формирование потребности в новом знании, возможности его приобретения и реализации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764704"/>
            <a:ext cx="8458200" cy="79208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ПЛАН РАБОТЫ</a:t>
            </a:r>
            <a:endParaRPr lang="ru-RU" sz="4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0191118_13115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764704"/>
            <a:ext cx="6336704" cy="381682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91680" y="5301208"/>
            <a:ext cx="5867400" cy="52228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Врожденное недоразвитие кисти левой руки</a:t>
            </a:r>
            <a:endParaRPr lang="ru-RU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Примерное распределение</a:t>
            </a:r>
            <a:br>
              <a:rPr lang="ru-RU" dirty="0" smtClean="0"/>
            </a:br>
            <a:r>
              <a:rPr lang="ru-RU" dirty="0" smtClean="0"/>
              <a:t> видов деятельности в течение урока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554159"/>
          <a:ext cx="8686800" cy="4708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800"/>
                <a:gridCol w="4608512"/>
                <a:gridCol w="1872208"/>
                <a:gridCol w="1539280"/>
              </a:tblGrid>
              <a:tr h="468381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Виды деятельности (начальный этап обучения)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Здоровый ребенок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Ребенок </a:t>
                      </a:r>
                    </a:p>
                    <a:p>
                      <a:pPr algn="ctr"/>
                      <a:r>
                        <a:rPr lang="ru-RU" dirty="0" smtClean="0"/>
                        <a:t>с ОВЗ</a:t>
                      </a:r>
                      <a:endParaRPr lang="ru-RU" dirty="0"/>
                    </a:p>
                  </a:txBody>
                  <a:tcPr/>
                </a:tc>
              </a:tr>
              <a:tr h="468381">
                <a:tc>
                  <a:txBody>
                    <a:bodyPr/>
                    <a:lstStyle/>
                    <a:p>
                      <a:r>
                        <a:rPr lang="ru-RU" dirty="0" smtClean="0"/>
                        <a:t>1.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Слушание музыки  (развитие музыкального слуха)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10%</a:t>
                      </a:r>
                      <a:endParaRPr lang="ru-RU" dirty="0"/>
                    </a:p>
                  </a:txBody>
                  <a:tcPr/>
                </a:tc>
              </a:tr>
              <a:tr h="468381">
                <a:tc>
                  <a:txBody>
                    <a:bodyPr/>
                    <a:lstStyle/>
                    <a:p>
                      <a:r>
                        <a:rPr lang="ru-RU" dirty="0" smtClean="0"/>
                        <a:t>2.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Пение песен (под аккомпанемент преподавателя)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10%</a:t>
                      </a:r>
                      <a:endParaRPr lang="ru-RU" dirty="0"/>
                    </a:p>
                  </a:txBody>
                  <a:tcPr/>
                </a:tc>
              </a:tr>
              <a:tr h="468381">
                <a:tc>
                  <a:txBody>
                    <a:bodyPr/>
                    <a:lstStyle/>
                    <a:p>
                      <a:r>
                        <a:rPr lang="ru-RU" dirty="0" smtClean="0"/>
                        <a:t>3.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Словесное объяснение, рассказ, исполнение</a:t>
                      </a:r>
                      <a:r>
                        <a:rPr lang="ru-RU" baseline="0" dirty="0" smtClean="0"/>
                        <a:t> произведений преподавателем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10%</a:t>
                      </a:r>
                      <a:endParaRPr lang="ru-RU" dirty="0"/>
                    </a:p>
                  </a:txBody>
                  <a:tcPr/>
                </a:tc>
              </a:tr>
              <a:tr h="468381">
                <a:tc>
                  <a:txBody>
                    <a:bodyPr/>
                    <a:lstStyle/>
                    <a:p>
                      <a:r>
                        <a:rPr lang="ru-RU" dirty="0" smtClean="0"/>
                        <a:t>4.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Игра на инструменте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20%</a:t>
                      </a:r>
                      <a:endParaRPr lang="ru-RU" dirty="0"/>
                    </a:p>
                  </a:txBody>
                  <a:tcPr/>
                </a:tc>
              </a:tr>
              <a:tr h="468381">
                <a:tc>
                  <a:txBody>
                    <a:bodyPr/>
                    <a:lstStyle/>
                    <a:p>
                      <a:r>
                        <a:rPr lang="ru-RU" dirty="0" smtClean="0"/>
                        <a:t>5.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Музыкально-ритмические игры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20%</a:t>
                      </a:r>
                      <a:endParaRPr lang="ru-RU" dirty="0"/>
                    </a:p>
                  </a:txBody>
                  <a:tcPr/>
                </a:tc>
              </a:tr>
              <a:tr h="468381">
                <a:tc>
                  <a:txBody>
                    <a:bodyPr/>
                    <a:lstStyle/>
                    <a:p>
                      <a:r>
                        <a:rPr lang="ru-RU" dirty="0" smtClean="0"/>
                        <a:t>6.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Дидактические игры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30%</a:t>
                      </a:r>
                      <a:endParaRPr lang="ru-RU" dirty="0"/>
                    </a:p>
                  </a:txBody>
                  <a:tcPr/>
                </a:tc>
              </a:tr>
              <a:tr h="468381">
                <a:tc>
                  <a:txBody>
                    <a:bodyPr/>
                    <a:lstStyle/>
                    <a:p>
                      <a:r>
                        <a:rPr lang="ru-RU" dirty="0" smtClean="0"/>
                        <a:t>7.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освоенных произведений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16-20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6-8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3"/>
            <a:ext cx="8458200" cy="1008112"/>
          </a:xfrm>
        </p:spPr>
        <p:txBody>
          <a:bodyPr/>
          <a:lstStyle/>
          <a:p>
            <a:pPr algn="ctr"/>
            <a:r>
              <a:rPr lang="ru-RU" dirty="0" smtClean="0"/>
              <a:t>Разделы урока: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484784"/>
            <a:ext cx="8458200" cy="3888432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</a:rPr>
              <a:t>1.  Обучение музыкальной грамоте</a:t>
            </a:r>
          </a:p>
          <a:p>
            <a:r>
              <a:rPr lang="ru-RU" sz="3200" dirty="0" smtClean="0">
                <a:solidFill>
                  <a:schemeClr val="tx1"/>
                </a:solidFill>
              </a:rPr>
              <a:t>2. Слушание музыки</a:t>
            </a:r>
          </a:p>
          <a:p>
            <a:r>
              <a:rPr lang="ru-RU" sz="3200" dirty="0" smtClean="0">
                <a:solidFill>
                  <a:schemeClr val="tx1"/>
                </a:solidFill>
              </a:rPr>
              <a:t>3. Музыкально-ритмические упражнения и игры</a:t>
            </a:r>
          </a:p>
          <a:p>
            <a:r>
              <a:rPr lang="ru-RU" sz="3200" dirty="0" smtClean="0">
                <a:solidFill>
                  <a:schemeClr val="tx1"/>
                </a:solidFill>
              </a:rPr>
              <a:t>4. Обучение игре на фортепиано</a:t>
            </a:r>
          </a:p>
          <a:p>
            <a:r>
              <a:rPr lang="ru-RU" sz="3200" dirty="0" smtClean="0">
                <a:solidFill>
                  <a:schemeClr val="tx1"/>
                </a:solidFill>
              </a:rPr>
              <a:t>5. Пальчиковые игры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32657"/>
            <a:ext cx="8458200" cy="1080120"/>
          </a:xfrm>
        </p:spPr>
        <p:txBody>
          <a:bodyPr/>
          <a:lstStyle/>
          <a:p>
            <a:pPr algn="ctr"/>
            <a:r>
              <a:rPr lang="ru-RU" dirty="0" smtClean="0"/>
              <a:t>Основные методы работы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196752"/>
            <a:ext cx="8458200" cy="4248472"/>
          </a:xfrm>
        </p:spPr>
        <p:txBody>
          <a:bodyPr/>
          <a:lstStyle/>
          <a:p>
            <a:r>
              <a:rPr lang="ru-RU" sz="4000" dirty="0" smtClean="0"/>
              <a:t>- Метод проблемного обучения</a:t>
            </a:r>
          </a:p>
          <a:p>
            <a:r>
              <a:rPr lang="ru-RU" sz="4000" dirty="0" smtClean="0"/>
              <a:t>- Метод «от музыки к технике»</a:t>
            </a:r>
          </a:p>
          <a:p>
            <a:r>
              <a:rPr lang="ru-RU" sz="4000" dirty="0" smtClean="0"/>
              <a:t>- Метод активизации логического мышления</a:t>
            </a:r>
          </a:p>
          <a:p>
            <a:r>
              <a:rPr lang="ru-RU" sz="4000" dirty="0" smtClean="0"/>
              <a:t>- </a:t>
            </a:r>
            <a:r>
              <a:rPr lang="ru-RU" sz="4000" dirty="0" smtClean="0"/>
              <a:t>М</a:t>
            </a:r>
            <a:r>
              <a:rPr lang="ru-RU" sz="4000" dirty="0" smtClean="0"/>
              <a:t>етод ассоциации</a:t>
            </a:r>
            <a:endParaRPr lang="ru-RU" sz="4000" dirty="0" smtClean="0"/>
          </a:p>
          <a:p>
            <a:pPr>
              <a:buFontTx/>
              <a:buChar char="-"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Untitled.FR12 - 000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6480720" cy="68580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8458200" cy="1222375"/>
          </a:xfrm>
        </p:spPr>
        <p:txBody>
          <a:bodyPr/>
          <a:lstStyle/>
          <a:p>
            <a:pPr algn="ctr"/>
            <a:r>
              <a:rPr lang="ru-RU" dirty="0" smtClean="0"/>
              <a:t>Дыхательная гимнастика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340768"/>
            <a:ext cx="8458200" cy="4104456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pPr marL="457200" indent="-457200"/>
            <a:r>
              <a:rPr lang="ru-RU" sz="4000" dirty="0" smtClean="0"/>
              <a:t>1. «Греем ладошки»</a:t>
            </a:r>
          </a:p>
          <a:p>
            <a:pPr marL="457200" indent="-457200"/>
            <a:r>
              <a:rPr lang="ru-RU" sz="4000" dirty="0" smtClean="0"/>
              <a:t>2. Надуваем шарик, сдуваем шарик  («с»)</a:t>
            </a:r>
          </a:p>
          <a:p>
            <a:pPr marL="457200" indent="-457200"/>
            <a:r>
              <a:rPr lang="ru-RU" sz="4000" dirty="0" smtClean="0"/>
              <a:t>3. «Шум леса» - на слог «</a:t>
            </a:r>
            <a:r>
              <a:rPr lang="ru-RU" sz="4000" dirty="0" err="1" smtClean="0"/>
              <a:t>ши</a:t>
            </a:r>
            <a:r>
              <a:rPr lang="ru-RU" sz="4000" dirty="0" smtClean="0"/>
              <a:t>» руки вверх</a:t>
            </a:r>
          </a:p>
          <a:p>
            <a:pPr marL="457200" indent="-457200"/>
            <a:r>
              <a:rPr lang="ru-RU" sz="4000" dirty="0" smtClean="0"/>
              <a:t>4. «Нюхаем цветок»</a:t>
            </a:r>
          </a:p>
          <a:p>
            <a:pPr marL="457200" indent="-457200"/>
            <a:r>
              <a:rPr lang="ru-RU" sz="4000" dirty="0" smtClean="0"/>
              <a:t>5. «Задуваем свечку»</a:t>
            </a:r>
            <a:endParaRPr lang="ru-RU" sz="4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8458200" cy="1222375"/>
          </a:xfrm>
        </p:spPr>
        <p:txBody>
          <a:bodyPr/>
          <a:lstStyle/>
          <a:p>
            <a:pPr algn="ctr"/>
            <a:r>
              <a:rPr lang="ru-RU" dirty="0" smtClean="0"/>
              <a:t>Пальчиковые игры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80728"/>
            <a:ext cx="8458200" cy="5688632"/>
          </a:xfrm>
        </p:spPr>
        <p:txBody>
          <a:bodyPr>
            <a:normAutofit fontScale="62500" lnSpcReduction="20000"/>
          </a:bodyPr>
          <a:lstStyle/>
          <a:p>
            <a:pPr algn="ctr"/>
            <a:endParaRPr lang="ru-RU" dirty="0" smtClean="0"/>
          </a:p>
          <a:p>
            <a:pPr algn="ctr"/>
            <a:r>
              <a:rPr lang="ru-RU" sz="2600" dirty="0" smtClean="0"/>
              <a:t>«</a:t>
            </a:r>
            <a:r>
              <a:rPr lang="ru-RU" sz="2600" b="1" dirty="0" smtClean="0"/>
              <a:t>Фонарики</a:t>
            </a:r>
            <a:r>
              <a:rPr lang="ru-RU" sz="2600" dirty="0" smtClean="0"/>
              <a:t>»</a:t>
            </a:r>
          </a:p>
          <a:p>
            <a:pPr algn="ctr"/>
            <a:r>
              <a:rPr lang="ru-RU" sz="2600" b="1" dirty="0" smtClean="0"/>
              <a:t>Фонарики зажглись</a:t>
            </a:r>
            <a:r>
              <a:rPr lang="ru-RU" sz="2600" dirty="0" smtClean="0"/>
              <a:t> – пальчики выпрямить</a:t>
            </a:r>
          </a:p>
          <a:p>
            <a:pPr algn="ctr"/>
            <a:r>
              <a:rPr lang="ru-RU" sz="2600" b="1" dirty="0" smtClean="0"/>
              <a:t>Фонарики погасли </a:t>
            </a:r>
            <a:r>
              <a:rPr lang="ru-RU" sz="2600" dirty="0" smtClean="0"/>
              <a:t>– пальчики сжать.</a:t>
            </a:r>
          </a:p>
          <a:p>
            <a:pPr algn="ctr"/>
            <a:r>
              <a:rPr lang="ru-RU" sz="2600" b="1" dirty="0" smtClean="0"/>
              <a:t>«Моем руки»</a:t>
            </a:r>
            <a:endParaRPr lang="ru-RU" sz="2600" dirty="0" smtClean="0"/>
          </a:p>
          <a:p>
            <a:pPr algn="ctr"/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Ритмично </a:t>
            </a:r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потирать ладошки, имитируя мытье рук.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600" b="1" dirty="0" smtClean="0">
                <a:solidFill>
                  <a:schemeClr val="tx1"/>
                </a:solidFill>
              </a:rPr>
              <a:t>Ах, вода, вода, вода! Будем чистыми всегда!</a:t>
            </a:r>
          </a:p>
          <a:p>
            <a:pPr algn="ctr"/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Пальцы </a:t>
            </a:r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сжать в кулачок, затем с силой выпрямить пальчики, как бы стряхивая водичку.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600" b="1" dirty="0" smtClean="0"/>
              <a:t>Брызги — вправо,</a:t>
            </a:r>
          </a:p>
          <a:p>
            <a:pPr algn="ctr"/>
            <a:r>
              <a:rPr lang="ru-RU" sz="2600" b="1" dirty="0" smtClean="0"/>
              <a:t>брызги — влево!</a:t>
            </a:r>
          </a:p>
          <a:p>
            <a:pPr algn="ctr"/>
            <a:r>
              <a:rPr lang="ru-RU" sz="2600" b="1" dirty="0" smtClean="0"/>
              <a:t>Мокрым стало наше тело</a:t>
            </a:r>
            <a:r>
              <a:rPr lang="ru-RU" sz="2600" b="1" dirty="0" smtClean="0"/>
              <a:t>!</a:t>
            </a:r>
          </a:p>
          <a:p>
            <a:pPr algn="ctr"/>
            <a:r>
              <a:rPr lang="ru-RU" sz="2600" b="1" dirty="0" smtClean="0"/>
              <a:t>«Радуга»</a:t>
            </a:r>
            <a:endParaRPr lang="ru-RU" sz="2600" dirty="0" smtClean="0"/>
          </a:p>
          <a:p>
            <a:pPr algn="ctr"/>
            <a:r>
              <a:rPr lang="ru-RU" sz="2600" b="1" dirty="0" smtClean="0"/>
              <a:t>Гляньте: радуга над нами,</a:t>
            </a:r>
          </a:p>
          <a:p>
            <a:pPr algn="ctr"/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Нарисовать рукой над головой полукруг (маховое движение).</a:t>
            </a:r>
          </a:p>
          <a:p>
            <a:pPr algn="ctr"/>
            <a:r>
              <a:rPr lang="ru-RU" sz="2600" b="1" dirty="0" smtClean="0"/>
              <a:t>Над деревьями,</a:t>
            </a:r>
          </a:p>
          <a:p>
            <a:pPr algn="ctr"/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Руки поднять вверх, пальцы разомкнуты.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600" b="1" dirty="0" smtClean="0"/>
              <a:t>Домами,</a:t>
            </a:r>
          </a:p>
          <a:p>
            <a:pPr algn="ctr"/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Руки сложены над головой крышей.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600" b="1" dirty="0" smtClean="0"/>
              <a:t>И над морем, над волной,</a:t>
            </a:r>
          </a:p>
          <a:p>
            <a:pPr algn="ctr"/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Нарисовать волну рукой.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600" b="1" dirty="0" smtClean="0"/>
              <a:t>И немножко надо мной.</a:t>
            </a:r>
          </a:p>
          <a:p>
            <a:pPr algn="ctr"/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Дотронуться до головы.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Упрощение произведения (левой руки)</a:t>
            </a:r>
            <a:endParaRPr lang="ru-RU" dirty="0"/>
          </a:p>
        </p:txBody>
      </p:sp>
      <p:pic>
        <p:nvPicPr>
          <p:cNvPr id="4" name="Содержимое 3" descr="Untitled.FR12 - 00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67744" y="1412776"/>
            <a:ext cx="4896544" cy="5256584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Игра в ансамбле</a:t>
            </a:r>
            <a:endParaRPr lang="ru-RU" dirty="0"/>
          </a:p>
        </p:txBody>
      </p:sp>
      <p:pic>
        <p:nvPicPr>
          <p:cNvPr id="6" name="25515790_335722960237305_3465353393084563456_n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043608" y="1412776"/>
            <a:ext cx="7272808" cy="48965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Эти дети все могут и все умеют, </a:t>
            </a:r>
            <a:br>
              <a:rPr lang="ru-RU" dirty="0" smtClean="0"/>
            </a:br>
            <a:r>
              <a:rPr lang="ru-RU" dirty="0" smtClean="0"/>
              <a:t>но делают это по-своему!</a:t>
            </a:r>
            <a:endParaRPr lang="ru-RU" dirty="0"/>
          </a:p>
        </p:txBody>
      </p:sp>
      <p:pic>
        <p:nvPicPr>
          <p:cNvPr id="4" name="Содержимое 3" descr="3_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85219" y="1554163"/>
            <a:ext cx="4525962" cy="452596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208</TotalTime>
  <Words>399</Words>
  <Application>Microsoft Office PowerPoint</Application>
  <PresentationFormat>Экран (4:3)</PresentationFormat>
  <Paragraphs>85</Paragraphs>
  <Slides>14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Основные методы работы  в классе фортепиано  с детьми-инвалидами</vt:lpstr>
      <vt:lpstr>Инклюзивное образование</vt:lpstr>
      <vt:lpstr>                              Цель обучения –  развитие мотивации детей с ОВЗ к познанию и творчеству, содействие личностному самоопределению обучающихся.     Задача преподавателя – приобщить ребенка к миру музыки; создание условий для личностного развития и реализации творческих способностей детей с самыми различными музыкальными данными.    Задачи обучения: 1. Научить ребенка с ОВЗ музицировать с учетом его ограниченных возможностей. 2. Развить творческие исполнительские и импровизационные способности, используя сохраненные функции организма. 3. Воспитывать творческую активность, ответственность, исполнительскую волю, хороший музыкальный вкус. 4. Формировать навыки коммуникативного общения через создание ситуации успеха, обстановки доброжелательности и сотрудничества с целью социализации особенных детей. 5. Расширять музыкальный кругозор учащихся с ОВЗ. </vt:lpstr>
      <vt:lpstr>1. Диагностика – выявление наиболее важных особенностей развития 2. профилактика – разработка конкретных рекомендаций родителям по оказанию помощи в обучении 3. развивающая работа – формирование потребности в новом знании, возможности его приобретения и реализации</vt:lpstr>
      <vt:lpstr>Врожденное недоразвитие кисти левой руки</vt:lpstr>
      <vt:lpstr>Примерное распределение  видов деятельности в течение урока</vt:lpstr>
      <vt:lpstr>Разделы урока:</vt:lpstr>
      <vt:lpstr>Основные методы работы</vt:lpstr>
      <vt:lpstr>Слайд 9</vt:lpstr>
      <vt:lpstr>Дыхательная гимнастика</vt:lpstr>
      <vt:lpstr>Пальчиковые игры</vt:lpstr>
      <vt:lpstr>Упрощение произведения (левой руки)</vt:lpstr>
      <vt:lpstr>Игра в ансамбле</vt:lpstr>
      <vt:lpstr>Эти дети все могут и все умеют,  но делают это по-своему!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методы работы  в классе фортепиано  с детьми-инвалидами</dc:title>
  <dc:creator>Йцукен</dc:creator>
  <cp:lastModifiedBy>Йцукен</cp:lastModifiedBy>
  <cp:revision>22</cp:revision>
  <dcterms:created xsi:type="dcterms:W3CDTF">2019-11-19T00:44:20Z</dcterms:created>
  <dcterms:modified xsi:type="dcterms:W3CDTF">2019-11-21T02:11:09Z</dcterms:modified>
</cp:coreProperties>
</file>