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7" r:id="rId2"/>
    <p:sldId id="258" r:id="rId3"/>
    <p:sldId id="281" r:id="rId4"/>
    <p:sldId id="259" r:id="rId5"/>
    <p:sldId id="260" r:id="rId6"/>
    <p:sldId id="279" r:id="rId7"/>
    <p:sldId id="263" r:id="rId8"/>
    <p:sldId id="264" r:id="rId9"/>
    <p:sldId id="280" r:id="rId10"/>
    <p:sldId id="283" r:id="rId11"/>
    <p:sldId id="282" r:id="rId12"/>
    <p:sldId id="261" r:id="rId13"/>
    <p:sldId id="262" r:id="rId14"/>
    <p:sldId id="266" r:id="rId15"/>
    <p:sldId id="267" r:id="rId16"/>
    <p:sldId id="268" r:id="rId17"/>
    <p:sldId id="269" r:id="rId18"/>
    <p:sldId id="274" r:id="rId19"/>
    <p:sldId id="273" r:id="rId20"/>
    <p:sldId id="277" r:id="rId21"/>
    <p:sldId id="278" r:id="rId22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29">
          <p15:clr>
            <a:srgbClr val="A4A3A4"/>
          </p15:clr>
        </p15:guide>
        <p15:guide id="2" pos="39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278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-160" y="-60"/>
      </p:cViewPr>
      <p:guideLst>
        <p:guide orient="horz" pos="2129"/>
        <p:guide pos="3907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648222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817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B152DF-5C54-4F96-8CE4-FBE8D0E0FE14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544C22-EC13-4D2B-BB53-07ACC9C2DCD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pPr/>
              <a:t>1/22/2022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544C22-EC13-4D2B-BB53-07ACC9C2DCD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t>Click to edit Master title style</a:t>
            </a:r>
          </a:p>
        </p:txBody>
      </p:sp>
      <p:sp>
        <p:nvSpPr>
          <p:cNvPr id="1027" name="Замещающий текст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Замещающая дата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  <a:pPr/>
              <a:t>1/22/2022</a:t>
            </a:fld>
            <a:endParaRPr lang="en-US" dirty="0"/>
          </a:p>
        </p:txBody>
      </p:sp>
      <p:sp>
        <p:nvSpPr>
          <p:cNvPr id="1029" name="Замещающий нижний колонтитул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Замещающий номер слайда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boriskovor@mail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rpn.gov.ru/regions/76/intro/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ompyaroslav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vk.com/club24270388" TargetMode="External"/><Relationship Id="rId5" Type="http://schemas.openxmlformats.org/officeDocument/2006/relationships/image" Target="../media/image51.png"/><Relationship Id="rId10" Type="http://schemas.openxmlformats.org/officeDocument/2006/relationships/hyperlink" Target="https://vk.com/club197200606" TargetMode="External"/><Relationship Id="rId4" Type="http://schemas.openxmlformats.org/officeDocument/2006/relationships/image" Target="../media/image50.png"/><Relationship Id="rId9" Type="http://schemas.openxmlformats.org/officeDocument/2006/relationships/hyperlink" Target="http://yaroslavl.hartiya.com/o-kompanii/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0" y="1131570"/>
            <a:ext cx="8717931" cy="302895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Поколение</a:t>
            </a:r>
            <a:br>
              <a:rPr lang="ru-RU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</a:br>
            <a:r>
              <a:rPr lang="ru-RU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 </a:t>
            </a:r>
            <a:r>
              <a:rPr lang="en-US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X</a:t>
            </a:r>
            <a:r>
              <a:rPr lang="ru-RU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  </a:t>
            </a:r>
            <a:r>
              <a:rPr lang="en-US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(</a:t>
            </a:r>
            <a:r>
              <a:rPr lang="ru-RU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икс</a:t>
            </a:r>
            <a:r>
              <a:rPr lang="en-US" sz="66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)</a:t>
            </a:r>
            <a:endParaRPr lang="ru-RU" sz="6600" b="1" dirty="0">
              <a:solidFill>
                <a:srgbClr val="002060"/>
              </a:solidFill>
              <a:latin typeface="Book Antiqua" panose="02040602050305030304" pitchFamily="18" charset="0"/>
              <a:cs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891" y="4469130"/>
            <a:ext cx="8938260" cy="2228850"/>
          </a:xfrm>
        </p:spPr>
        <p:txBody>
          <a:bodyPr>
            <a:normAutofit fontScale="90000" lnSpcReduction="20000"/>
          </a:bodyPr>
          <a:lstStyle/>
          <a:p>
            <a:r>
              <a:rPr lang="ru-RU" sz="2900" b="1" dirty="0" smtClean="0">
                <a:solidFill>
                  <a:schemeClr val="tx1"/>
                </a:solidFill>
                <a:latin typeface="Book Antiqua" panose="02040602050305030304" pitchFamily="18" charset="0"/>
                <a:cs typeface="+mn-lt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+mn-lt"/>
              </a:rPr>
              <a:t>Руководитель  отряда – Воронов Борис Васильевич,    учитель биологии  МОУ «СОШ №47» Г. Ярославль </a:t>
            </a:r>
          </a:p>
          <a:p>
            <a:r>
              <a:rPr lang="ru-RU" sz="2900" b="1" dirty="0">
                <a:solidFill>
                  <a:srgbClr val="002060"/>
                </a:solidFill>
                <a:latin typeface="Book Antiqua" panose="02040602050305030304" pitchFamily="18" charset="0"/>
                <a:cs typeface="+mn-lt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+mn-lt"/>
              </a:rPr>
              <a:t>педагог  дополнительного  образования МОУДО ДЭЦ»Родник»</a:t>
            </a:r>
          </a:p>
          <a:p>
            <a:r>
              <a:rPr lang="ru-RU" sz="2900" b="1" dirty="0">
                <a:solidFill>
                  <a:srgbClr val="002060"/>
                </a:solidFill>
                <a:latin typeface="Book Antiqua" panose="02040602050305030304" pitchFamily="18" charset="0"/>
                <a:cs typeface="+mn-lt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Book Antiqua" panose="02040602050305030304" pitchFamily="18" charset="0"/>
                <a:cs typeface="+mn-lt"/>
              </a:rPr>
              <a:t>тел 89622083433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Book Antiqua" panose="02040602050305030304" pitchFamily="18" charset="0"/>
                <a:hlinkClick r:id="rId2"/>
              </a:rPr>
              <a:t>boriskovor@mail.ru</a:t>
            </a:r>
            <a:endParaRPr lang="ru-RU" b="1" dirty="0" smtClean="0">
              <a:solidFill>
                <a:srgbClr val="002060"/>
              </a:solidFill>
              <a:latin typeface="Book Antiqua" panose="02040602050305030304" pitchFamily="18" charset="0"/>
            </a:endParaRP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0050" y="214290"/>
            <a:ext cx="79448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b="1" dirty="0" smtClean="0">
                <a:latin typeface="Book Antiqua" panose="02040602050305030304" pitchFamily="18" charset="0"/>
                <a:cs typeface="+mn-lt"/>
              </a:rPr>
              <a:t>экологический     волонтерский   отряд</a:t>
            </a:r>
          </a:p>
          <a:p>
            <a:r>
              <a:rPr lang="ru-RU" sz="2400" b="1" dirty="0" smtClean="0">
                <a:latin typeface="Book Antiqua" panose="02040602050305030304" pitchFamily="18" charset="0"/>
                <a:cs typeface="+mn-lt"/>
              </a:rPr>
              <a:t>  средней школы   №47</a:t>
            </a:r>
            <a:r>
              <a:rPr lang="en-US" sz="2400" b="1" dirty="0" smtClean="0">
                <a:latin typeface="Book Antiqua" panose="02040602050305030304" pitchFamily="18" charset="0"/>
                <a:cs typeface="+mn-lt"/>
              </a:rPr>
              <a:t>  </a:t>
            </a:r>
            <a:r>
              <a:rPr lang="ru-RU" sz="2400" b="1" dirty="0" smtClean="0">
                <a:latin typeface="Book Antiqua" panose="02040602050305030304" pitchFamily="18" charset="0"/>
                <a:cs typeface="+mn-lt"/>
              </a:rPr>
              <a:t> г. Ярославль </a:t>
            </a:r>
          </a:p>
          <a:p>
            <a:endParaRPr lang="ru-RU" sz="2400" b="1" dirty="0">
              <a:latin typeface="Book Antiqua" panose="02040602050305030304" pitchFamily="18" charset="0"/>
              <a:cs typeface="+mn-lt"/>
            </a:endParaRPr>
          </a:p>
          <a:p>
            <a:r>
              <a:rPr lang="en-US" sz="2400" dirty="0" smtClean="0">
                <a:latin typeface="Book Antiqua" panose="02040602050305030304" pitchFamily="18" charset="0"/>
                <a:cs typeface="+mn-lt"/>
              </a:rPr>
              <a:t>https</a:t>
            </a:r>
            <a:r>
              <a:rPr lang="en-US" sz="2400" dirty="0">
                <a:latin typeface="Book Antiqua" panose="02040602050305030304" pitchFamily="18" charset="0"/>
                <a:cs typeface="+mn-lt"/>
              </a:rPr>
              <a:t>://vk.com/public185691872</a:t>
            </a:r>
            <a:endParaRPr lang="ru-RU" sz="2400" dirty="0">
              <a:latin typeface="Book Antiqua" panose="02040602050305030304" pitchFamily="18" charset="0"/>
              <a:cs typeface="+mn-lt"/>
            </a:endParaRPr>
          </a:p>
          <a:p>
            <a:endParaRPr lang="ru-RU" sz="2400" b="1" dirty="0">
              <a:latin typeface="Book Antiqua" panose="02040602050305030304" pitchFamily="18" charset="0"/>
              <a:cs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25830" y="263525"/>
            <a:ext cx="6644005" cy="1165225"/>
          </a:xfrm>
        </p:spPr>
        <p:txBody>
          <a:bodyPr>
            <a:normAutofit/>
          </a:bodyPr>
          <a:lstStyle/>
          <a:p>
            <a:r>
              <a:rPr lang="ru-RU" altLang="en-US" dirty="0" smtClean="0">
                <a:solidFill>
                  <a:srgbClr val="00206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Информация </a:t>
            </a:r>
            <a:r>
              <a:rPr lang="ru-RU" altLang="en-US" sz="311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 </a:t>
            </a:r>
            <a:endParaRPr lang="ru-RU" altLang="en-US" sz="3110" dirty="0">
              <a:latin typeface="Arial Black" panose="020B0A04020102020204" pitchFamily="34" charset="0"/>
              <a:cs typeface="Arial Black" panose="020B0A040201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50" y="1600200"/>
            <a:ext cx="6057900" cy="4525963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  <a:cs typeface="+mn-lt"/>
              </a:rPr>
              <a:t>Экологический о</a:t>
            </a:r>
            <a:r>
              <a:rPr lang="ru-RU" dirty="0" smtClean="0">
                <a:solidFill>
                  <a:srgbClr val="002060"/>
                </a:solidFill>
                <a:latin typeface="+mn-lt"/>
                <a:cs typeface="+mn-lt"/>
              </a:rPr>
              <a:t>тряд  создан  </a:t>
            </a:r>
            <a:r>
              <a:rPr lang="ru-RU" dirty="0">
                <a:solidFill>
                  <a:srgbClr val="002060"/>
                </a:solidFill>
                <a:cs typeface="+mn-lt"/>
              </a:rPr>
              <a:t> в 2018 </a:t>
            </a:r>
            <a:r>
              <a:rPr lang="ru-RU" dirty="0" smtClean="0">
                <a:solidFill>
                  <a:srgbClr val="002060"/>
                </a:solidFill>
                <a:cs typeface="+mn-lt"/>
              </a:rPr>
              <a:t>году</a:t>
            </a:r>
            <a:endParaRPr lang="ru-RU" dirty="0">
              <a:cs typeface="+mn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cs typeface="+mn-lt"/>
              </a:rPr>
              <a:t> </a:t>
            </a:r>
            <a:r>
              <a:rPr lang="ru-RU" dirty="0" smtClean="0">
                <a:latin typeface="+mn-lt"/>
                <a:cs typeface="+mn-lt"/>
              </a:rPr>
              <a:t>на данный  момент в   отряде 46 человек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cs typeface="+mn-lt"/>
              </a:rPr>
              <a:t>Н</a:t>
            </a:r>
            <a:r>
              <a:rPr lang="ru-RU" dirty="0" smtClean="0">
                <a:latin typeface="+mn-lt"/>
                <a:cs typeface="+mn-lt"/>
              </a:rPr>
              <a:t>аши встречи проходят ежедневно в школе.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latin typeface="+mn-lt"/>
                <a:cs typeface="+mn-lt"/>
              </a:rPr>
              <a:t>Каждую  субботу  проводятся  экскурсии в природу.</a:t>
            </a:r>
          </a:p>
        </p:txBody>
      </p:sp>
      <p:pic>
        <p:nvPicPr>
          <p:cNvPr id="4" name="Замещающее содержимое 3" descr="s7UXUcd5t0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78015" y="1745615"/>
            <a:ext cx="4906010" cy="3886200"/>
          </a:xfrm>
          <a:prstGeom prst="round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629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Миссия отряда</a:t>
            </a:r>
            <a:r>
              <a:rPr lang="ru-RU" b="1" dirty="0" smtClean="0">
                <a:latin typeface="Book Antiqua" panose="02040602050305030304" pitchFamily="18" charset="0"/>
              </a:rPr>
              <a:t/>
            </a:r>
            <a:br>
              <a:rPr lang="ru-RU" b="1" dirty="0" smtClean="0">
                <a:latin typeface="Book Antiqua" panose="02040602050305030304" pitchFamily="18" charset="0"/>
              </a:rPr>
            </a:br>
            <a:r>
              <a:rPr lang="ru-RU" sz="2800" b="1" dirty="0" smtClean="0">
                <a:latin typeface="Book Antiqua" panose="02040602050305030304" pitchFamily="18" charset="0"/>
              </a:rPr>
              <a:t> « Мы вместе сделаем мир чище и добрее! </a:t>
            </a:r>
            <a:endParaRPr lang="ru-RU" sz="2800" b="1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79095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Цели:</a:t>
            </a:r>
          </a:p>
          <a:p>
            <a:pPr marL="0" indent="0">
              <a:buNone/>
            </a:pPr>
            <a:r>
              <a:rPr lang="ru-RU" sz="2800" dirty="0"/>
              <a:t>Решение проблем в  социализации детей средствами проекта: тематическими   мероприятиями, экологическим </a:t>
            </a:r>
            <a:r>
              <a:rPr lang="ru-RU" sz="2800" dirty="0" smtClean="0"/>
              <a:t>просвещением и практическими действиями</a:t>
            </a:r>
            <a:endParaRPr lang="ru-RU" sz="2800" dirty="0">
              <a:latin typeface="Book Antiqua" panose="0204060205030503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2057400"/>
            <a:ext cx="4469130" cy="465201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70C0"/>
                </a:solidFill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/>
              <a:t>1.</a:t>
            </a:r>
            <a:r>
              <a:rPr lang="ru-RU" sz="2400" dirty="0">
                <a:latin typeface="Book Antiqua" panose="02040602050305030304" pitchFamily="18" charset="0"/>
              </a:rPr>
              <a:t> </a:t>
            </a:r>
            <a:r>
              <a:rPr lang="ru-RU" sz="2400" dirty="0" smtClean="0">
                <a:latin typeface="Book Antiqua" panose="02040602050305030304" pitchFamily="18" charset="0"/>
              </a:rPr>
              <a:t>Провести беседы по охране окружающей среды со школьниками, родителями</a:t>
            </a:r>
          </a:p>
          <a:p>
            <a:pPr marL="0" indent="0">
              <a:buNone/>
            </a:pPr>
            <a:r>
              <a:rPr lang="ru-RU" sz="2400" dirty="0" smtClean="0">
                <a:latin typeface="Book Antiqua" panose="02040602050305030304" pitchFamily="18" charset="0"/>
              </a:rPr>
              <a:t>2. Сделать практические работы по охране ООПТ</a:t>
            </a:r>
          </a:p>
          <a:p>
            <a:pPr marL="0" indent="0">
              <a:buNone/>
            </a:pPr>
            <a:r>
              <a:rPr lang="ru-RU" sz="2400" dirty="0" smtClean="0">
                <a:latin typeface="Book Antiqua" panose="02040602050305030304" pitchFamily="18" charset="0"/>
              </a:rPr>
              <a:t>3. </a:t>
            </a:r>
            <a:r>
              <a:rPr lang="ru-RU" sz="2400" dirty="0">
                <a:latin typeface="Book Antiqua" panose="02040602050305030304" pitchFamily="18" charset="0"/>
              </a:rPr>
              <a:t>С</a:t>
            </a:r>
            <a:r>
              <a:rPr lang="ru-RU" sz="2400" dirty="0" smtClean="0">
                <a:latin typeface="Book Antiqua" panose="02040602050305030304" pitchFamily="18" charset="0"/>
              </a:rPr>
              <a:t>оздать памятку по экологии для общественности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923958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" y="181928"/>
            <a:ext cx="8378190" cy="1646872"/>
          </a:xfrm>
        </p:spPr>
        <p:txBody>
          <a:bodyPr>
            <a:normAutofit fontScale="90000"/>
          </a:bodyPr>
          <a:lstStyle/>
          <a:p>
            <a: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/>
            </a:r>
            <a:b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</a:br>
            <a:r>
              <a:rPr lang="ru-RU" sz="311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/>
            </a:r>
            <a:br>
              <a:rPr lang="ru-RU" sz="311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</a:br>
            <a:r>
              <a:rPr lang="ru-RU" sz="600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</a:t>
            </a:r>
            <a: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/>
            </a:r>
            <a:b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</a:br>
            <a: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 </a:t>
            </a:r>
            <a:b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</a:br>
            <a:r>
              <a:rPr lang="ru-RU" sz="311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Внедрение </a:t>
            </a:r>
            <a:r>
              <a:rPr lang="ru-RU" sz="3110" dirty="0">
                <a:latin typeface="Arial Black" panose="020B0A04020102020204" pitchFamily="34" charset="0"/>
                <a:cs typeface="Arial Black" panose="020B0A04020102020204" pitchFamily="34" charset="0"/>
              </a:rPr>
              <a:t>раздельного сбора ТКО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1" y="1783080"/>
            <a:ext cx="7922894" cy="2395220"/>
          </a:xfrm>
        </p:spPr>
        <p:txBody>
          <a:bodyPr>
            <a:normAutofit fontScale="92500" lnSpcReduction="10000"/>
          </a:bodyPr>
          <a:lstStyle/>
          <a:p>
            <a:endParaRPr lang="ru-RU" sz="2800" dirty="0" smtClean="0">
              <a:solidFill>
                <a:srgbClr val="0070C0"/>
              </a:solidFill>
              <a:latin typeface="Calibri" panose="020F0502020204030204" charset="0"/>
              <a:cs typeface="Calibri" panose="020F0502020204030204" charset="0"/>
            </a:endParaRPr>
          </a:p>
          <a:p>
            <a:r>
              <a:rPr lang="ru-RU" sz="2800" dirty="0" smtClean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школьный экологический отряд  </a:t>
            </a:r>
            <a:r>
              <a:rPr lang="ru-RU" sz="2800" dirty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раздельно </a:t>
            </a:r>
            <a:r>
              <a:rPr lang="ru-RU" sz="2800" dirty="0" smtClean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собирает и отправляет  </a:t>
            </a:r>
            <a:r>
              <a:rPr lang="ru-RU" sz="2800" dirty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на переработку: </a:t>
            </a:r>
            <a:r>
              <a:rPr lang="ru-RU" sz="2800" dirty="0" smtClean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крышечки </a:t>
            </a:r>
            <a:r>
              <a:rPr lang="ru-RU" sz="2800" dirty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от пластиковых </a:t>
            </a:r>
            <a:r>
              <a:rPr lang="ru-RU" sz="2800" dirty="0" smtClean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бутылок,  макулатуру,  батарейки (собрано более 500 кг макулатуры,   45 кг. батареек</a:t>
            </a:r>
            <a:r>
              <a:rPr lang="ru-RU" sz="2800" smtClean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, более 100 кг. </a:t>
            </a:r>
            <a:r>
              <a:rPr lang="ru-RU" sz="2800" dirty="0" smtClean="0">
                <a:solidFill>
                  <a:srgbClr val="0070C0"/>
                </a:solidFill>
                <a:latin typeface="Calibri" panose="020F0502020204030204" charset="0"/>
                <a:cs typeface="Calibri" panose="020F0502020204030204" charset="0"/>
              </a:rPr>
              <a:t>крышечек 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6143644"/>
            <a:ext cx="857252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Рисунок 7" descr="рсо крыжки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33" y="4136341"/>
            <a:ext cx="3257542" cy="2444332"/>
          </a:xfrm>
          <a:prstGeom prst="roundRect">
            <a:avLst/>
          </a:prstGeom>
        </p:spPr>
      </p:pic>
      <p:pic>
        <p:nvPicPr>
          <p:cNvPr id="9" name="Рисунок 8" descr="рсо  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6190" y="4069080"/>
            <a:ext cx="3989069" cy="2578854"/>
          </a:xfrm>
          <a:prstGeom prst="roundRect">
            <a:avLst/>
          </a:prstGeom>
        </p:spPr>
      </p:pic>
      <p:pic>
        <p:nvPicPr>
          <p:cNvPr id="10" name="Рисунок 9" descr="IjeQyhw7_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16978" y="4248844"/>
            <a:ext cx="2959100" cy="2219325"/>
          </a:xfrm>
          <a:prstGeom prst="roundRect">
            <a:avLst/>
          </a:prstGeom>
        </p:spPr>
      </p:pic>
      <p:pic>
        <p:nvPicPr>
          <p:cNvPr id="11" name="Рисунок 10" descr="7r-pqGF5L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53430" y="714375"/>
            <a:ext cx="3364230" cy="2524760"/>
          </a:xfrm>
          <a:prstGeom prst="round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70204" y="-335281"/>
            <a:ext cx="9583422" cy="1275715"/>
          </a:xfrm>
        </p:spPr>
        <p:txBody>
          <a:bodyPr>
            <a:no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/>
            </a:r>
            <a:br>
              <a:rPr lang="ru-RU" sz="1400" dirty="0" smtClean="0">
                <a:latin typeface="Arial Black" panose="020B0A04020102020204" pitchFamily="34" charset="0"/>
                <a:cs typeface="Arial Black" panose="020B0A04020102020204" pitchFamily="34" charset="0"/>
              </a:rPr>
            </a:br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 </a:t>
            </a:r>
            <a:r>
              <a:rPr lang="ru-RU" dirty="0" smtClean="0">
                <a:latin typeface="Book Antiqua" panose="02040602050305030304" pitchFamily="18" charset="0"/>
                <a:cs typeface="Arial Black" panose="020B0A04020102020204" pitchFamily="34" charset="0"/>
              </a:rPr>
              <a:t>новый контейнер </a:t>
            </a:r>
          </a:p>
          <a:p>
            <a:r>
              <a:rPr lang="ru-RU" dirty="0" smtClean="0">
                <a:latin typeface="Book Antiqua" panose="02040602050305030304" pitchFamily="18" charset="0"/>
                <a:cs typeface="Arial Black" panose="020B0A04020102020204" pitchFamily="34" charset="0"/>
              </a:rPr>
              <a:t>для сбора  батареек</a:t>
            </a:r>
            <a:r>
              <a:rPr lang="ru-RU" dirty="0" smtClean="0">
                <a:latin typeface="Book Antiqua" panose="02040602050305030304" pitchFamily="18" charset="0"/>
              </a:rPr>
              <a:t>  в школе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70205" y="6181824"/>
            <a:ext cx="833945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Book Antiqua" panose="02040602050305030304" pitchFamily="18" charset="0"/>
                <a:cs typeface="Calibri" panose="020F0502020204030204" charset="0"/>
              </a:rPr>
              <a:t>на вырученные средства   закупаются  саженцы растений для пришкольного участка</a:t>
            </a:r>
            <a:r>
              <a:rPr lang="ru-RU" dirty="0" smtClean="0">
                <a:latin typeface="Calibri" panose="020F0502020204030204" charset="0"/>
                <a:cs typeface="Calibri" panose="020F0502020204030204" charset="0"/>
              </a:rPr>
              <a:t/>
            </a:r>
            <a:br>
              <a:rPr lang="ru-RU" dirty="0" smtClean="0">
                <a:latin typeface="Calibri" panose="020F0502020204030204" charset="0"/>
                <a:cs typeface="Calibri" panose="020F0502020204030204" charset="0"/>
              </a:rPr>
            </a:br>
            <a:endParaRPr lang="ru-RU" dirty="0">
              <a:latin typeface="Calibri" panose="020F0502020204030204" charset="0"/>
              <a:cs typeface="Calibri" panose="020F0502020204030204" charset="0"/>
            </a:endParaRPr>
          </a:p>
        </p:txBody>
      </p:sp>
      <p:pic>
        <p:nvPicPr>
          <p:cNvPr id="7" name="Замещающее содержимое 6" descr="O5NNjjZTg4w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162415" y="2320290"/>
            <a:ext cx="2589530" cy="3451860"/>
          </a:xfrm>
          <a:prstGeom prst="roundRect">
            <a:avLst/>
          </a:prstGeom>
        </p:spPr>
      </p:pic>
      <p:pic>
        <p:nvPicPr>
          <p:cNvPr id="9" name="Изображение 8" descr="s4JvyzeXhK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55" y="1831975"/>
            <a:ext cx="3836035" cy="2877185"/>
          </a:xfrm>
          <a:prstGeom prst="roundRect">
            <a:avLst/>
          </a:prstGeom>
        </p:spPr>
      </p:pic>
      <p:pic>
        <p:nvPicPr>
          <p:cNvPr id="10" name="Изображение 9" descr="0vyHxMIs3Oc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6903" y="2693035"/>
            <a:ext cx="4337685" cy="30657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548641" y="80010"/>
            <a:ext cx="7932420" cy="169277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</a:t>
            </a:r>
            <a:r>
              <a:rPr lang="ru-RU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 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Отряд участвует </a:t>
            </a:r>
            <a:r>
              <a:rPr lang="ru-RU" altLang="en-US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во Всероссийской 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акции   </a:t>
            </a:r>
            <a:r>
              <a:rPr lang="ru-RU" altLang="en-US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#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Щетка Сдавайся</a:t>
            </a:r>
            <a:endParaRPr lang="ru-RU" altLang="en-US" sz="2800" dirty="0"/>
          </a:p>
          <a:p>
            <a:endParaRPr lang="ru-RU" altLang="en-US" sz="2000" dirty="0"/>
          </a:p>
        </p:txBody>
      </p:sp>
      <p:pic>
        <p:nvPicPr>
          <p:cNvPr id="3" name="Изображение 2" descr="e1mXFrNykR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33790" y="1365885"/>
            <a:ext cx="2840990" cy="4707890"/>
          </a:xfrm>
          <a:prstGeom prst="round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308612" y="6073775"/>
            <a:ext cx="8425178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altLang="en-US" sz="1600" dirty="0">
                <a:cs typeface="+mn-lt"/>
                <a:sym typeface="+mn-ea"/>
              </a:rPr>
              <a:t>Ребята самостоятельно подготовили экобоксы и контейнеры( </a:t>
            </a:r>
            <a:r>
              <a:rPr lang="ru-RU" altLang="en-US" sz="1600" dirty="0" smtClean="0">
                <a:cs typeface="+mn-lt"/>
                <a:sym typeface="+mn-ea"/>
              </a:rPr>
              <a:t>которые </a:t>
            </a:r>
            <a:r>
              <a:rPr lang="ru-RU" altLang="en-US" sz="1600" dirty="0">
                <a:cs typeface="+mn-lt"/>
                <a:sym typeface="+mn-ea"/>
              </a:rPr>
              <a:t>получились очень креативными ) для зубных щеток,</a:t>
            </a:r>
          </a:p>
        </p:txBody>
      </p:sp>
      <p:pic>
        <p:nvPicPr>
          <p:cNvPr id="5" name="Изображение 4" descr="a64WXNqO8cw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8610" y="1988820"/>
            <a:ext cx="3634739" cy="3793489"/>
          </a:xfrm>
          <a:prstGeom prst="roundRect">
            <a:avLst/>
          </a:prstGeom>
        </p:spPr>
      </p:pic>
      <p:pic>
        <p:nvPicPr>
          <p:cNvPr id="6" name="Изображение 5" descr="z_rUTixuT8w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75479" y="2055495"/>
            <a:ext cx="3469005" cy="3517900"/>
          </a:xfrm>
          <a:prstGeom prst="round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890" y="0"/>
            <a:ext cx="9429750" cy="1439850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</a:t>
            </a:r>
            <a:r>
              <a:rPr lang="ru-RU" sz="240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действия: </a:t>
            </a:r>
            <a:r>
              <a:rPr lang="ru-RU" sz="2400" dirty="0" smtClean="0">
                <a:solidFill>
                  <a:schemeClr val="tx1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Мы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  <a:cs typeface="Arial Black" panose="020B0A04020102020204" pitchFamily="34" charset="0"/>
              </a:rPr>
              <a:t> </a:t>
            </a:r>
            <a:r>
              <a:rPr lang="ru-RU" sz="2400" dirty="0" smtClean="0">
                <a:latin typeface="Book Antiqua" panose="02040602050305030304" pitchFamily="18" charset="0"/>
                <a:cs typeface="Calibri" panose="020F0502020204030204" charset="0"/>
              </a:rPr>
              <a:t> озеленяем в школе </a:t>
            </a:r>
            <a:r>
              <a:rPr lang="ru-RU" sz="2400" dirty="0">
                <a:latin typeface="Book Antiqua" panose="02040602050305030304" pitchFamily="18" charset="0"/>
                <a:cs typeface="Calibri" panose="020F0502020204030204" charset="0"/>
              </a:rPr>
              <a:t>комнатными </a:t>
            </a:r>
            <a:r>
              <a:rPr lang="ru-RU" sz="2400" dirty="0" smtClean="0">
                <a:latin typeface="Book Antiqua" panose="02040602050305030304" pitchFamily="18" charset="0"/>
                <a:cs typeface="Calibri" panose="020F0502020204030204" charset="0"/>
              </a:rPr>
              <a:t>растениями коридоры и кабинеты, проводим </a:t>
            </a:r>
            <a:r>
              <a:rPr lang="ru-RU" sz="2400" dirty="0">
                <a:latin typeface="Book Antiqua" panose="02040602050305030304" pitchFamily="18" charset="0"/>
                <a:cs typeface="Calibri" panose="020F0502020204030204" charset="0"/>
              </a:rPr>
              <a:t>регулярные высадки саженцев </a:t>
            </a:r>
            <a:r>
              <a:rPr lang="ru-RU" sz="2400" dirty="0" smtClean="0">
                <a:latin typeface="Book Antiqua" panose="02040602050305030304" pitchFamily="18" charset="0"/>
                <a:cs typeface="Calibri" panose="020F0502020204030204" charset="0"/>
              </a:rPr>
              <a:t>растений цветов </a:t>
            </a:r>
            <a:r>
              <a:rPr lang="ru-RU" sz="2400" dirty="0">
                <a:latin typeface="Book Antiqua" panose="02040602050305030304" pitchFamily="18" charset="0"/>
                <a:cs typeface="Calibri" panose="020F0502020204030204" charset="0"/>
              </a:rPr>
              <a:t>и деревьев на территории </a:t>
            </a:r>
            <a:r>
              <a:rPr lang="ru-RU" sz="2400" dirty="0" smtClean="0">
                <a:latin typeface="Book Antiqua" panose="02040602050305030304" pitchFamily="18" charset="0"/>
                <a:cs typeface="Calibri" panose="020F0502020204030204" charset="0"/>
              </a:rPr>
              <a:t>пришкольного сада</a:t>
            </a:r>
            <a:endParaRPr lang="ru-RU" sz="2400" dirty="0">
              <a:latin typeface="Book Antiqua" panose="02040602050305030304" pitchFamily="18" charset="0"/>
              <a:cs typeface="Bahnschrift SemiBold SemiCondensed" panose="020B0502040204020203" charset="0"/>
            </a:endParaRPr>
          </a:p>
        </p:txBody>
      </p:sp>
      <p:pic>
        <p:nvPicPr>
          <p:cNvPr id="4" name="Содержимое 3" descr="vDZnncuHY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0510" y="4310522"/>
            <a:ext cx="1928826" cy="2575345"/>
          </a:xfrm>
          <a:prstGeom prst="roundRect">
            <a:avLst/>
          </a:prstGeom>
        </p:spPr>
      </p:pic>
      <p:pic>
        <p:nvPicPr>
          <p:cNvPr id="7" name="Рисунок 6" descr="0oITWa6sSYQ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67914" y="4593890"/>
            <a:ext cx="2679405" cy="1714487"/>
          </a:xfrm>
          <a:prstGeom prst="roundRect">
            <a:avLst/>
          </a:prstGeom>
        </p:spPr>
      </p:pic>
      <p:pic>
        <p:nvPicPr>
          <p:cNvPr id="8" name="Рисунок 7" descr="4NZ1Zx-rJY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21501" y="1524237"/>
            <a:ext cx="3286116" cy="2172176"/>
          </a:xfrm>
          <a:prstGeom prst="roundRect">
            <a:avLst/>
          </a:prstGeom>
        </p:spPr>
      </p:pic>
      <p:pic>
        <p:nvPicPr>
          <p:cNvPr id="9" name="Рисунок 8" descr="oDH2YFyNKy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96352" y="1357297"/>
            <a:ext cx="2656508" cy="2231723"/>
          </a:xfrm>
          <a:prstGeom prst="roundRect">
            <a:avLst/>
          </a:prstGeom>
        </p:spPr>
      </p:pic>
      <p:pic>
        <p:nvPicPr>
          <p:cNvPr id="10" name="Рисунок 9" descr="y2kPH1_YKH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61287" y="3850502"/>
            <a:ext cx="3857588" cy="2893191"/>
          </a:xfrm>
          <a:prstGeom prst="roundRect">
            <a:avLst/>
          </a:prstGeom>
        </p:spPr>
      </p:pic>
      <p:pic>
        <p:nvPicPr>
          <p:cNvPr id="11" name="Рисунок 10" descr="xIgWAEy7bwk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460" y="1419703"/>
            <a:ext cx="2749860" cy="2381243"/>
          </a:xfrm>
          <a:prstGeom prst="roundRect">
            <a:avLst/>
          </a:prstGeom>
        </p:spPr>
      </p:pic>
      <p:pic>
        <p:nvPicPr>
          <p:cNvPr id="12" name="Рисунок 11" descr="b7YYuKQ0Ttw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510679" y="4142183"/>
            <a:ext cx="1732372" cy="2309830"/>
          </a:xfrm>
          <a:prstGeom prst="round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770" y="258445"/>
            <a:ext cx="9838690" cy="923290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 </a:t>
            </a:r>
            <a:r>
              <a:rPr lang="ru-RU" sz="3110" dirty="0" smtClean="0">
                <a:latin typeface="Book Antiqua" panose="02040602050305030304" pitchFamily="18" charset="0"/>
                <a:cs typeface="Arial Black" panose="020B0A04020102020204" pitchFamily="34" charset="0"/>
              </a:rPr>
              <a:t>Установка </a:t>
            </a:r>
            <a:r>
              <a:rPr lang="ru-RU" sz="3110" dirty="0">
                <a:latin typeface="Book Antiqua" panose="02040602050305030304" pitchFamily="18" charset="0"/>
                <a:cs typeface="Arial Black" panose="020B0A04020102020204" pitchFamily="34" charset="0"/>
              </a:rPr>
              <a:t>скворечников и кормушек - Забота о птицах</a:t>
            </a:r>
          </a:p>
        </p:txBody>
      </p:sp>
      <p:pic>
        <p:nvPicPr>
          <p:cNvPr id="6" name="Содержимое 5" descr="EqW8_K2yfl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5289" y="2269803"/>
            <a:ext cx="3707613" cy="2471742"/>
          </a:xfrm>
          <a:prstGeom prst="roundRect">
            <a:avLst/>
          </a:prstGeom>
        </p:spPr>
      </p:pic>
      <p:pic>
        <p:nvPicPr>
          <p:cNvPr id="7" name="Рисунок 6" descr="bRMKnSbn7u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595" y="1342403"/>
            <a:ext cx="3524240" cy="4698987"/>
          </a:xfrm>
          <a:prstGeom prst="roundRect">
            <a:avLst/>
          </a:prstGeom>
        </p:spPr>
      </p:pic>
      <p:pic>
        <p:nvPicPr>
          <p:cNvPr id="8" name="Рисунок 7" descr="iwR9uefZjZ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43449" y="1571930"/>
            <a:ext cx="2786082" cy="3714776"/>
          </a:xfrm>
          <a:prstGeom prst="round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102870" y="139700"/>
            <a:ext cx="6583680" cy="2246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</a:t>
            </a:r>
            <a:r>
              <a:rPr lang="ru-RU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 </a:t>
            </a:r>
            <a:r>
              <a:rPr lang="ru-RU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 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поздравляем </a:t>
            </a:r>
            <a:r>
              <a:rPr lang="ru-RU" altLang="en-US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ветеранов 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тыла, </a:t>
            </a:r>
            <a:r>
              <a:rPr lang="ru-RU" altLang="en-US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работавших 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на </a:t>
            </a:r>
            <a:r>
              <a:rPr lang="ru-RU" altLang="en-US" sz="2800" dirty="0">
                <a:latin typeface="Arial Black" panose="020B0A04020102020204" pitchFamily="34" charset="0"/>
                <a:cs typeface="Arial Black" panose="020B0A04020102020204" pitchFamily="34" charset="0"/>
              </a:rPr>
              <a:t>Л</a:t>
            </a:r>
            <a:r>
              <a:rPr lang="ru-RU" altLang="en-US" sz="280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япинском торфо  предприятии во время войны 1941-1945 гг.</a:t>
            </a:r>
            <a:endParaRPr lang="ru-RU" altLang="en-US" sz="2800" dirty="0">
              <a:latin typeface="Arial Black" panose="020B0A04020102020204" pitchFamily="34" charset="0"/>
              <a:cs typeface="Arial Black" panose="020B0A04020102020204" pitchFamily="34" charset="0"/>
            </a:endParaRPr>
          </a:p>
        </p:txBody>
      </p:sp>
      <p:pic>
        <p:nvPicPr>
          <p:cNvPr id="3" name="Изображение 2" descr="KjsvO-eSxt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754" y="2480946"/>
            <a:ext cx="4601845" cy="3851275"/>
          </a:xfrm>
          <a:prstGeom prst="roundRect">
            <a:avLst/>
          </a:prstGeom>
        </p:spPr>
      </p:pic>
      <p:pic>
        <p:nvPicPr>
          <p:cNvPr id="5" name="Изображение 4" descr="Y6Ci8e7XJeA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6985" y="393700"/>
            <a:ext cx="4276725" cy="2692400"/>
          </a:xfrm>
          <a:prstGeom prst="roundRect">
            <a:avLst/>
          </a:prstGeom>
        </p:spPr>
      </p:pic>
      <p:pic>
        <p:nvPicPr>
          <p:cNvPr id="4" name="Изображение 3" descr="q5EL5fwooVA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4490" y="3497581"/>
            <a:ext cx="4710430" cy="3200400"/>
          </a:xfrm>
          <a:prstGeom prst="round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05800" cy="1143000"/>
          </a:xfrm>
        </p:spPr>
        <p:txBody>
          <a:bodyPr/>
          <a:lstStyle/>
          <a:p>
            <a:r>
              <a:rPr lang="ru-RU" sz="3200" b="1" dirty="0">
                <a:solidFill>
                  <a:srgbClr val="0070C0"/>
                </a:solidFill>
                <a:latin typeface="Book Antiqua" panose="02040602050305030304" pitchFamily="18" charset="0"/>
              </a:rPr>
              <a:t>Наши действия: </a:t>
            </a:r>
            <a:r>
              <a:rPr lang="ru-RU" sz="32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 </a:t>
            </a:r>
            <a:r>
              <a:rPr lang="ru-RU" sz="3200" b="1" dirty="0" smtClean="0">
                <a:latin typeface="Book Antiqua" panose="02040602050305030304" pitchFamily="18" charset="0"/>
              </a:rPr>
              <a:t>Встречи </a:t>
            </a:r>
            <a:r>
              <a:rPr lang="ru-RU" sz="3200" b="1" dirty="0">
                <a:latin typeface="Book Antiqua" panose="02040602050305030304" pitchFamily="18" charset="0"/>
              </a:rPr>
              <a:t>с ветеранами ВОВ и Тыла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846858"/>
            <a:ext cx="5376863" cy="4032647"/>
          </a:xfrm>
          <a:prstGeom prst="round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066" y="1995294"/>
            <a:ext cx="5345232" cy="3735774"/>
          </a:xfrm>
          <a:prstGeom prst="round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0733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9029700" cy="114300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Наши действия: </a:t>
            </a:r>
            <a:r>
              <a:rPr lang="ru-RU" sz="4000" b="1" dirty="0" err="1" smtClean="0"/>
              <a:t>экомарафон</a:t>
            </a:r>
            <a:r>
              <a:rPr lang="ru-RU" sz="4000" b="1" dirty="0" smtClean="0"/>
              <a:t> 2021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Участие представителей отряда  в  Экологическом марафоне Ярославской области  с </a:t>
            </a:r>
            <a:r>
              <a:rPr lang="ru-RU" dirty="0"/>
              <a:t>целью повышения экологической культуры юных защитников </a:t>
            </a:r>
            <a:r>
              <a:rPr lang="ru-RU" dirty="0" smtClean="0"/>
              <a:t>природы. </a:t>
            </a:r>
            <a:endParaRPr lang="ru-RU" dirty="0"/>
          </a:p>
        </p:txBody>
      </p:sp>
      <p:pic>
        <p:nvPicPr>
          <p:cNvPr id="6" name="Picture 2" descr="H:\экомарафон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090" y="1851660"/>
            <a:ext cx="5147310" cy="3886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454139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182881"/>
            <a:ext cx="6894830" cy="765810"/>
          </a:xfrm>
        </p:spPr>
        <p:txBody>
          <a:bodyPr>
            <a:normAutofit fontScale="90000"/>
          </a:bodyPr>
          <a:lstStyle/>
          <a:p>
            <a: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/>
            </a:r>
            <a:b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</a:br>
            <a:r>
              <a:rPr lang="ru-RU" sz="311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         </a:t>
            </a:r>
            <a:r>
              <a:rPr lang="ru-RU" sz="311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Субботники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0021" y="785495"/>
            <a:ext cx="5657849" cy="5809615"/>
          </a:xfrm>
        </p:spPr>
        <p:txBody>
          <a:bodyPr>
            <a:normAutofit fontScale="82500" lnSpcReduction="10000"/>
          </a:bodyPr>
          <a:lstStyle/>
          <a:p>
            <a:r>
              <a:rPr lang="ru-RU" dirty="0" smtClean="0">
                <a:latin typeface="Book Antiqua" panose="02040602050305030304" pitchFamily="18" charset="0"/>
                <a:cs typeface="Calibri" panose="020F0502020204030204" charset="0"/>
              </a:rPr>
              <a:t>Школа  находится в зелёной зоне ООПТ</a:t>
            </a:r>
            <a:r>
              <a:rPr lang="ru-RU" dirty="0">
                <a:latin typeface="Book Antiqua" panose="02040602050305030304" pitchFamily="18" charset="0"/>
                <a:cs typeface="Calibri" panose="020F0502020204030204" charset="0"/>
              </a:rPr>
              <a:t>: памятники природы регионального значения в Ярославской области : </a:t>
            </a:r>
            <a:r>
              <a:rPr lang="ru-RU" dirty="0" err="1">
                <a:latin typeface="Book Antiqua" panose="02040602050305030304" pitchFamily="18" charset="0"/>
                <a:cs typeface="Calibri" panose="020F0502020204030204" charset="0"/>
              </a:rPr>
              <a:t>Ляпинский</a:t>
            </a:r>
            <a:r>
              <a:rPr lang="ru-RU" dirty="0">
                <a:latin typeface="Book Antiqua" panose="02040602050305030304" pitchFamily="18" charset="0"/>
                <a:cs typeface="Calibri" panose="020F0502020204030204" charset="0"/>
              </a:rPr>
              <a:t> </a:t>
            </a:r>
            <a:r>
              <a:rPr lang="ru-RU" dirty="0" smtClean="0">
                <a:latin typeface="Book Antiqua" panose="02040602050305030304" pitchFamily="18" charset="0"/>
                <a:cs typeface="Calibri" panose="020F0502020204030204" charset="0"/>
              </a:rPr>
              <a:t>сосновый бор </a:t>
            </a:r>
            <a:r>
              <a:rPr lang="ru-RU" dirty="0">
                <a:latin typeface="Book Antiqua" panose="02040602050305030304" pitchFamily="18" charset="0"/>
                <a:cs typeface="Calibri" panose="020F0502020204030204" charset="0"/>
              </a:rPr>
              <a:t>и Ляпинские Карьеры (Профиль: ландшафтный.- загрязнение и захламление территории памятника природы и акватории водных объектов, устройство свалок мусора и отходов) На этих территория </a:t>
            </a:r>
            <a:r>
              <a:rPr lang="ru-RU" dirty="0" smtClean="0">
                <a:latin typeface="Book Antiqua" panose="02040602050305030304" pitchFamily="18" charset="0"/>
                <a:cs typeface="Calibri" panose="020F0502020204030204" charset="0"/>
              </a:rPr>
              <a:t>экологический отряд  регулярно, круглый год  </a:t>
            </a:r>
            <a:r>
              <a:rPr lang="ru-RU" dirty="0">
                <a:latin typeface="Book Antiqua" panose="02040602050305030304" pitchFamily="18" charset="0"/>
                <a:cs typeface="Calibri" panose="020F0502020204030204" charset="0"/>
              </a:rPr>
              <a:t>проводят субботники </a:t>
            </a:r>
            <a:r>
              <a:rPr lang="ru-RU" dirty="0" smtClean="0">
                <a:latin typeface="Book Antiqua" panose="02040602050305030304" pitchFamily="18" charset="0"/>
                <a:cs typeface="Calibri" panose="020F0502020204030204" charset="0"/>
              </a:rPr>
              <a:t>«Уборка </a:t>
            </a:r>
            <a:r>
              <a:rPr lang="ru-RU" dirty="0">
                <a:latin typeface="Book Antiqua" panose="02040602050305030304" pitchFamily="18" charset="0"/>
                <a:cs typeface="Calibri" panose="020F0502020204030204" charset="0"/>
              </a:rPr>
              <a:t>мусора и </a:t>
            </a:r>
            <a:r>
              <a:rPr lang="ru-RU" dirty="0" smtClean="0">
                <a:latin typeface="Book Antiqua" panose="02040602050305030304" pitchFamily="18" charset="0"/>
                <a:cs typeface="Calibri" panose="020F0502020204030204" charset="0"/>
              </a:rPr>
              <a:t>ТКО» </a:t>
            </a:r>
            <a:endParaRPr lang="ru-RU" dirty="0">
              <a:latin typeface="Book Antiqua" panose="02040602050305030304" pitchFamily="18" charset="0"/>
              <a:cs typeface="Calibri" panose="020F0502020204030204" charset="0"/>
            </a:endParaRPr>
          </a:p>
        </p:txBody>
      </p:sp>
      <p:pic>
        <p:nvPicPr>
          <p:cNvPr id="4" name="Рисунок 3" descr="b76e6c9bc40b.jpg"/>
          <p:cNvPicPr>
            <a:picLocks noChangeAspect="1"/>
          </p:cNvPicPr>
          <p:nvPr/>
        </p:nvPicPr>
        <p:blipFill>
          <a:blip r:embed="rId2"/>
          <a:srcRect b="4176"/>
          <a:stretch>
            <a:fillRect/>
          </a:stretch>
        </p:blipFill>
        <p:spPr>
          <a:xfrm>
            <a:off x="6126481" y="777240"/>
            <a:ext cx="5859780" cy="4949189"/>
          </a:xfrm>
          <a:prstGeom prst="round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" y="133350"/>
            <a:ext cx="8548370" cy="900430"/>
          </a:xfrm>
        </p:spPr>
        <p:txBody>
          <a:bodyPr/>
          <a:lstStyle/>
          <a:p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Субботники: весна, лето, осень </a:t>
            </a:r>
          </a:p>
        </p:txBody>
      </p:sp>
      <p:pic>
        <p:nvPicPr>
          <p:cNvPr id="5" name="Рисунок 4" descr="Y28q-WSO6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9605" y="3989705"/>
            <a:ext cx="3714115" cy="2787015"/>
          </a:xfrm>
          <a:prstGeom prst="roundRect">
            <a:avLst/>
          </a:prstGeom>
        </p:spPr>
      </p:pic>
      <p:pic>
        <p:nvPicPr>
          <p:cNvPr id="6" name="Рисунок 5" descr="VVqNA7X6J4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70" y="1508760"/>
            <a:ext cx="4124960" cy="4549140"/>
          </a:xfrm>
          <a:prstGeom prst="roundRect">
            <a:avLst/>
          </a:prstGeom>
          <a:effectLst/>
        </p:spPr>
      </p:pic>
      <p:pic>
        <p:nvPicPr>
          <p:cNvPr id="14" name="Рисунок 13" descr="k5Hwvj6oCz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71852" y="976947"/>
            <a:ext cx="3309620" cy="2271395"/>
          </a:xfrm>
          <a:prstGeom prst="roundRect">
            <a:avLst/>
          </a:prstGeom>
        </p:spPr>
      </p:pic>
      <p:pic>
        <p:nvPicPr>
          <p:cNvPr id="3" name="Изображение 2" descr="AXRSKQ670dk"/>
          <p:cNvPicPr>
            <a:picLocks noChangeAspect="1"/>
          </p:cNvPicPr>
          <p:nvPr/>
        </p:nvPicPr>
        <p:blipFill>
          <a:blip r:embed="rId6" cstate="print"/>
          <a:srcRect t="-1064" b="1064"/>
          <a:stretch>
            <a:fillRect/>
          </a:stretch>
        </p:blipFill>
        <p:spPr>
          <a:xfrm>
            <a:off x="4621530" y="3714115"/>
            <a:ext cx="3063240" cy="3063240"/>
          </a:xfrm>
          <a:prstGeom prst="roundRect">
            <a:avLst/>
          </a:prstGeom>
        </p:spPr>
      </p:pic>
      <p:pic>
        <p:nvPicPr>
          <p:cNvPr id="7" name="Изображение 6" descr="aoPwcZEbMzs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7410" y="1033780"/>
            <a:ext cx="2837815" cy="2325370"/>
          </a:xfrm>
          <a:prstGeom prst="round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29870" y="1600200"/>
            <a:ext cx="4262120" cy="517652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Это мы сделали!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2870"/>
            <a:ext cx="8538210" cy="132588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  <a:cs typeface="Arial Black" panose="020B0A04020102020204" pitchFamily="34" charset="0"/>
              </a:rPr>
              <a:t>Наши действия:</a:t>
            </a:r>
            <a:r>
              <a:rPr lang="ru-RU" sz="3110" dirty="0" smtClean="0">
                <a:latin typeface="Arial Black" panose="020B0A04020102020204" pitchFamily="34" charset="0"/>
                <a:cs typeface="Arial Black" panose="020B0A04020102020204" pitchFamily="34" charset="0"/>
              </a:rPr>
              <a:t> </a:t>
            </a:r>
            <a:r>
              <a:rPr lang="ru-RU" sz="3110" dirty="0" smtClean="0">
                <a:latin typeface="Book Antiqua" panose="02040602050305030304" pitchFamily="18" charset="0"/>
                <a:cs typeface="Arial Black" panose="020B0A04020102020204" pitchFamily="34" charset="0"/>
              </a:rPr>
              <a:t>проведение эко -  уроков , походов и  выставок  и экскурсий </a:t>
            </a:r>
            <a:endParaRPr lang="ru-RU" sz="3110" dirty="0">
              <a:latin typeface="Book Antiqua" panose="02040602050305030304" pitchFamily="18" charset="0"/>
              <a:cs typeface="Arial Black" panose="020B0A040201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0070" y="5929330"/>
            <a:ext cx="8012430" cy="92867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+mn-lt"/>
                <a:cs typeface="+mn-lt"/>
              </a:rPr>
              <a:t>Участие в экспедиции «Мы – дети Волги» в НП  «Плещеево озеро» </a:t>
            </a:r>
          </a:p>
          <a:p>
            <a:pPr marL="0" indent="0">
              <a:buNone/>
            </a:pPr>
            <a:r>
              <a:rPr lang="ru-RU" dirty="0" smtClean="0">
                <a:latin typeface="+mn-lt"/>
                <a:cs typeface="+mn-lt"/>
              </a:rPr>
              <a:t>Организацией Волонтеры медики </a:t>
            </a:r>
          </a:p>
          <a:p>
            <a:pPr marL="0" indent="0">
              <a:buNone/>
            </a:pPr>
            <a:r>
              <a:rPr lang="ru-RU" dirty="0" smtClean="0">
                <a:latin typeface="+mn-lt"/>
                <a:cs typeface="+mn-lt"/>
              </a:rPr>
              <a:t>Библиотекой Филиал №12</a:t>
            </a:r>
          </a:p>
          <a:p>
            <a:endParaRPr lang="ru-RU" dirty="0">
              <a:latin typeface="+mn-lt"/>
              <a:cs typeface="+mn-lt"/>
            </a:endParaRPr>
          </a:p>
        </p:txBody>
      </p:sp>
      <p:pic>
        <p:nvPicPr>
          <p:cNvPr id="4" name="Рисунок 3" descr="FAEGMUzHz8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980" y="1416140"/>
            <a:ext cx="3071834" cy="2873372"/>
          </a:xfrm>
          <a:prstGeom prst="roundRect">
            <a:avLst/>
          </a:prstGeom>
        </p:spPr>
      </p:pic>
      <p:pic>
        <p:nvPicPr>
          <p:cNvPr id="5" name="Рисунок 4" descr="CwC7b_RDHz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33538" y="456565"/>
            <a:ext cx="2210838" cy="1658926"/>
          </a:xfrm>
          <a:prstGeom prst="roundRect">
            <a:avLst/>
          </a:prstGeom>
        </p:spPr>
      </p:pic>
      <p:pic>
        <p:nvPicPr>
          <p:cNvPr id="7" name="Рисунок 6" descr="Al7qq4yeat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29930" y="2424101"/>
            <a:ext cx="3000396" cy="2000655"/>
          </a:xfrm>
          <a:prstGeom prst="roundRect">
            <a:avLst/>
          </a:prstGeom>
        </p:spPr>
      </p:pic>
      <p:pic>
        <p:nvPicPr>
          <p:cNvPr id="8" name="Рисунок 7" descr="6FDbGzFGWQ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57600" y="1897380"/>
            <a:ext cx="4983480" cy="3575441"/>
          </a:xfrm>
          <a:prstGeom prst="roundRect">
            <a:avLst/>
          </a:prstGeom>
        </p:spPr>
      </p:pic>
      <p:pic>
        <p:nvPicPr>
          <p:cNvPr id="9" name="Рисунок 8" descr="jVxVGTsSUi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869203" y="4772025"/>
            <a:ext cx="3321851" cy="2023110"/>
          </a:xfrm>
          <a:prstGeom prst="round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1" y="1783224"/>
            <a:ext cx="910971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Эколого – просветительский маршрут</a:t>
            </a:r>
          </a:p>
          <a:p>
            <a:pPr lvl="0" algn="ctr"/>
            <a:endParaRPr lang="ru-RU" sz="6000" b="1" dirty="0" smtClean="0">
              <a:ln w="11430"/>
              <a:solidFill>
                <a:srgbClr val="9BBB59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lvl="0" algn="ctr"/>
            <a:r>
              <a:rPr lang="ru-RU" sz="6000" b="1" dirty="0" smtClean="0">
                <a:ln w="11430"/>
                <a:solidFill>
                  <a:srgbClr val="9BBB59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Памятник </a:t>
            </a:r>
            <a:r>
              <a:rPr lang="ru-RU" sz="6000" b="1" dirty="0">
                <a:ln w="11430"/>
                <a:solidFill>
                  <a:srgbClr val="9BBB59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природы – </a:t>
            </a:r>
          </a:p>
          <a:p>
            <a:pPr lvl="0" algn="ctr"/>
            <a:r>
              <a:rPr lang="ru-RU" sz="6000" b="1" dirty="0">
                <a:ln w="11430"/>
                <a:solidFill>
                  <a:srgbClr val="9BBB59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Ляпинские карьеры</a:t>
            </a:r>
            <a:r>
              <a:rPr lang="ru-RU" sz="4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31904" y="404664"/>
            <a:ext cx="2016224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траектории маршрута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40216" y="722120"/>
            <a:ext cx="2144266" cy="12012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Очистка территории от мусора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86477" y="2464594"/>
            <a:ext cx="2198017" cy="1368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туристических остановок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03087" y="4581128"/>
            <a:ext cx="2143125" cy="13402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охраняемых объектов природы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15880" y="4797153"/>
            <a:ext cx="2287712" cy="14030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табличек с описанием охраняемых объектов природы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09750" y="2464594"/>
            <a:ext cx="2143125" cy="13573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и проведение экскурсии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Выноска с четырьмя стрелками 17"/>
          <p:cNvSpPr/>
          <p:nvPr/>
        </p:nvSpPr>
        <p:spPr>
          <a:xfrm>
            <a:off x="4024884" y="1934517"/>
            <a:ext cx="4302224" cy="2428875"/>
          </a:xfrm>
          <a:prstGeom prst="quadArrowCallou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1F497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точки проекта</a:t>
            </a:r>
            <a:endParaRPr lang="ru-RU" sz="2400" b="1" dirty="0">
              <a:solidFill>
                <a:srgbClr val="1F497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Штриховая стрелка вправо 23"/>
          <p:cNvSpPr/>
          <p:nvPr/>
        </p:nvSpPr>
        <p:spPr>
          <a:xfrm rot="13013912">
            <a:off x="4330501" y="2006169"/>
            <a:ext cx="1008112" cy="691778"/>
          </a:xfrm>
          <a:prstGeom prst="striped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Штриховая стрелка вправо 1"/>
          <p:cNvSpPr/>
          <p:nvPr/>
        </p:nvSpPr>
        <p:spPr>
          <a:xfrm rot="2213911">
            <a:off x="6969561" y="3633674"/>
            <a:ext cx="1008112" cy="691778"/>
          </a:xfrm>
          <a:prstGeom prst="striped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Штриховая стрелка вправо 2"/>
          <p:cNvSpPr/>
          <p:nvPr/>
        </p:nvSpPr>
        <p:spPr>
          <a:xfrm rot="8453911">
            <a:off x="4331771" y="3640659"/>
            <a:ext cx="1008112" cy="691778"/>
          </a:xfrm>
          <a:prstGeom prst="striped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триховая стрелка вправо 4"/>
          <p:cNvSpPr/>
          <p:nvPr/>
        </p:nvSpPr>
        <p:spPr>
          <a:xfrm rot="18593911">
            <a:off x="6947971" y="1962989"/>
            <a:ext cx="1008112" cy="691778"/>
          </a:xfrm>
          <a:prstGeom prst="striped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386445" y="4552950"/>
            <a:ext cx="2055495" cy="12674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табличек.</a:t>
            </a:r>
          </a:p>
          <a:p>
            <a:pPr algn="ctr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Наглядная</a:t>
            </a:r>
          </a:p>
          <a:p>
            <a:pPr algn="ctr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агитация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35810" y="492125"/>
            <a:ext cx="2065020" cy="1278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Электронной версии</a:t>
            </a:r>
          </a:p>
          <a:p>
            <a:pPr algn="ctr"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маршрута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3190" y="260648"/>
            <a:ext cx="436562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Уже сделано 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90433" y="1553310"/>
            <a:ext cx="460851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    август 2021г. – ноябрь 2021 г.</a:t>
            </a:r>
            <a:endParaRPr lang="ru-RU" b="1" dirty="0"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1480" y="2564904"/>
            <a:ext cx="8343900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8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Проведено  7  </a:t>
            </a:r>
            <a:r>
              <a:rPr lang="ru-RU" sz="28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экологических экспедиций  </a:t>
            </a:r>
            <a:r>
              <a:rPr lang="ru-RU" sz="28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на  территорию  памятника природы </a:t>
            </a:r>
            <a:endParaRPr lang="ru-RU" sz="2800" b="1" dirty="0" smtClean="0">
              <a:solidFill>
                <a:prstClr val="black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lvl="0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Выбрана  </a:t>
            </a:r>
            <a:r>
              <a:rPr lang="ru-RU" sz="28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траектория  маршрута </a:t>
            </a:r>
            <a:endParaRPr lang="ru-RU" sz="2800" b="1" dirty="0" smtClean="0">
              <a:solidFill>
                <a:prstClr val="black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lvl="0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Разработаны  места туристических остановок </a:t>
            </a:r>
          </a:p>
          <a:p>
            <a:pPr lvl="0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Проведены экологические акции по сбору мусора</a:t>
            </a:r>
          </a:p>
          <a:p>
            <a:pPr lvl="0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Определены  </a:t>
            </a:r>
            <a:r>
              <a:rPr lang="ru-RU" sz="28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места  для  установки  стендов </a:t>
            </a:r>
            <a:r>
              <a:rPr lang="ru-RU" sz="28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и табличек</a:t>
            </a:r>
            <a:endParaRPr lang="ru-RU" sz="2800" b="1" dirty="0">
              <a:solidFill>
                <a:prstClr val="black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вал 9"/>
          <p:cNvSpPr/>
          <p:nvPr/>
        </p:nvSpPr>
        <p:spPr>
          <a:xfrm>
            <a:off x="3143672" y="1133455"/>
            <a:ext cx="2592288" cy="108012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88670" y="369610"/>
            <a:ext cx="76923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Итоги экологических акций: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734" y="1133455"/>
            <a:ext cx="4071937" cy="305435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975" y="4041775"/>
            <a:ext cx="4048125" cy="2816225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00038" y="1200194"/>
            <a:ext cx="28803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Количество </a:t>
            </a:r>
          </a:p>
          <a:p>
            <a:pPr algn="ctr"/>
            <a:r>
              <a:rPr lang="ru-RU" sz="1600" b="1" dirty="0" smtClean="0"/>
              <a:t>участников-волонтеров</a:t>
            </a:r>
          </a:p>
          <a:p>
            <a:pPr algn="ctr"/>
            <a:r>
              <a:rPr lang="ru-RU" sz="1600" b="1" dirty="0" smtClean="0"/>
              <a:t> 70 человек</a:t>
            </a:r>
            <a:endParaRPr lang="ru-RU" sz="1600" b="1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2276872"/>
            <a:ext cx="261620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4315978"/>
            <a:ext cx="261620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5589240"/>
            <a:ext cx="2616200" cy="110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495600" y="2276872"/>
            <a:ext cx="247218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111512" y="2366863"/>
            <a:ext cx="324036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Количество </a:t>
            </a:r>
          </a:p>
          <a:p>
            <a:pPr lvl="0" algn="ctr"/>
            <a:r>
              <a:rPr lang="ru-RU" b="1" dirty="0">
                <a:solidFill>
                  <a:prstClr val="black"/>
                </a:solidFill>
              </a:rPr>
              <a:t>с</a:t>
            </a:r>
            <a:r>
              <a:rPr lang="ru-RU" b="1" dirty="0" smtClean="0">
                <a:solidFill>
                  <a:prstClr val="black"/>
                </a:solidFill>
              </a:rPr>
              <a:t>обранного мусора</a:t>
            </a:r>
            <a:endParaRPr lang="ru-RU" b="1" dirty="0">
              <a:solidFill>
                <a:prstClr val="black"/>
              </a:solidFill>
            </a:endParaRPr>
          </a:p>
          <a:p>
            <a:pPr lvl="0" algn="ctr"/>
            <a:r>
              <a:rPr lang="ru-RU" b="1" dirty="0">
                <a:solidFill>
                  <a:prstClr val="black"/>
                </a:solidFill>
              </a:rPr>
              <a:t> 150</a:t>
            </a:r>
            <a:r>
              <a:rPr lang="ru-RU" b="1" dirty="0" smtClean="0">
                <a:solidFill>
                  <a:prstClr val="black"/>
                </a:solidFill>
              </a:rPr>
              <a:t> мешков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44072" y="4405969"/>
            <a:ext cx="2472184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Количество </a:t>
            </a:r>
          </a:p>
          <a:p>
            <a:pPr lvl="0" algn="ctr"/>
            <a:r>
              <a:rPr lang="ru-RU" b="1" dirty="0">
                <a:solidFill>
                  <a:prstClr val="black"/>
                </a:solidFill>
              </a:rPr>
              <a:t>л</a:t>
            </a:r>
            <a:r>
              <a:rPr lang="ru-RU" b="1" dirty="0" smtClean="0">
                <a:solidFill>
                  <a:prstClr val="black"/>
                </a:solidFill>
              </a:rPr>
              <a:t>иквидированных свалок - 12</a:t>
            </a:r>
            <a:endParaRPr lang="ru-RU" b="1" dirty="0">
              <a:solidFill>
                <a:prstClr val="black"/>
              </a:solidFill>
            </a:endParaRPr>
          </a:p>
          <a:p>
            <a:pPr lvl="0" algn="ctr"/>
            <a:r>
              <a:rPr lang="ru-RU" b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41734" y="5735371"/>
            <a:ext cx="2436316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 smtClean="0">
                <a:solidFill>
                  <a:prstClr val="black"/>
                </a:solidFill>
              </a:rPr>
              <a:t>Качество уборки территории маршрута</a:t>
            </a:r>
          </a:p>
          <a:p>
            <a:pPr lvl="0" algn="ctr"/>
            <a:r>
              <a:rPr lang="ru-RU" sz="1600" b="1" dirty="0" smtClean="0">
                <a:solidFill>
                  <a:prstClr val="black"/>
                </a:solidFill>
              </a:rPr>
              <a:t>100 %</a:t>
            </a:r>
            <a:endParaRPr lang="ru-RU" sz="16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2481" y="255439"/>
            <a:ext cx="652653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  <a:cs typeface="Arial Black" panose="020B0A04020102020204" pitchFamily="34" charset="0"/>
              </a:rPr>
              <a:t>Экологические акции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847" y="1185322"/>
            <a:ext cx="3425825" cy="2573338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65" y="1322522"/>
            <a:ext cx="3932237" cy="2951162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008" y="1196117"/>
            <a:ext cx="1927225" cy="2573338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776" y="3981951"/>
            <a:ext cx="3335337" cy="2500312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3792974"/>
            <a:ext cx="4352925" cy="2689225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53760" y="908720"/>
            <a:ext cx="284480" cy="6178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3200" dirty="0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48829" y="481623"/>
            <a:ext cx="57606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Arial Black" panose="020B0A04020102020204" pitchFamily="34" charset="0"/>
              </a:rPr>
              <a:t>Наши партнёры: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1606736"/>
            <a:ext cx="1152128" cy="1152128"/>
          </a:xfrm>
          <a:prstGeom prst="snip2Diag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510" y="1361733"/>
            <a:ext cx="1646237" cy="1554163"/>
          </a:xfrm>
          <a:prstGeom prst="snip2Diag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60" y="1495150"/>
            <a:ext cx="2664296" cy="1287330"/>
          </a:xfrm>
          <a:prstGeom prst="snip2Diag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590" y="1361559"/>
            <a:ext cx="1506537" cy="2378075"/>
          </a:xfrm>
          <a:prstGeom prst="snip2Diag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35560" y="3212976"/>
            <a:ext cx="7987257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000" dirty="0" err="1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Обьединение</a:t>
            </a:r>
            <a:r>
              <a:rPr lang="ru-RU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 «Кино клуб»-</a:t>
            </a:r>
            <a:r>
              <a:rPr lang="en-US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  <a:hlinkClick r:id="rId6"/>
              </a:rPr>
              <a:t>https://</a:t>
            </a:r>
            <a:r>
              <a:rPr lang="en-US" sz="2000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  <a:hlinkClick r:id="rId6"/>
              </a:rPr>
              <a:t>vk.com/club24270388</a:t>
            </a:r>
            <a:endParaRPr lang="ru-RU" sz="2000" dirty="0" smtClean="0">
              <a:solidFill>
                <a:prstClr val="black"/>
              </a:solidFill>
              <a:latin typeface="Calibri" panose="020F0502020204030204" charset="0"/>
              <a:cs typeface="Calibri" panose="020F0502020204030204" charset="0"/>
            </a:endParaRPr>
          </a:p>
          <a:p>
            <a:pPr marL="342900" lvl="0" indent="-342900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ЯОМОО </a:t>
            </a:r>
            <a:r>
              <a:rPr lang="ru-RU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«Молодежная палата Ярославской области» </a:t>
            </a:r>
            <a:r>
              <a:rPr lang="en-US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  <a:hlinkClick r:id="rId7"/>
              </a:rPr>
              <a:t>https://www.facebook.com/ompyaroslav</a:t>
            </a:r>
            <a:endParaRPr lang="ru-RU" sz="2000" dirty="0">
              <a:solidFill>
                <a:prstClr val="black"/>
              </a:solidFill>
              <a:latin typeface="Calibri" panose="020F0502020204030204" charset="0"/>
              <a:cs typeface="Calibri" panose="020F0502020204030204" charset="0"/>
            </a:endParaRPr>
          </a:p>
          <a:p>
            <a:pPr marL="342900" lvl="0" indent="-342900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000" cap="all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РОСПРИРОДНАДЗОР</a:t>
            </a:r>
          </a:p>
          <a:p>
            <a:pPr marL="342900" lvl="0" indent="-342900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Федеральная служба по надзору в сфере природопользования </a:t>
            </a:r>
            <a:r>
              <a:rPr lang="en-US" sz="2000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  <a:hlinkClick r:id="rId8"/>
              </a:rPr>
              <a:t>https://rpn.gov.ru/regions/76/intro/</a:t>
            </a:r>
            <a:endParaRPr lang="ru-RU" sz="2000" dirty="0" smtClean="0">
              <a:solidFill>
                <a:prstClr val="black"/>
              </a:solidFill>
              <a:latin typeface="Calibri" panose="020F0502020204030204" charset="0"/>
              <a:cs typeface="Calibri" panose="020F0502020204030204" charset="0"/>
            </a:endParaRPr>
          </a:p>
          <a:p>
            <a:pPr marL="342900" lvl="0" indent="-342900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ООО </a:t>
            </a:r>
            <a:r>
              <a:rPr lang="ru-RU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«Хартия» </a:t>
            </a:r>
            <a:r>
              <a:rPr lang="en-US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  <a:hlinkClick r:id="rId9"/>
              </a:rPr>
              <a:t>http://yaroslavl.hartiya.com/o-kompanii/</a:t>
            </a:r>
            <a:endParaRPr lang="ru-RU" sz="2000" dirty="0">
              <a:solidFill>
                <a:prstClr val="black"/>
              </a:solidFill>
              <a:latin typeface="Calibri" panose="020F0502020204030204" charset="0"/>
              <a:cs typeface="Calibri" panose="020F0502020204030204" charset="0"/>
            </a:endParaRPr>
          </a:p>
          <a:p>
            <a:pPr marL="342900" lvl="0" indent="-342900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Инициативные  </a:t>
            </a:r>
            <a:r>
              <a:rPr lang="ru-RU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</a:rPr>
              <a:t>жители микрорайона </a:t>
            </a:r>
            <a:r>
              <a:rPr lang="en-US" sz="2000" dirty="0">
                <a:solidFill>
                  <a:prstClr val="black"/>
                </a:solidFill>
                <a:latin typeface="Calibri" panose="020F0502020204030204" charset="0"/>
                <a:cs typeface="Calibri" panose="020F0502020204030204" charset="0"/>
                <a:hlinkClick r:id="rId10"/>
              </a:rPr>
              <a:t>https://vk.com/club197200606</a:t>
            </a:r>
            <a:endParaRPr lang="ru-RU" sz="2000" dirty="0">
              <a:solidFill>
                <a:prstClr val="black"/>
              </a:solidFill>
              <a:latin typeface="Calibri" panose="020F0502020204030204" charset="0"/>
              <a:cs typeface="Calibri" panose="020F05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53760" y="908720"/>
            <a:ext cx="284480" cy="6178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3200" dirty="0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2950" y="1998107"/>
            <a:ext cx="9710027" cy="286131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Сохраним </a:t>
            </a:r>
          </a:p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памятник природы – </a:t>
            </a:r>
          </a:p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Ляпинские карьеры!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538</Words>
  <Application>Microsoft Office PowerPoint</Application>
  <PresentationFormat>Произвольный</PresentationFormat>
  <Paragraphs>96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1_Default Design</vt:lpstr>
      <vt:lpstr>Поколение  X  (икс)</vt:lpstr>
      <vt:lpstr>Информация  </vt:lpstr>
      <vt:lpstr>Миссия отряда  « Мы вместе сделаем мир чище и добрее! </vt:lpstr>
      <vt:lpstr>  Наши действия:   Внедрение раздельного сбора ТКО</vt:lpstr>
      <vt:lpstr> </vt:lpstr>
      <vt:lpstr>Слайд 6</vt:lpstr>
      <vt:lpstr>Наши действия: Мы  озеленяем в школе комнатными растениями коридоры и кабинеты, проводим регулярные высадки саженцев растений цветов и деревьев на территории пришкольного сада</vt:lpstr>
      <vt:lpstr>Наши действия: Установка скворечников и кормушек - Забота о птицах</vt:lpstr>
      <vt:lpstr>Слайд 9</vt:lpstr>
      <vt:lpstr>Наши действия:  Встречи с ветеранами ВОВ и Тыла </vt:lpstr>
      <vt:lpstr>Наши действия: экомарафон 2021</vt:lpstr>
      <vt:lpstr> Наши действия:         Субботники  </vt:lpstr>
      <vt:lpstr>Субботники: весна, лето, осень </vt:lpstr>
      <vt:lpstr>Наши действия: проведение эко -  уроков , походов и  выставок  и экскурсий 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Asiou</dc:creator>
  <cp:lastModifiedBy>Борис</cp:lastModifiedBy>
  <cp:revision>17</cp:revision>
  <dcterms:created xsi:type="dcterms:W3CDTF">2021-09-09T11:34:34Z</dcterms:created>
  <dcterms:modified xsi:type="dcterms:W3CDTF">2022-01-22T15:56:50Z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1049-11.2.0.10294</vt:lpwstr>
  </property>
  <property fmtid="{D5CDD505-2E9C-101B-9397-08002B2CF9AE}" pid="3" name="ICV">
    <vt:lpwstr>C958FC80EABC42A597CFAD5A2C8D30B8</vt:lpwstr>
  </property>
</Properties>
</file>