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mp3" ContentType="audio/unknown"/>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9" r:id="rId4"/>
    <p:sldId id="261" r:id="rId5"/>
    <p:sldId id="263" r:id="rId6"/>
    <p:sldId id="264" r:id="rId7"/>
    <p:sldId id="265" r:id="rId8"/>
    <p:sldId id="288" r:id="rId9"/>
    <p:sldId id="266" r:id="rId10"/>
    <p:sldId id="267" r:id="rId11"/>
    <p:sldId id="270" r:id="rId12"/>
    <p:sldId id="273" r:id="rId13"/>
    <p:sldId id="272" r:id="rId14"/>
    <p:sldId id="274" r:id="rId15"/>
    <p:sldId id="275" r:id="rId16"/>
    <p:sldId id="276" r:id="rId17"/>
    <p:sldId id="277" r:id="rId18"/>
    <p:sldId id="278" r:id="rId19"/>
    <p:sldId id="279" r:id="rId20"/>
    <p:sldId id="280" r:id="rId21"/>
    <p:sldId id="281" r:id="rId22"/>
    <p:sldId id="282" r:id="rId23"/>
    <p:sldId id="289" r:id="rId24"/>
    <p:sldId id="290"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4"/>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FF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03" autoAdjust="0"/>
    <p:restoredTop sz="94671" autoAdjust="0"/>
  </p:normalViewPr>
  <p:slideViewPr>
    <p:cSldViewPr>
      <p:cViewPr varScale="1">
        <p:scale>
          <a:sx n="69" d="100"/>
          <a:sy n="69" d="100"/>
        </p:scale>
        <p:origin x="-1416" y="-37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AF203E9-1F36-48B0-9065-04A13830F140}" type="slidenum">
              <a:rPr lang="ru-RU" smtClean="0"/>
              <a:pPr/>
              <a:t>‹#›</a:t>
            </a:fld>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AF203E9-1F36-48B0-9065-04A13830F140}" type="slidenum">
              <a:rPr lang="ru-RU" smtClean="0"/>
              <a:pPr/>
              <a:t>‹#›</a:t>
            </a:fld>
            <a:endParaRPr lang="ru-RU" dirty="0"/>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AF203E9-1F36-48B0-9065-04A13830F140}" type="slidenum">
              <a:rPr lang="ru-RU" smtClean="0"/>
              <a:pPr/>
              <a:t>‹#›</a:t>
            </a:fld>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AF203E9-1F36-48B0-9065-04A13830F140}" type="slidenum">
              <a:rPr lang="ru-RU" smtClean="0"/>
              <a:pPr/>
              <a:t>‹#›</a:t>
            </a:fld>
            <a:endParaRPr lang="ru-RU" dirty="0"/>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8AF203E9-1F36-48B0-9065-04A13830F140}" type="slidenum">
              <a:rPr lang="ru-RU" smtClean="0"/>
              <a:pPr/>
              <a:t>‹#›</a:t>
            </a:fld>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8AF203E9-1F36-48B0-9065-04A13830F140}" type="slidenum">
              <a:rPr lang="ru-RU" smtClean="0"/>
              <a:pPr/>
              <a:t>‹#›</a:t>
            </a:fld>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8AF203E9-1F36-48B0-9065-04A13830F140}" type="slidenum">
              <a:rPr lang="ru-RU" smtClean="0"/>
              <a:pPr/>
              <a:t>‹#›</a:t>
            </a:fld>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AF203E9-1F36-48B0-9065-04A13830F140}" type="slidenum">
              <a:rPr lang="ru-RU" smtClean="0"/>
              <a:pPr/>
              <a:t>‹#›</a:t>
            </a:fld>
            <a:endParaRPr lang="ru-RU"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8AF203E9-1F36-48B0-9065-04A13830F140}" type="slidenum">
              <a:rPr lang="ru-RU" smtClean="0"/>
              <a:pPr/>
              <a:t>‹#›</a:t>
            </a:fld>
            <a:endParaRPr lang="ru-RU"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AF203E9-1F36-48B0-9065-04A13830F140}" type="slidenum">
              <a:rPr lang="ru-RU" smtClean="0"/>
              <a:pPr/>
              <a:t>‹#›</a:t>
            </a:fld>
            <a:endParaRPr lang="ru-RU"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4548683B-A660-44E4-B41D-2C1543038696}" type="datetimeFigureOut">
              <a:rPr lang="ru-RU" smtClean="0"/>
              <a:pPr/>
              <a:t>11.01.2022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8AF203E9-1F36-48B0-9065-04A13830F140}" type="slidenum">
              <a:rPr lang="ru-RU" smtClean="0"/>
              <a:pPr/>
              <a:t>‹#›</a:t>
            </a:fld>
            <a:endParaRPr lang="ru-RU"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548683B-A660-44E4-B41D-2C1543038696}" type="datetimeFigureOut">
              <a:rPr lang="ru-RU" smtClean="0"/>
              <a:pPr/>
              <a:t>11.01.2022</a:t>
            </a:fld>
            <a:endParaRPr lang="ru-RU"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8AF203E9-1F36-48B0-9065-04A13830F140}" type="slidenum">
              <a:rPr lang="ru-RU" smtClean="0"/>
              <a:pPr/>
              <a:t>‹#›</a:t>
            </a:fld>
            <a:endParaRPr lang="ru-RU"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mc:AlternateContent xmlns:mc="http://schemas.openxmlformats.org/markup-compatibility/2006">
    <mc:Choice xmlns="" xmlns:p14="http://schemas.microsoft.com/office/powerpoint/2010/main" Requires="p14">
      <p:transition spd="slow" p14:dur="1500" advTm="4000">
        <p:split orient="vert"/>
      </p:transition>
    </mc:Choice>
    <mc:Fallback>
      <p:transition spd="slow" advTm="4000">
        <p:split orient="vert"/>
      </p:transition>
    </mc:Fallback>
  </mc:AlternateConten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1.mp3"/><Relationship Id="rId2" Type="http://schemas.openxmlformats.org/officeDocument/2006/relationships/slideLayout" Target="../slideLayouts/slideLayout1.xml"/><Relationship Id="rId1" Type="http://schemas.openxmlformats.org/officeDocument/2006/relationships/video" Target="NULL" TargetMode="Externa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png"/><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8.xml"/><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одзаголовок 5"/>
          <p:cNvSpPr>
            <a:spLocks noGrp="1"/>
          </p:cNvSpPr>
          <p:nvPr>
            <p:ph type="subTitle" idx="1"/>
          </p:nvPr>
        </p:nvSpPr>
        <p:spPr>
          <a:xfrm>
            <a:off x="0" y="5845869"/>
            <a:ext cx="5220072" cy="1008112"/>
          </a:xfrm>
        </p:spPr>
        <p:txBody>
          <a:bodyPr>
            <a:normAutofit/>
          </a:bodyPr>
          <a:lstStyle/>
          <a:p>
            <a:endParaRPr lang="ru-RU" sz="1800" dirty="0">
              <a:solidFill>
                <a:schemeClr val="tx2"/>
              </a:solidFill>
              <a:latin typeface="Times New Roman" pitchFamily="18" charset="0"/>
              <a:cs typeface="Times New Roman" pitchFamily="18" charset="0"/>
            </a:endParaRPr>
          </a:p>
        </p:txBody>
      </p:sp>
      <p:sp>
        <p:nvSpPr>
          <p:cNvPr id="4" name="Прямоугольник 3"/>
          <p:cNvSpPr/>
          <p:nvPr/>
        </p:nvSpPr>
        <p:spPr>
          <a:xfrm>
            <a:off x="2286000" y="3105835"/>
            <a:ext cx="4572000" cy="646331"/>
          </a:xfrm>
          <a:prstGeom prst="rect">
            <a:avLst/>
          </a:prstGeom>
        </p:spPr>
        <p:txBody>
          <a:bodyPr>
            <a:spAutoFit/>
          </a:bodyPr>
          <a:lstStyle/>
          <a:p>
            <a:r>
              <a:rPr lang="ru-RU" cap="all" dirty="0"/>
              <a:t/>
            </a:r>
            <a:br>
              <a:rPr lang="ru-RU" cap="all" dirty="0"/>
            </a:br>
            <a:r>
              <a:rPr lang="ru-RU" cap="all" dirty="0"/>
              <a:t> </a:t>
            </a:r>
            <a:endParaRPr lang="ru-RU" dirty="0"/>
          </a:p>
        </p:txBody>
      </p:sp>
      <p:pic>
        <p:nvPicPr>
          <p:cNvPr id="5" name="о природе.mp3">
            <a:hlinkClick r:id="" action="ppaction://media"/>
          </p:cNvPr>
          <p:cNvPicPr>
            <a:picLocks noChangeAspect="1"/>
          </p:cNvPicPr>
          <p:nvPr>
            <a:videoFile r:link="rId1"/>
            <p:extLst>
              <p:ext uri="{DAA4B4D4-6D71-4841-9C94-3DE7FCFB9230}">
                <p14:media xmlns="" xmlns:p14="http://schemas.microsoft.com/office/powerpoint/2010/main" r:embed="rId3">
                  <p14:trim end="74103.0341"/>
                </p14:media>
              </p:ext>
            </p:extLst>
          </p:nvPr>
        </p:nvPicPr>
        <p:blipFill>
          <a:blip r:embed="rId4" cstate="print"/>
          <a:stretch>
            <a:fillRect/>
          </a:stretch>
        </p:blipFill>
        <p:spPr>
          <a:xfrm>
            <a:off x="6827291" y="4725144"/>
            <a:ext cx="609600" cy="609600"/>
          </a:xfrm>
          <a:prstGeom prst="rect">
            <a:avLst/>
          </a:prstGeom>
        </p:spPr>
      </p:pic>
      <p:pic>
        <p:nvPicPr>
          <p:cNvPr id="2" name="Рисунок 1"/>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0" y="-696495"/>
            <a:ext cx="10072661" cy="7554495"/>
          </a:xfrm>
          <a:prstGeom prst="rect">
            <a:avLst/>
          </a:prstGeom>
        </p:spPr>
      </p:pic>
      <p:sp>
        <p:nvSpPr>
          <p:cNvPr id="3" name="Прямоугольник 2"/>
          <p:cNvSpPr/>
          <p:nvPr/>
        </p:nvSpPr>
        <p:spPr>
          <a:xfrm>
            <a:off x="814253" y="106642"/>
            <a:ext cx="7572569" cy="369332"/>
          </a:xfrm>
          <a:prstGeom prst="rect">
            <a:avLst/>
          </a:prstGeom>
        </p:spPr>
        <p:txBody>
          <a:bodyPr wrap="square">
            <a:spAutoFit/>
          </a:bodyPr>
          <a:lstStyle/>
          <a:p>
            <a:pPr algn="ctr"/>
            <a:r>
              <a:rPr lang="ru-RU" i="1" dirty="0" smtClean="0">
                <a:latin typeface="Times New Roman" pitchFamily="18" charset="0"/>
                <a:cs typeface="Times New Roman" pitchFamily="18" charset="0"/>
              </a:rPr>
              <a:t>МОУ СОШ № 80 г.Сочи</a:t>
            </a:r>
            <a:endParaRPr lang="ru-RU" i="1" dirty="0">
              <a:latin typeface="Times New Roman" pitchFamily="18" charset="0"/>
              <a:cs typeface="Times New Roman" pitchFamily="18" charset="0"/>
            </a:endParaRPr>
          </a:p>
        </p:txBody>
      </p:sp>
      <p:sp>
        <p:nvSpPr>
          <p:cNvPr id="7" name="Прямоугольник 6"/>
          <p:cNvSpPr/>
          <p:nvPr/>
        </p:nvSpPr>
        <p:spPr>
          <a:xfrm>
            <a:off x="1792319" y="1412776"/>
            <a:ext cx="5554898" cy="1508105"/>
          </a:xfrm>
          <a:prstGeom prst="rect">
            <a:avLst/>
          </a:prstGeom>
        </p:spPr>
        <p:txBody>
          <a:bodyPr wrap="square">
            <a:spAutoFit/>
          </a:bodyPr>
          <a:lstStyle/>
          <a:p>
            <a:pPr algn="ctr"/>
            <a:r>
              <a:rPr lang="ru-RU" sz="2800" b="1" i="1" dirty="0">
                <a:latin typeface="Times New Roman" pitchFamily="18" charset="0"/>
                <a:cs typeface="Times New Roman" pitchFamily="18" charset="0"/>
              </a:rPr>
              <a:t>Презентация </a:t>
            </a:r>
          </a:p>
          <a:p>
            <a:pPr algn="ctr"/>
            <a:r>
              <a:rPr lang="ru-RU" sz="2800" b="1" i="1" dirty="0" smtClean="0">
                <a:latin typeface="Times New Roman" pitchFamily="18" charset="0"/>
                <a:cs typeface="Times New Roman" pitchFamily="18" charset="0"/>
              </a:rPr>
              <a:t>«</a:t>
            </a:r>
            <a:r>
              <a:rPr lang="ru-RU" sz="3200" b="1" i="1" dirty="0" smtClean="0">
                <a:latin typeface="Times New Roman" pitchFamily="18" charset="0"/>
                <a:cs typeface="Times New Roman" pitchFamily="18" charset="0"/>
              </a:rPr>
              <a:t>Сочинский национальный парк</a:t>
            </a:r>
            <a:r>
              <a:rPr lang="ru-RU" sz="2800" b="1" i="1" dirty="0" smtClean="0">
                <a:latin typeface="Times New Roman" pitchFamily="18" charset="0"/>
                <a:cs typeface="Times New Roman" pitchFamily="18" charset="0"/>
              </a:rPr>
              <a:t>»</a:t>
            </a:r>
            <a:endParaRPr lang="ru-RU" sz="2800" b="1" i="1" dirty="0">
              <a:latin typeface="Times New Roman" pitchFamily="18" charset="0"/>
              <a:cs typeface="Times New Roman" pitchFamily="18" charset="0"/>
            </a:endParaRPr>
          </a:p>
        </p:txBody>
      </p:sp>
      <p:sp>
        <p:nvSpPr>
          <p:cNvPr id="14" name="TextBox 13"/>
          <p:cNvSpPr txBox="1"/>
          <p:nvPr/>
        </p:nvSpPr>
        <p:spPr>
          <a:xfrm>
            <a:off x="2987824" y="4918520"/>
            <a:ext cx="5916385" cy="646331"/>
          </a:xfrm>
          <a:prstGeom prst="rect">
            <a:avLst/>
          </a:prstGeom>
          <a:noFill/>
        </p:spPr>
        <p:txBody>
          <a:bodyPr wrap="square" rtlCol="0">
            <a:spAutoFit/>
          </a:bodyPr>
          <a:lstStyle/>
          <a:p>
            <a:pPr algn="r"/>
            <a:r>
              <a:rPr lang="ru-RU" i="1" dirty="0" smtClean="0">
                <a:latin typeface="Times New Roman" pitchFamily="18" charset="0"/>
                <a:cs typeface="Times New Roman" pitchFamily="18" charset="0"/>
              </a:rPr>
              <a:t>Подготовила учитель биологии </a:t>
            </a:r>
            <a:r>
              <a:rPr lang="ru-RU" i="1" dirty="0" smtClean="0">
                <a:latin typeface="Times New Roman" pitchFamily="18" charset="0"/>
                <a:cs typeface="Times New Roman" pitchFamily="18" charset="0"/>
              </a:rPr>
              <a:t>МОУ СОШ № 80 </a:t>
            </a:r>
          </a:p>
          <a:p>
            <a:pPr algn="r"/>
            <a:r>
              <a:rPr lang="ru-RU" i="1" dirty="0" smtClean="0">
                <a:latin typeface="Times New Roman" pitchFamily="18" charset="0"/>
                <a:cs typeface="Times New Roman" pitchFamily="18" charset="0"/>
              </a:rPr>
              <a:t>Буркова </a:t>
            </a:r>
            <a:r>
              <a:rPr lang="ru-RU" i="1" dirty="0" smtClean="0">
                <a:latin typeface="Times New Roman" pitchFamily="18" charset="0"/>
                <a:cs typeface="Times New Roman" pitchFamily="18" charset="0"/>
              </a:rPr>
              <a:t>Лидия Николаевна</a:t>
            </a:r>
            <a:endParaRPr lang="ru-RU" i="1" dirty="0" smtClean="0">
              <a:latin typeface="Times New Roman" pitchFamily="18" charset="0"/>
              <a:cs typeface="Times New Roman" pitchFamily="18" charset="0"/>
            </a:endParaRPr>
          </a:p>
        </p:txBody>
      </p:sp>
      <p:sp>
        <p:nvSpPr>
          <p:cNvPr id="8" name="TextBox 7"/>
          <p:cNvSpPr txBox="1"/>
          <p:nvPr/>
        </p:nvSpPr>
        <p:spPr>
          <a:xfrm>
            <a:off x="642910" y="3929066"/>
            <a:ext cx="3930884" cy="369332"/>
          </a:xfrm>
          <a:prstGeom prst="rect">
            <a:avLst/>
          </a:prstGeom>
          <a:noFill/>
        </p:spPr>
        <p:txBody>
          <a:bodyPr wrap="none" rtlCol="0">
            <a:spAutoFit/>
          </a:bodyPr>
          <a:lstStyle/>
          <a:p>
            <a:r>
              <a:rPr lang="ru-RU" dirty="0" smtClean="0"/>
              <a:t>В рамках экологического месячника</a:t>
            </a:r>
            <a:endParaRPr lang="ru-RU" dirty="0" smtClean="0"/>
          </a:p>
        </p:txBody>
      </p:sp>
    </p:spTree>
    <p:extLst>
      <p:ext uri="{BB962C8B-B14F-4D97-AF65-F5344CB8AC3E}">
        <p14:creationId xmlns="" xmlns:p14="http://schemas.microsoft.com/office/powerpoint/2010/main" val="779944194"/>
      </p:ext>
    </p:extLst>
  </p:cSld>
  <p:clrMapOvr>
    <a:masterClrMapping/>
  </p:clrMapOvr>
  <mc:AlternateContent xmlns:mc="http://schemas.openxmlformats.org/markup-compatibility/2006">
    <mc:Choice xmlns="" xmlns:p14="http://schemas.microsoft.com/office/powerpoint/2010/main" Requires="p14">
      <p:transition spd="slow" p14:dur="1600" advTm="4000">
        <p:blinds dir="vert"/>
      </p:transition>
    </mc:Choice>
    <mc:Fallback>
      <p:transition spd="slow"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p:cTn id="7" fill="hold" display="0">
                  <p:stCondLst>
                    <p:cond delay="indefinite"/>
                  </p:stCondLst>
                  <p:endCondLst>
                    <p:cond evt="onStopAudio" delay="0">
                      <p:tgtEl>
                        <p:sldTgt/>
                      </p:tgtEl>
                    </p:cond>
                  </p:end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8870" y="0"/>
            <a:ext cx="9252870" cy="6957392"/>
          </a:xfrm>
          <a:prstGeom prst="rect">
            <a:avLst/>
          </a:prstGeom>
        </p:spPr>
      </p:pic>
      <p:pic>
        <p:nvPicPr>
          <p:cNvPr id="8" name="Рисунок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94403" y="116632"/>
            <a:ext cx="1148292" cy="155466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 xmlns:p14="http://schemas.microsoft.com/office/powerpoint/2010/main" val="4174890412"/>
      </p:ext>
    </p:extLst>
  </p:cSld>
  <p:clrMapOvr>
    <a:masterClrMapping/>
  </p:clrMapOvr>
  <mc:AlternateContent xmlns:mc="http://schemas.openxmlformats.org/markup-compatibility/2006">
    <mc:Choice xmlns="" xmlns:p14="http://schemas.microsoft.com/office/powerpoint/2010/main" Requires="p14">
      <p:transition spd="slow" p14:dur="4000" advTm="4000">
        <p14:vortex dir="r"/>
      </p:transition>
    </mc:Choice>
    <mc:Fallback>
      <p:transition spd="slow" advTm="4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60032" y="-99392"/>
            <a:ext cx="4283968" cy="6957393"/>
          </a:xfrm>
        </p:spPr>
        <p:txBody>
          <a:bodyPr/>
          <a:lstStyle/>
          <a:p>
            <a:endParaRPr lang="ru-RU" dirty="0">
              <a:latin typeface="Times New Roman" pitchFamily="18" charset="0"/>
              <a:cs typeface="Times New Roman" pitchFamily="18" charset="0"/>
            </a:endParaRPr>
          </a:p>
        </p:txBody>
      </p:sp>
      <p:sp>
        <p:nvSpPr>
          <p:cNvPr id="3" name="Текст 2"/>
          <p:cNvSpPr>
            <a:spLocks noGrp="1"/>
          </p:cNvSpPr>
          <p:nvPr>
            <p:ph type="body" sz="half" idx="2"/>
          </p:nvPr>
        </p:nvSpPr>
        <p:spPr>
          <a:xfrm>
            <a:off x="4868333" y="188640"/>
            <a:ext cx="4096155" cy="6669359"/>
          </a:xfrm>
        </p:spPr>
        <p:txBody>
          <a:bodyPr>
            <a:noAutofit/>
          </a:bodyPr>
          <a:lstStyle/>
          <a:p>
            <a:endParaRPr lang="ru-RU" sz="1600" i="1" dirty="0">
              <a:solidFill>
                <a:schemeClr val="tx1"/>
              </a:solidFill>
              <a:latin typeface="Times New Roman" pitchFamily="18" charset="0"/>
              <a:cs typeface="Times New Roman" pitchFamily="18" charset="0"/>
            </a:endParaRPr>
          </a:p>
        </p:txBody>
      </p:sp>
      <p:pic>
        <p:nvPicPr>
          <p:cNvPr id="6" name="Рисунок 5"/>
          <p:cNvPicPr>
            <a:picLocks noGrp="1" noChangeAspect="1"/>
          </p:cNvPicPr>
          <p:nvPr>
            <p:ph type="pic" idx="1"/>
          </p:nvPr>
        </p:nvPicPr>
        <p:blipFill>
          <a:blip r:embed="rId2">
            <a:extLst>
              <a:ext uri="{28A0092B-C50C-407E-A947-70E740481C1C}">
                <a14:useLocalDpi xmlns="" xmlns:a14="http://schemas.microsoft.com/office/drawing/2010/main" val="0"/>
              </a:ext>
            </a:extLst>
          </a:blip>
          <a:srcRect l="5115" r="5115"/>
          <a:stretch>
            <a:fillRect/>
          </a:stretch>
        </p:blipFill>
        <p:spPr>
          <a:xfrm>
            <a:off x="0" y="-99392"/>
            <a:ext cx="4788025" cy="69487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bliqueTopLeft"/>
            <a:lightRig rig="twoPt" dir="t">
              <a:rot lat="0" lon="0" rev="7200000"/>
            </a:lightRig>
          </a:scene3d>
          <a:sp3d>
            <a:bevelT w="25400" h="19050"/>
            <a:contourClr>
              <a:srgbClr val="FFFFFF"/>
            </a:contourClr>
          </a:sp3d>
        </p:spPr>
      </p:pic>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4788025" y="-99392"/>
            <a:ext cx="4467348" cy="6957392"/>
          </a:xfrm>
          <a:prstGeom prst="rect">
            <a:avLst/>
          </a:prstGeom>
        </p:spPr>
      </p:pic>
      <p:sp>
        <p:nvSpPr>
          <p:cNvPr id="5" name="Прямоугольник 4"/>
          <p:cNvSpPr/>
          <p:nvPr/>
        </p:nvSpPr>
        <p:spPr>
          <a:xfrm>
            <a:off x="4735699" y="-99392"/>
            <a:ext cx="4572000" cy="7294305"/>
          </a:xfrm>
          <a:prstGeom prst="rect">
            <a:avLst/>
          </a:prstGeom>
        </p:spPr>
        <p:txBody>
          <a:bodyPr>
            <a:spAutoFit/>
          </a:bodyPr>
          <a:lstStyle/>
          <a:p>
            <a:r>
              <a:rPr lang="ru-RU" dirty="0"/>
              <a:t>	</a:t>
            </a:r>
            <a:r>
              <a:rPr lang="ru-RU" i="1" dirty="0">
                <a:solidFill>
                  <a:schemeClr val="tx2"/>
                </a:solidFill>
                <a:latin typeface="Times New Roman" pitchFamily="18" charset="0"/>
                <a:cs typeface="Times New Roman" pitchFamily="18" charset="0"/>
              </a:rPr>
              <a:t>Сочинский национальный парк образован Постановлением Совета министров РСФСР № 214 от 5 мая 1983 года в целях сохранения уникальных природных комплексов Черноморского побережья Кавказа, использования их в природоохранных, рекреационных, просветительных и научных целях. Сочинский национальный парк стал одним из первых национальных парков России.          Парк  расположен на территории Большого Сочи: от границ с Туапсинским районом, между устьями рек Шепси и Магри на северо-западе до границ с Абхазией на юго-востоке и от побережья Чёрного моря до водораздельной линии Главного Кавказского хребта . Площадь парка составляет около 193,7 тыс. гектаров. Большую часть территории парка занимают леса-180,7 тыс. га. В том числе покрытые лесом-179,6 тыс. га. Нелесные земли-10,6 тыс. га. В том числе пашни,сенокосы,пастбища-1,7 тыс. га., воды- 0,9 тыс. га., дороги и просеки-0,6 тыс. га., усадьбы-0,2 тыс. га.</a:t>
            </a:r>
          </a:p>
          <a:p>
            <a:r>
              <a:rPr lang="ru-RU" dirty="0"/>
              <a:t>	</a:t>
            </a:r>
          </a:p>
        </p:txBody>
      </p:sp>
    </p:spTree>
    <p:extLst>
      <p:ext uri="{BB962C8B-B14F-4D97-AF65-F5344CB8AC3E}">
        <p14:creationId xmlns="" xmlns:p14="http://schemas.microsoft.com/office/powerpoint/2010/main" val="1712120092"/>
      </p:ext>
    </p:extLst>
  </p:cSld>
  <p:clrMapOvr>
    <a:masterClrMapping/>
  </p:clrMapOvr>
  <p:transition spd="slow" advTm="4000">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half" idx="2"/>
          </p:nvPr>
        </p:nvSpPr>
        <p:spPr>
          <a:xfrm>
            <a:off x="4572001" y="260648"/>
            <a:ext cx="4114800" cy="6597352"/>
          </a:xfrm>
        </p:spPr>
        <p:txBody>
          <a:bodyPr>
            <a:normAutofit/>
          </a:bodyPr>
          <a:lstStyle/>
          <a:p>
            <a:endParaRPr lang="ru-RU" dirty="0">
              <a:solidFill>
                <a:schemeClr val="tx1"/>
              </a:solidFill>
              <a:latin typeface="Times New Roman" pitchFamily="18" charset="0"/>
              <a:cs typeface="Times New Roman" pitchFamily="18" charset="0"/>
            </a:endParaRPr>
          </a:p>
        </p:txBody>
      </p:sp>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324544" y="3284983"/>
            <a:ext cx="5184576" cy="3744417"/>
          </a:xfrm>
          <a:prstGeom prst="rect">
            <a:avLst/>
          </a:prstGeom>
        </p:spPr>
      </p:pic>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4593600" y="0"/>
            <a:ext cx="4550399" cy="6858000"/>
          </a:xfrm>
          <a:prstGeom prst="rect">
            <a:avLst/>
          </a:prstGeom>
        </p:spPr>
      </p:pic>
      <p:sp>
        <p:nvSpPr>
          <p:cNvPr id="6" name="Прямоугольник 5"/>
          <p:cNvSpPr/>
          <p:nvPr/>
        </p:nvSpPr>
        <p:spPr>
          <a:xfrm>
            <a:off x="4593600" y="0"/>
            <a:ext cx="4572000" cy="5909310"/>
          </a:xfrm>
          <a:prstGeom prst="rect">
            <a:avLst/>
          </a:prstGeom>
        </p:spPr>
        <p:txBody>
          <a:bodyPr>
            <a:spAutoFit/>
          </a:bodyPr>
          <a:lstStyle/>
          <a:p>
            <a:r>
              <a:rPr lang="ru-RU" i="1" dirty="0" smtClean="0">
                <a:solidFill>
                  <a:srgbClr val="7030A0"/>
                </a:solidFill>
                <a:latin typeface="Times New Roman" pitchFamily="18" charset="0"/>
                <a:cs typeface="Times New Roman" pitchFamily="18" charset="0"/>
              </a:rPr>
              <a:t>С </a:t>
            </a:r>
            <a:r>
              <a:rPr lang="ru-RU" i="1" dirty="0">
                <a:solidFill>
                  <a:srgbClr val="7030A0"/>
                </a:solidFill>
                <a:latin typeface="Times New Roman" pitchFamily="18" charset="0"/>
                <a:cs typeface="Times New Roman" pitchFamily="18" charset="0"/>
              </a:rPr>
              <a:t>учетом местных природных, историко-культурных и социальных особенностей в Сочинском национальном парке выделены следующие функциональные зоны:</a:t>
            </a:r>
          </a:p>
          <a:p>
            <a:r>
              <a:rPr lang="ru-RU" i="1" dirty="0" smtClean="0">
                <a:solidFill>
                  <a:srgbClr val="7030A0"/>
                </a:solidFill>
                <a:latin typeface="Times New Roman" pitchFamily="18" charset="0"/>
                <a:cs typeface="Times New Roman" pitchFamily="18" charset="0"/>
              </a:rPr>
              <a:t>Зона </a:t>
            </a:r>
            <a:r>
              <a:rPr lang="ru-RU" i="1" dirty="0">
                <a:solidFill>
                  <a:srgbClr val="7030A0"/>
                </a:solidFill>
                <a:latin typeface="Times New Roman" pitchFamily="18" charset="0"/>
                <a:cs typeface="Times New Roman" pitchFamily="18" charset="0"/>
              </a:rPr>
              <a:t>заповедного режима — 54545 га (28,2%)</a:t>
            </a:r>
          </a:p>
          <a:p>
            <a:r>
              <a:rPr lang="ru-RU" i="1" dirty="0" smtClean="0">
                <a:solidFill>
                  <a:srgbClr val="7030A0"/>
                </a:solidFill>
                <a:latin typeface="Times New Roman" pitchFamily="18" charset="0"/>
                <a:cs typeface="Times New Roman" pitchFamily="18" charset="0"/>
              </a:rPr>
              <a:t>Особо </a:t>
            </a:r>
            <a:r>
              <a:rPr lang="ru-RU" i="1" dirty="0">
                <a:solidFill>
                  <a:srgbClr val="7030A0"/>
                </a:solidFill>
                <a:latin typeface="Times New Roman" pitchFamily="18" charset="0"/>
                <a:cs typeface="Times New Roman" pitchFamily="18" charset="0"/>
              </a:rPr>
              <a:t>охраняемая зона (Зона заказного режима) — 36025 га (18,6%)</a:t>
            </a:r>
          </a:p>
          <a:p>
            <a:r>
              <a:rPr lang="ru-RU" i="1" dirty="0" smtClean="0">
                <a:solidFill>
                  <a:srgbClr val="7030A0"/>
                </a:solidFill>
                <a:latin typeface="Times New Roman" pitchFamily="18" charset="0"/>
                <a:cs typeface="Times New Roman" pitchFamily="18" charset="0"/>
              </a:rPr>
              <a:t>Зона </a:t>
            </a:r>
            <a:r>
              <a:rPr lang="ru-RU" i="1" dirty="0">
                <a:solidFill>
                  <a:srgbClr val="7030A0"/>
                </a:solidFill>
                <a:latin typeface="Times New Roman" pitchFamily="18" charset="0"/>
                <a:cs typeface="Times New Roman" pitchFamily="18" charset="0"/>
              </a:rPr>
              <a:t>регулируемого рекреационного использования — 86683 га (44,7%)</a:t>
            </a:r>
          </a:p>
          <a:p>
            <a:r>
              <a:rPr lang="ru-RU" i="1" dirty="0" smtClean="0">
                <a:solidFill>
                  <a:srgbClr val="7030A0"/>
                </a:solidFill>
                <a:latin typeface="Times New Roman" pitchFamily="18" charset="0"/>
                <a:cs typeface="Times New Roman" pitchFamily="18" charset="0"/>
              </a:rPr>
              <a:t>Зона </a:t>
            </a:r>
            <a:r>
              <a:rPr lang="ru-RU" i="1" dirty="0">
                <a:solidFill>
                  <a:srgbClr val="7030A0"/>
                </a:solidFill>
                <a:latin typeface="Times New Roman" pitchFamily="18" charset="0"/>
                <a:cs typeface="Times New Roman" pitchFamily="18" charset="0"/>
              </a:rPr>
              <a:t>обслуживания посетителей — 13031 га (6,7%)</a:t>
            </a:r>
          </a:p>
          <a:p>
            <a:r>
              <a:rPr lang="ru-RU" i="1" dirty="0" smtClean="0">
                <a:solidFill>
                  <a:srgbClr val="7030A0"/>
                </a:solidFill>
                <a:latin typeface="Times New Roman" pitchFamily="18" charset="0"/>
                <a:cs typeface="Times New Roman" pitchFamily="18" charset="0"/>
              </a:rPr>
              <a:t>Зона </a:t>
            </a:r>
            <a:r>
              <a:rPr lang="ru-RU" i="1" dirty="0">
                <a:solidFill>
                  <a:srgbClr val="7030A0"/>
                </a:solidFill>
                <a:latin typeface="Times New Roman" pitchFamily="18" charset="0"/>
                <a:cs typeface="Times New Roman" pitchFamily="18" charset="0"/>
              </a:rPr>
              <a:t>хозяйственного назначения — 3453 га (1,8</a:t>
            </a:r>
            <a:r>
              <a:rPr lang="ru-RU" i="1" dirty="0" smtClean="0">
                <a:solidFill>
                  <a:srgbClr val="7030A0"/>
                </a:solidFill>
                <a:latin typeface="Times New Roman" pitchFamily="18" charset="0"/>
                <a:cs typeface="Times New Roman" pitchFamily="18" charset="0"/>
              </a:rPr>
              <a:t>%)</a:t>
            </a:r>
          </a:p>
          <a:p>
            <a:r>
              <a:rPr lang="ru-RU" i="1" dirty="0" smtClean="0">
                <a:solidFill>
                  <a:srgbClr val="7030A0"/>
                </a:solidFill>
                <a:latin typeface="Times New Roman" pitchFamily="18" charset="0"/>
                <a:cs typeface="Times New Roman" pitchFamily="18" charset="0"/>
              </a:rPr>
              <a:t>В </a:t>
            </a:r>
            <a:r>
              <a:rPr lang="ru-RU" i="1" dirty="0">
                <a:solidFill>
                  <a:srgbClr val="7030A0"/>
                </a:solidFill>
                <a:latin typeface="Times New Roman" pitchFamily="18" charset="0"/>
                <a:cs typeface="Times New Roman" pitchFamily="18" charset="0"/>
              </a:rPr>
              <a:t>административном отношении территория парка разделена на 15 лесничеств. В июне 1998 года на базе Мацестинского лесничества был создан Музей Природы. В 2001 г. в парке был создан научный отдел.</a:t>
            </a:r>
          </a:p>
          <a:p>
            <a:r>
              <a:rPr lang="ru-RU" i="1" dirty="0">
                <a:latin typeface="Times New Roman" pitchFamily="18" charset="0"/>
                <a:cs typeface="Times New Roman" pitchFamily="18" charset="0"/>
              </a:rPr>
              <a:t>	</a:t>
            </a:r>
          </a:p>
        </p:txBody>
      </p:sp>
      <p:pic>
        <p:nvPicPr>
          <p:cNvPr id="8" name="Рисунок 7"/>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0"/>
            <a:ext cx="4593600" cy="3429000"/>
          </a:xfrm>
          <a:prstGeom prst="rect">
            <a:avLst/>
          </a:prstGeom>
          <a:ln>
            <a:noFill/>
          </a:ln>
          <a:effectLst>
            <a:outerShdw blurRad="292100" dist="139700" dir="2700000" algn="tl" rotWithShape="0">
              <a:srgbClr val="333333">
                <a:alpha val="65000"/>
              </a:srgbClr>
            </a:outerShdw>
          </a:effectLst>
        </p:spPr>
      </p:pic>
      <p:pic>
        <p:nvPicPr>
          <p:cNvPr id="9" name="Рисунок 8"/>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0" y="0"/>
            <a:ext cx="4499992" cy="33869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 xmlns:p14="http://schemas.microsoft.com/office/powerpoint/2010/main" val="1642147514"/>
      </p:ext>
    </p:extLst>
  </p:cSld>
  <p:clrMapOvr>
    <a:masterClrMapping/>
  </p:clrMapOvr>
  <mc:AlternateContent xmlns:mc="http://schemas.openxmlformats.org/markup-compatibility/2006">
    <mc:Choice xmlns="" xmlns:p14="http://schemas.microsoft.com/office/powerpoint/2010/main" Requires="p14">
      <p:transition spd="slow" p14:dur="3900" advTm="4000">
        <p14:glitter pattern="hexagon"/>
      </p:transition>
    </mc:Choice>
    <mc:Fallback>
      <p:transition spd="slow" advTm="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572000" y="0"/>
            <a:ext cx="4572000" cy="6858000"/>
          </a:xfrm>
          <a:prstGeom prst="rect">
            <a:avLst/>
          </a:prstGeom>
        </p:spPr>
      </p:pic>
      <p:sp>
        <p:nvSpPr>
          <p:cNvPr id="3" name="Прямоугольник 2"/>
          <p:cNvSpPr/>
          <p:nvPr/>
        </p:nvSpPr>
        <p:spPr>
          <a:xfrm>
            <a:off x="4572000" y="0"/>
            <a:ext cx="4572000" cy="6832640"/>
          </a:xfrm>
          <a:prstGeom prst="rect">
            <a:avLst/>
          </a:prstGeom>
        </p:spPr>
        <p:txBody>
          <a:bodyPr>
            <a:spAutoFit/>
          </a:bodyPr>
          <a:lstStyle/>
          <a:p>
            <a:r>
              <a:rPr lang="ru-RU" dirty="0"/>
              <a:t>	</a:t>
            </a:r>
            <a:r>
              <a:rPr lang="ru-RU" sz="2400" i="1" dirty="0" smtClean="0">
                <a:solidFill>
                  <a:schemeClr val="tx2">
                    <a:lumMod val="75000"/>
                  </a:schemeClr>
                </a:solidFill>
                <a:latin typeface="Times New Roman" pitchFamily="18" charset="0"/>
                <a:cs typeface="Times New Roman" pitchFamily="18" charset="0"/>
              </a:rPr>
              <a:t>             Леса</a:t>
            </a:r>
            <a:endParaRPr lang="ru-RU" sz="2400" i="1" dirty="0">
              <a:solidFill>
                <a:schemeClr val="tx2">
                  <a:lumMod val="75000"/>
                </a:schemeClr>
              </a:solidFill>
              <a:latin typeface="Times New Roman" pitchFamily="18" charset="0"/>
              <a:cs typeface="Times New Roman" pitchFamily="18" charset="0"/>
            </a:endParaRPr>
          </a:p>
          <a:p>
            <a:r>
              <a:rPr lang="ru-RU" dirty="0">
                <a:solidFill>
                  <a:schemeClr val="tx2">
                    <a:lumMod val="75000"/>
                  </a:schemeClr>
                </a:solidFill>
              </a:rPr>
              <a:t>	</a:t>
            </a:r>
            <a:r>
              <a:rPr lang="ru-RU" i="1" dirty="0">
                <a:solidFill>
                  <a:schemeClr val="tx2">
                    <a:lumMod val="75000"/>
                  </a:schemeClr>
                </a:solidFill>
                <a:latin typeface="Times New Roman" pitchFamily="18" charset="0"/>
                <a:cs typeface="Times New Roman" pitchFamily="18" charset="0"/>
              </a:rPr>
              <a:t>Большая часть покрытой лесом площади (около 94%) занята лиственными породами, из них бук восточный, дуб пушистый, скальный, грузинский и Гартвиса –каштан посевной –граб кавказский и восточный –ольха черная и клейкая ,  клен Трауфеттера, красивый, полевой, платанолистный и ложноплатановый, береза бородавчатая, осина обыкновенная. Из хвойных пород 93% площади: пихта Нордмана, остальное- ель обыкновенная, и крючковатая. В Красную книгу РФ внесены: ятрышник клопоносный, мужской, прованский, пурпурный, трёхзубчатый и шлемоносный, безвременник великолепный и теневой, лилия кавказская и кессельринга, диоскорея кавказская, дрок сванетский, инжир обыкновенный, цикламен кавказский, ковыль перистый, колокольчик Отрана, шафран долинный и прекрасный, мак восточный, офрис оводоносная,  и др.</a:t>
            </a:r>
          </a:p>
          <a:p>
            <a:r>
              <a:rPr lang="ru-RU" dirty="0">
                <a:solidFill>
                  <a:schemeClr val="tx2">
                    <a:lumMod val="75000"/>
                  </a:schemeClr>
                </a:solidFill>
              </a:rPr>
              <a:t>	</a:t>
            </a:r>
          </a:p>
        </p:txBody>
      </p:sp>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 y="0"/>
            <a:ext cx="4571999" cy="6832640"/>
          </a:xfrm>
          <a:prstGeom prst="rect">
            <a:avLst/>
          </a:prstGeom>
        </p:spPr>
      </p:pic>
    </p:spTree>
    <p:extLst>
      <p:ext uri="{BB962C8B-B14F-4D97-AF65-F5344CB8AC3E}">
        <p14:creationId xmlns="" xmlns:p14="http://schemas.microsoft.com/office/powerpoint/2010/main" val="1073405698"/>
      </p:ext>
    </p:extLst>
  </p:cSld>
  <p:clrMapOvr>
    <a:masterClrMapping/>
  </p:clrMapOvr>
  <mc:AlternateContent xmlns:mc="http://schemas.openxmlformats.org/markup-compatibility/2006">
    <mc:Choice xmlns="" xmlns:p14="http://schemas.microsoft.com/office/powerpoint/2010/main" Requires="p14">
      <p:transition spd="slow" p14:dur="3900" advTm="4000">
        <p14:glitter pattern="hexagon"/>
      </p:transition>
    </mc:Choice>
    <mc:Fallback>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80528" y="0"/>
            <a:ext cx="9505056" cy="7218040"/>
          </a:xfrm>
          <a:prstGeom prst="rect">
            <a:avLst/>
          </a:prstGeom>
        </p:spPr>
      </p:pic>
    </p:spTree>
    <p:extLst>
      <p:ext uri="{BB962C8B-B14F-4D97-AF65-F5344CB8AC3E}">
        <p14:creationId xmlns="" xmlns:p14="http://schemas.microsoft.com/office/powerpoint/2010/main" val="529994711"/>
      </p:ext>
    </p:extLst>
  </p:cSld>
  <p:clrMapOvr>
    <a:masterClrMapping/>
  </p:clrMapOvr>
  <mc:AlternateContent xmlns:mc="http://schemas.openxmlformats.org/markup-compatibility/2006">
    <mc:Choice xmlns="" xmlns:p14="http://schemas.microsoft.com/office/powerpoint/2010/main" Requires="p14">
      <p:transition spd="slow" p14:dur="800" advTm="4000">
        <p:circle/>
      </p:transition>
    </mc:Choice>
    <mc:Fallback>
      <p:transition spd="slow" advTm="4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7168" y="27332"/>
            <a:ext cx="9144000" cy="6858000"/>
          </a:xfrm>
          <a:prstGeom prst="rect">
            <a:avLst/>
          </a:prstGeom>
        </p:spPr>
      </p:pic>
      <p:sp>
        <p:nvSpPr>
          <p:cNvPr id="3" name="TextBox 2"/>
          <p:cNvSpPr txBox="1"/>
          <p:nvPr/>
        </p:nvSpPr>
        <p:spPr>
          <a:xfrm>
            <a:off x="0" y="0"/>
            <a:ext cx="2771800" cy="923330"/>
          </a:xfrm>
          <a:prstGeom prst="rect">
            <a:avLst/>
          </a:prstGeom>
          <a:noFill/>
        </p:spPr>
        <p:txBody>
          <a:bodyPr wrap="square" rtlCol="0">
            <a:spAutoFit/>
          </a:bodyPr>
          <a:lstStyle/>
          <a:p>
            <a:r>
              <a:rPr lang="ru-RU" sz="5400" dirty="0" smtClean="0">
                <a:solidFill>
                  <a:schemeClr val="tx2"/>
                </a:solidFill>
                <a:latin typeface="Times New Roman" pitchFamily="18" charset="0"/>
                <a:cs typeface="Times New Roman" pitchFamily="18" charset="0"/>
              </a:rPr>
              <a:t>  </a:t>
            </a:r>
            <a:r>
              <a:rPr lang="ru-RU" sz="2400" b="1" i="1" dirty="0" smtClean="0">
                <a:solidFill>
                  <a:schemeClr val="bg2">
                    <a:lumMod val="50000"/>
                  </a:schemeClr>
                </a:solidFill>
                <a:latin typeface="Times New Roman" pitchFamily="18" charset="0"/>
                <a:cs typeface="Times New Roman" pitchFamily="18" charset="0"/>
              </a:rPr>
              <a:t>Гора Дзыхра</a:t>
            </a:r>
            <a:endParaRPr lang="ru-RU" sz="2400" b="1" i="1" dirty="0">
              <a:solidFill>
                <a:schemeClr val="bg2">
                  <a:lumMod val="50000"/>
                </a:schemeClr>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991004412"/>
      </p:ext>
    </p:extLst>
  </p:cSld>
  <p:clrMapOvr>
    <a:masterClrMapping/>
  </p:clrMapOvr>
  <mc:AlternateContent xmlns:mc="http://schemas.openxmlformats.org/markup-compatibility/2006">
    <mc:Choice xmlns="" xmlns:p14="http://schemas.microsoft.com/office/powerpoint/2010/main" Requires="p14">
      <p:transition spd="slow" p14:dur="1200" advTm="4000">
        <p:dissolve/>
      </p:transition>
    </mc:Choice>
    <mc:Fallback>
      <p:transition spd="slow" advTm="4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 y="3326490"/>
            <a:ext cx="4968552" cy="3531510"/>
          </a:xfrm>
          <a:prstGeom prst="rect">
            <a:avLst/>
          </a:prstGeom>
        </p:spPr>
      </p:pic>
      <p:pic>
        <p:nvPicPr>
          <p:cNvPr id="3" name="Рисунок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 y="947"/>
            <a:ext cx="4968552" cy="3500061"/>
          </a:xfrm>
          <a:prstGeom prst="rect">
            <a:avLst/>
          </a:prstGeom>
        </p:spPr>
      </p:pic>
      <p:pic>
        <p:nvPicPr>
          <p:cNvPr id="4" name="Рисунок 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968553" y="0"/>
            <a:ext cx="4860031" cy="6858000"/>
          </a:xfrm>
          <a:prstGeom prst="rect">
            <a:avLst/>
          </a:prstGeom>
        </p:spPr>
      </p:pic>
    </p:spTree>
    <p:extLst>
      <p:ext uri="{BB962C8B-B14F-4D97-AF65-F5344CB8AC3E}">
        <p14:creationId xmlns="" xmlns:p14="http://schemas.microsoft.com/office/powerpoint/2010/main" val="3904988956"/>
      </p:ext>
    </p:extLst>
  </p:cSld>
  <p:clrMapOvr>
    <a:masterClrMapping/>
  </p:clrMapOvr>
  <mc:AlternateContent xmlns:mc="http://schemas.openxmlformats.org/markup-compatibility/2006">
    <mc:Choice xmlns="" xmlns:p14="http://schemas.microsoft.com/office/powerpoint/2010/main" Requires="p14">
      <p:transition spd="slow" p14:dur="2000" advTm="4000">
        <p14:prism isContent="1"/>
      </p:transition>
    </mc:Choice>
    <mc:Fallback>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9144000" cy="7101407"/>
          </a:xfrm>
          <a:prstGeom prst="rect">
            <a:avLst/>
          </a:prstGeom>
        </p:spPr>
      </p:pic>
      <p:sp>
        <p:nvSpPr>
          <p:cNvPr id="3" name="TextBox 2"/>
          <p:cNvSpPr txBox="1"/>
          <p:nvPr/>
        </p:nvSpPr>
        <p:spPr>
          <a:xfrm>
            <a:off x="0" y="2303"/>
            <a:ext cx="2267744" cy="461665"/>
          </a:xfrm>
          <a:prstGeom prst="rect">
            <a:avLst/>
          </a:prstGeom>
          <a:noFill/>
        </p:spPr>
        <p:txBody>
          <a:bodyPr wrap="square" rtlCol="0">
            <a:spAutoFit/>
          </a:bodyPr>
          <a:lstStyle/>
          <a:p>
            <a:r>
              <a:rPr lang="ru-RU" sz="2400" b="1" i="1" dirty="0" smtClean="0">
                <a:solidFill>
                  <a:srgbClr val="FFFF00"/>
                </a:solidFill>
                <a:latin typeface="Times New Roman" pitchFamily="18" charset="0"/>
                <a:cs typeface="Times New Roman" pitchFamily="18" charset="0"/>
              </a:rPr>
              <a:t>Гора Амуко</a:t>
            </a:r>
            <a:endParaRPr lang="ru-RU" sz="2400" b="1" i="1" dirty="0">
              <a:solidFill>
                <a:srgbClr val="FFFF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423807941"/>
      </p:ext>
    </p:extLst>
  </p:cSld>
  <p:clrMapOvr>
    <a:masterClrMapping/>
  </p:clrMapOvr>
  <mc:AlternateContent xmlns:mc="http://schemas.openxmlformats.org/markup-compatibility/2006">
    <mc:Choice xmlns="" xmlns:p14="http://schemas.microsoft.com/office/powerpoint/2010/main" Requires="p14">
      <p:transition spd="slow" p14:dur="2500" advTm="4000">
        <p:checker/>
      </p:transition>
    </mc:Choice>
    <mc:Fallback>
      <p:transition spd="slow" advTm="4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16559"/>
            <a:ext cx="9153809" cy="7101408"/>
          </a:xfrm>
          <a:prstGeom prst="rect">
            <a:avLst/>
          </a:prstGeom>
        </p:spPr>
      </p:pic>
      <p:sp>
        <p:nvSpPr>
          <p:cNvPr id="3" name="TextBox 2"/>
          <p:cNvSpPr txBox="1"/>
          <p:nvPr/>
        </p:nvSpPr>
        <p:spPr>
          <a:xfrm>
            <a:off x="9809" y="260648"/>
            <a:ext cx="9144000" cy="738664"/>
          </a:xfrm>
          <a:prstGeom prst="rect">
            <a:avLst/>
          </a:prstGeom>
          <a:noFill/>
        </p:spPr>
        <p:txBody>
          <a:bodyPr wrap="square" rtlCol="0">
            <a:spAutoFit/>
          </a:bodyPr>
          <a:lstStyle/>
          <a:p>
            <a:pPr algn="ctr"/>
            <a:r>
              <a:rPr lang="ru-RU" sz="2400" b="1" i="1" dirty="0" smtClean="0">
                <a:solidFill>
                  <a:srgbClr val="002060"/>
                </a:solidFill>
                <a:latin typeface="Times New Roman" pitchFamily="18" charset="0"/>
                <a:cs typeface="Times New Roman" pitchFamily="18" charset="0"/>
              </a:rPr>
              <a:t>Высокогорные луга в массиве Аутль</a:t>
            </a:r>
          </a:p>
          <a:p>
            <a:r>
              <a:rPr lang="ru-RU" b="1" i="1" dirty="0" smtClean="0">
                <a:latin typeface="Times New Roman" pitchFamily="18" charset="0"/>
                <a:cs typeface="Times New Roman" pitchFamily="18" charset="0"/>
              </a:rPr>
              <a:t>.</a:t>
            </a:r>
            <a:endParaRPr lang="ru-RU" b="1" i="1" dirty="0">
              <a:latin typeface="Times New Roman" pitchFamily="18" charset="0"/>
              <a:cs typeface="Times New Roman" pitchFamily="18" charset="0"/>
            </a:endParaRPr>
          </a:p>
        </p:txBody>
      </p:sp>
    </p:spTree>
    <p:extLst>
      <p:ext uri="{BB962C8B-B14F-4D97-AF65-F5344CB8AC3E}">
        <p14:creationId xmlns="" xmlns:p14="http://schemas.microsoft.com/office/powerpoint/2010/main" val="3500330008"/>
      </p:ext>
    </p:extLst>
  </p:cSld>
  <p:clrMapOvr>
    <a:masterClrMapping/>
  </p:clrMapOvr>
  <mc:AlternateContent xmlns:mc="http://schemas.openxmlformats.org/markup-compatibility/2006">
    <mc:Choice xmlns="" xmlns:p14="http://schemas.microsoft.com/office/powerpoint/2010/main" Requires="p14">
      <p:transition spd="slow" p14:dur="3000" advTm="4000">
        <p14:shred/>
      </p:transition>
    </mc:Choice>
    <mc:Fallback>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4552179" y="0"/>
            <a:ext cx="4591821" cy="3429000"/>
          </a:xfrm>
        </p:spPr>
      </p:pic>
      <p:sp>
        <p:nvSpPr>
          <p:cNvPr id="6" name="Заголовок 5"/>
          <p:cNvSpPr>
            <a:spLocks noGrp="1"/>
          </p:cNvSpPr>
          <p:nvPr>
            <p:ph type="title"/>
          </p:nvPr>
        </p:nvSpPr>
        <p:spPr>
          <a:xfrm>
            <a:off x="4644008" y="2685124"/>
            <a:ext cx="4499992" cy="692696"/>
          </a:xfrm>
        </p:spPr>
        <p:txBody>
          <a:bodyPr/>
          <a:lstStyle/>
          <a:p>
            <a:pPr algn="ctr"/>
            <a:r>
              <a:rPr lang="ru-RU" sz="2400" b="1" i="1" dirty="0" smtClean="0">
                <a:solidFill>
                  <a:srgbClr val="FFFF00"/>
                </a:solidFill>
                <a:latin typeface="Times New Roman" pitchFamily="18" charset="0"/>
                <a:cs typeface="Times New Roman" pitchFamily="18" charset="0"/>
              </a:rPr>
              <a:t>Самшит калхидский</a:t>
            </a:r>
            <a:endParaRPr lang="ru-RU" sz="2400" b="1" i="1" dirty="0">
              <a:solidFill>
                <a:srgbClr val="FFFF00"/>
              </a:solidFill>
              <a:latin typeface="Times New Roman" pitchFamily="18" charset="0"/>
              <a:cs typeface="Times New Roman" pitchFamily="18" charset="0"/>
            </a:endParaRPr>
          </a:p>
        </p:txBody>
      </p:sp>
      <p:pic>
        <p:nvPicPr>
          <p:cNvPr id="8" name="Рисунок 7"/>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4552179" y="3429000"/>
            <a:ext cx="4573100" cy="3429000"/>
          </a:xfrm>
          <a:prstGeom prst="rect">
            <a:avLst/>
          </a:prstGeom>
        </p:spPr>
      </p:pic>
      <p:pic>
        <p:nvPicPr>
          <p:cNvPr id="9" name="Рисунок 8"/>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98471" y="0"/>
            <a:ext cx="4742479" cy="3395901"/>
          </a:xfrm>
          <a:prstGeom prst="rect">
            <a:avLst/>
          </a:prstGeom>
        </p:spPr>
      </p:pic>
      <p:pic>
        <p:nvPicPr>
          <p:cNvPr id="10" name="Рисунок 9"/>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98471" y="3386746"/>
            <a:ext cx="4767185" cy="3471253"/>
          </a:xfrm>
          <a:prstGeom prst="rect">
            <a:avLst/>
          </a:prstGeom>
        </p:spPr>
      </p:pic>
      <p:sp>
        <p:nvSpPr>
          <p:cNvPr id="11" name="Прямоугольник 10"/>
          <p:cNvSpPr/>
          <p:nvPr/>
        </p:nvSpPr>
        <p:spPr>
          <a:xfrm>
            <a:off x="1455525" y="6290425"/>
            <a:ext cx="3240360" cy="461665"/>
          </a:xfrm>
          <a:prstGeom prst="rect">
            <a:avLst/>
          </a:prstGeom>
        </p:spPr>
        <p:txBody>
          <a:bodyPr wrap="square">
            <a:spAutoFit/>
          </a:bodyPr>
          <a:lstStyle/>
          <a:p>
            <a:r>
              <a:rPr lang="ru-RU" sz="2400" b="1" i="1" dirty="0">
                <a:solidFill>
                  <a:srgbClr val="FF0000"/>
                </a:solidFill>
                <a:latin typeface="Times New Roman" pitchFamily="18" charset="0"/>
                <a:cs typeface="Times New Roman" pitchFamily="18" charset="0"/>
              </a:rPr>
              <a:t>Лилия Кессельринга</a:t>
            </a:r>
          </a:p>
        </p:txBody>
      </p:sp>
      <p:sp>
        <p:nvSpPr>
          <p:cNvPr id="12" name="Прямоугольник 11"/>
          <p:cNvSpPr/>
          <p:nvPr/>
        </p:nvSpPr>
        <p:spPr>
          <a:xfrm>
            <a:off x="1619672" y="2564904"/>
            <a:ext cx="3049042" cy="830997"/>
          </a:xfrm>
          <a:prstGeom prst="rect">
            <a:avLst/>
          </a:prstGeom>
        </p:spPr>
        <p:txBody>
          <a:bodyPr wrap="square">
            <a:spAutoFit/>
          </a:bodyPr>
          <a:lstStyle/>
          <a:p>
            <a:pPr algn="ctr"/>
            <a:r>
              <a:rPr lang="ru-RU" sz="2400" b="1" i="1" dirty="0">
                <a:solidFill>
                  <a:srgbClr val="FFFF00"/>
                </a:solidFill>
                <a:latin typeface="Times New Roman" pitchFamily="18" charset="0"/>
                <a:cs typeface="Times New Roman" pitchFamily="18" charset="0"/>
              </a:rPr>
              <a:t>Безвременник великолепный</a:t>
            </a:r>
          </a:p>
        </p:txBody>
      </p:sp>
      <p:sp>
        <p:nvSpPr>
          <p:cNvPr id="13" name="Прямоугольник 12"/>
          <p:cNvSpPr/>
          <p:nvPr/>
        </p:nvSpPr>
        <p:spPr>
          <a:xfrm>
            <a:off x="4769303" y="6228871"/>
            <a:ext cx="4355976" cy="461665"/>
          </a:xfrm>
          <a:prstGeom prst="rect">
            <a:avLst/>
          </a:prstGeom>
        </p:spPr>
        <p:txBody>
          <a:bodyPr wrap="square">
            <a:spAutoFit/>
          </a:bodyPr>
          <a:lstStyle/>
          <a:p>
            <a:pPr algn="ctr"/>
            <a:r>
              <a:rPr lang="ru-RU" sz="2400" b="1" i="1" dirty="0">
                <a:solidFill>
                  <a:srgbClr val="FFFF00"/>
                </a:solidFill>
                <a:latin typeface="Times New Roman" pitchFamily="18" charset="0"/>
                <a:cs typeface="Times New Roman" pitchFamily="18" charset="0"/>
              </a:rPr>
              <a:t>Лилия кудреватая</a:t>
            </a:r>
          </a:p>
        </p:txBody>
      </p:sp>
    </p:spTree>
    <p:extLst>
      <p:ext uri="{BB962C8B-B14F-4D97-AF65-F5344CB8AC3E}">
        <p14:creationId xmlns="" xmlns:p14="http://schemas.microsoft.com/office/powerpoint/2010/main" val="2131016811"/>
      </p:ext>
    </p:extLst>
  </p:cSld>
  <p:clrMapOvr>
    <a:masterClrMapping/>
  </p:clrMapOvr>
  <mc:AlternateContent xmlns:mc="http://schemas.openxmlformats.org/markup-compatibility/2006">
    <mc:Choice xmlns="" xmlns:p14="http://schemas.microsoft.com/office/powerpoint/2010/main" Requires="p14">
      <p:transition spd="slow" p14:dur="4000" advTm="4000">
        <p14:vortex dir="r"/>
      </p:transition>
    </mc:Choice>
    <mc:Fallback>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0" y="2204864"/>
            <a:ext cx="4572000" cy="369332"/>
          </a:xfrm>
          <a:prstGeom prst="rect">
            <a:avLst/>
          </a:prstGeom>
          <a:noFill/>
        </p:spPr>
        <p:txBody>
          <a:bodyPr wrap="square" rtlCol="0">
            <a:spAutoFit/>
          </a:bodyPr>
          <a:lstStyle/>
          <a:p>
            <a:r>
              <a:rPr lang="ru-RU" dirty="0" smtClean="0">
                <a:solidFill>
                  <a:srgbClr val="002060"/>
                </a:solidFill>
                <a:latin typeface="Times New Roman" pitchFamily="18" charset="0"/>
                <a:cs typeface="Times New Roman" pitchFamily="18" charset="0"/>
              </a:rPr>
              <a:t>.</a:t>
            </a:r>
            <a:endParaRPr lang="ru-RU" dirty="0">
              <a:solidFill>
                <a:srgbClr val="FF0000"/>
              </a:solidFill>
              <a:latin typeface="Times New Roman" pitchFamily="18" charset="0"/>
              <a:cs typeface="Times New Roman" pitchFamily="18" charset="0"/>
            </a:endParaRPr>
          </a:p>
        </p:txBody>
      </p:sp>
      <p:sp>
        <p:nvSpPr>
          <p:cNvPr id="5" name="Прямоугольник 4"/>
          <p:cNvSpPr/>
          <p:nvPr/>
        </p:nvSpPr>
        <p:spPr>
          <a:xfrm>
            <a:off x="4572000" y="0"/>
            <a:ext cx="4572000" cy="369332"/>
          </a:xfrm>
          <a:prstGeom prst="rect">
            <a:avLst/>
          </a:prstGeom>
        </p:spPr>
        <p:txBody>
          <a:bodyPr>
            <a:spAutoFit/>
          </a:bodyPr>
          <a:lstStyle/>
          <a:p>
            <a:r>
              <a:rPr lang="ru-RU" dirty="0"/>
              <a:t>	</a:t>
            </a:r>
            <a:endParaRPr lang="ru-RU" i="1" dirty="0">
              <a:latin typeface="Times New Roman" pitchFamily="18" charset="0"/>
              <a:cs typeface="Times New Roman" pitchFamily="18" charset="0"/>
            </a:endParaRPr>
          </a:p>
        </p:txBody>
      </p:sp>
      <p:pic>
        <p:nvPicPr>
          <p:cNvPr id="6" name="Рисунок 5"/>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572000" y="3429000"/>
            <a:ext cx="4572000" cy="3429000"/>
          </a:xfrm>
          <a:prstGeom prst="rect">
            <a:avLst/>
          </a:prstGeom>
        </p:spPr>
      </p:pic>
      <p:pic>
        <p:nvPicPr>
          <p:cNvPr id="7" name="Рисунок 6"/>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4499992" y="0"/>
            <a:ext cx="4641050" cy="3429000"/>
          </a:xfrm>
          <a:prstGeom prst="rect">
            <a:avLst/>
          </a:prstGeom>
        </p:spPr>
      </p:pic>
      <p:pic>
        <p:nvPicPr>
          <p:cNvPr id="10" name="Рисунок 9"/>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0" y="3429000"/>
            <a:ext cx="4644008" cy="3429000"/>
          </a:xfrm>
          <a:prstGeom prst="rect">
            <a:avLst/>
          </a:prstGeom>
        </p:spPr>
      </p:pic>
      <p:pic>
        <p:nvPicPr>
          <p:cNvPr id="2" name="Рисунок 1"/>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3145" y="1"/>
            <a:ext cx="4575145" cy="3428999"/>
          </a:xfrm>
          <a:prstGeom prst="rect">
            <a:avLst/>
          </a:prstGeom>
        </p:spPr>
      </p:pic>
    </p:spTree>
    <p:extLst>
      <p:ext uri="{BB962C8B-B14F-4D97-AF65-F5344CB8AC3E}">
        <p14:creationId xmlns="" xmlns:p14="http://schemas.microsoft.com/office/powerpoint/2010/main" val="1455576708"/>
      </p:ext>
    </p:extLst>
  </p:cSld>
  <p:clrMapOvr>
    <a:masterClrMapping/>
  </p:clrMapOvr>
  <mc:AlternateContent xmlns:mc="http://schemas.openxmlformats.org/markup-compatibility/2006">
    <mc:Choice xmlns="" xmlns:p14="http://schemas.microsoft.com/office/powerpoint/2010/main" Requires="p14">
      <p:transition spd="slow" p14:dur="1400" advTm="4000">
        <p14:doors dir="vert"/>
      </p:transition>
    </mc:Choice>
    <mc:Fallback>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
            <a:ext cx="4716015" cy="3645023"/>
          </a:xfrm>
          <a:prstGeom prst="rect">
            <a:avLst/>
          </a:prstGeom>
        </p:spPr>
      </p:pic>
      <p:pic>
        <p:nvPicPr>
          <p:cNvPr id="8" name="Рисунок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697439" y="3645024"/>
            <a:ext cx="4427984" cy="3257525"/>
          </a:xfrm>
          <a:prstGeom prst="rect">
            <a:avLst/>
          </a:prstGeom>
        </p:spPr>
      </p:pic>
      <p:pic>
        <p:nvPicPr>
          <p:cNvPr id="10" name="Рисунок 9"/>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716016" y="-22578"/>
            <a:ext cx="4427984" cy="3667602"/>
          </a:xfrm>
          <a:prstGeom prst="rect">
            <a:avLst/>
          </a:prstGeom>
        </p:spPr>
      </p:pic>
      <p:sp>
        <p:nvSpPr>
          <p:cNvPr id="11" name="TextBox 10"/>
          <p:cNvSpPr txBox="1"/>
          <p:nvPr/>
        </p:nvSpPr>
        <p:spPr>
          <a:xfrm>
            <a:off x="5004048" y="-22578"/>
            <a:ext cx="3672408" cy="830997"/>
          </a:xfrm>
          <a:prstGeom prst="rect">
            <a:avLst/>
          </a:prstGeom>
          <a:noFill/>
        </p:spPr>
        <p:txBody>
          <a:bodyPr wrap="square" rtlCol="0">
            <a:spAutoFit/>
          </a:bodyPr>
          <a:lstStyle/>
          <a:p>
            <a:pPr algn="ctr"/>
            <a:r>
              <a:rPr lang="ru-RU" sz="2400" b="1" i="1" dirty="0">
                <a:solidFill>
                  <a:srgbClr val="FFFF00"/>
                </a:solidFill>
                <a:latin typeface="Times New Roman" pitchFamily="18" charset="0"/>
                <a:cs typeface="Times New Roman" pitchFamily="18" charset="0"/>
              </a:rPr>
              <a:t>Бурый кавказский </a:t>
            </a:r>
            <a:r>
              <a:rPr lang="ru-RU" sz="2400" b="1" i="1" dirty="0" smtClean="0">
                <a:solidFill>
                  <a:srgbClr val="FFFF00"/>
                </a:solidFill>
                <a:latin typeface="Times New Roman" pitchFamily="18" charset="0"/>
                <a:cs typeface="Times New Roman" pitchFamily="18" charset="0"/>
              </a:rPr>
              <a:t>медведь</a:t>
            </a:r>
            <a:endParaRPr lang="ru-RU" sz="2400" b="1" i="1" dirty="0">
              <a:solidFill>
                <a:srgbClr val="FFFF00"/>
              </a:solidFill>
              <a:latin typeface="Times New Roman" pitchFamily="18" charset="0"/>
              <a:cs typeface="Times New Roman" pitchFamily="18" charset="0"/>
            </a:endParaRPr>
          </a:p>
        </p:txBody>
      </p:sp>
      <p:sp>
        <p:nvSpPr>
          <p:cNvPr id="13" name="TextBox 12"/>
          <p:cNvSpPr txBox="1"/>
          <p:nvPr/>
        </p:nvSpPr>
        <p:spPr>
          <a:xfrm>
            <a:off x="4716016" y="3663028"/>
            <a:ext cx="1698996" cy="461665"/>
          </a:xfrm>
          <a:prstGeom prst="rect">
            <a:avLst/>
          </a:prstGeom>
          <a:noFill/>
        </p:spPr>
        <p:txBody>
          <a:bodyPr wrap="square" rtlCol="0">
            <a:spAutoFit/>
          </a:bodyPr>
          <a:lstStyle/>
          <a:p>
            <a:r>
              <a:rPr lang="ru-RU" sz="2400" b="1" i="1" dirty="0" smtClean="0">
                <a:solidFill>
                  <a:srgbClr val="FFFF00"/>
                </a:solidFill>
                <a:latin typeface="Times New Roman" pitchFamily="18" charset="0"/>
                <a:cs typeface="Times New Roman" pitchFamily="18" charset="0"/>
              </a:rPr>
              <a:t>Олень</a:t>
            </a:r>
            <a:endParaRPr lang="ru-RU" sz="2400" b="1" i="1" dirty="0">
              <a:solidFill>
                <a:srgbClr val="FFFF00"/>
              </a:solidFill>
              <a:latin typeface="Times New Roman" pitchFamily="18" charset="0"/>
              <a:cs typeface="Times New Roman" pitchFamily="18" charset="0"/>
            </a:endParaRPr>
          </a:p>
        </p:txBody>
      </p:sp>
      <p:pic>
        <p:nvPicPr>
          <p:cNvPr id="15" name="Рисунок 14"/>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0" y="3663029"/>
            <a:ext cx="4724217" cy="3194971"/>
          </a:xfrm>
          <a:prstGeom prst="rect">
            <a:avLst/>
          </a:prstGeom>
        </p:spPr>
      </p:pic>
      <p:sp>
        <p:nvSpPr>
          <p:cNvPr id="16" name="TextBox 15"/>
          <p:cNvSpPr txBox="1"/>
          <p:nvPr/>
        </p:nvSpPr>
        <p:spPr>
          <a:xfrm>
            <a:off x="11492" y="3663027"/>
            <a:ext cx="4056452" cy="461665"/>
          </a:xfrm>
          <a:prstGeom prst="rect">
            <a:avLst/>
          </a:prstGeom>
          <a:noFill/>
        </p:spPr>
        <p:txBody>
          <a:bodyPr wrap="square" rtlCol="0">
            <a:spAutoFit/>
          </a:bodyPr>
          <a:lstStyle/>
          <a:p>
            <a:r>
              <a:rPr lang="ru-RU" sz="2400" b="1" i="1" dirty="0" smtClean="0">
                <a:solidFill>
                  <a:srgbClr val="FFFF00"/>
                </a:solidFill>
                <a:latin typeface="Times New Roman" pitchFamily="18" charset="0"/>
                <a:cs typeface="Times New Roman" pitchFamily="18" charset="0"/>
              </a:rPr>
              <a:t>Рысь </a:t>
            </a:r>
            <a:r>
              <a:rPr lang="ru-RU" sz="2400" b="1" i="1" dirty="0">
                <a:solidFill>
                  <a:srgbClr val="FFFF00"/>
                </a:solidFill>
                <a:latin typeface="Times New Roman" pitchFamily="18" charset="0"/>
                <a:cs typeface="Times New Roman" pitchFamily="18" charset="0"/>
              </a:rPr>
              <a:t>кавказская</a:t>
            </a:r>
          </a:p>
        </p:txBody>
      </p:sp>
      <p:sp>
        <p:nvSpPr>
          <p:cNvPr id="17" name="TextBox 16"/>
          <p:cNvSpPr txBox="1"/>
          <p:nvPr/>
        </p:nvSpPr>
        <p:spPr>
          <a:xfrm>
            <a:off x="14619" y="20384"/>
            <a:ext cx="4704524" cy="461665"/>
          </a:xfrm>
          <a:prstGeom prst="rect">
            <a:avLst/>
          </a:prstGeom>
          <a:noFill/>
        </p:spPr>
        <p:txBody>
          <a:bodyPr wrap="square" rtlCol="0">
            <a:spAutoFit/>
          </a:bodyPr>
          <a:lstStyle/>
          <a:p>
            <a:r>
              <a:rPr lang="ru-RU" sz="2400" b="1" i="1" dirty="0" smtClean="0">
                <a:solidFill>
                  <a:srgbClr val="FFFF00"/>
                </a:solidFill>
                <a:latin typeface="Times New Roman" pitchFamily="18" charset="0"/>
                <a:cs typeface="Times New Roman" pitchFamily="18" charset="0"/>
              </a:rPr>
              <a:t>Переднеазиатский леопард </a:t>
            </a:r>
            <a:endParaRPr lang="ru-RU" sz="2400" b="1" i="1" dirty="0">
              <a:solidFill>
                <a:srgbClr val="FFFF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39124655"/>
      </p:ext>
    </p:extLst>
  </p:cSld>
  <p:clrMapOvr>
    <a:masterClrMapping/>
  </p:clrMapOvr>
  <mc:AlternateContent xmlns:mc="http://schemas.openxmlformats.org/markup-compatibility/2006">
    <mc:Choice xmlns="" xmlns:p14="http://schemas.microsoft.com/office/powerpoint/2010/main" Requires="p14">
      <p:transition spd="slow" p14:dur="4400" advTm="4000">
        <p14:honeycomb/>
      </p:transition>
    </mc:Choice>
    <mc:Fallback>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355976" y="0"/>
            <a:ext cx="4788024" cy="3501008"/>
          </a:xfrm>
          <a:prstGeom prst="rect">
            <a:avLst/>
          </a:prstGeom>
        </p:spPr>
      </p:pic>
      <p:pic>
        <p:nvPicPr>
          <p:cNvPr id="3" name="Рисунок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
            <a:ext cx="4355976" cy="3789040"/>
          </a:xfrm>
          <a:prstGeom prst="rect">
            <a:avLst/>
          </a:prstGeom>
        </p:spPr>
      </p:pic>
      <p:pic>
        <p:nvPicPr>
          <p:cNvPr id="4" name="Рисунок 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355976" y="3527431"/>
            <a:ext cx="4788024" cy="3356992"/>
          </a:xfrm>
          <a:prstGeom prst="rect">
            <a:avLst/>
          </a:prstGeom>
        </p:spPr>
      </p:pic>
      <p:pic>
        <p:nvPicPr>
          <p:cNvPr id="6" name="Рисунок 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0" y="3501008"/>
            <a:ext cx="4355976" cy="3356992"/>
          </a:xfrm>
          <a:prstGeom prst="rect">
            <a:avLst/>
          </a:prstGeom>
        </p:spPr>
      </p:pic>
      <p:sp>
        <p:nvSpPr>
          <p:cNvPr id="7" name="TextBox 6"/>
          <p:cNvSpPr txBox="1"/>
          <p:nvPr/>
        </p:nvSpPr>
        <p:spPr>
          <a:xfrm>
            <a:off x="2844069" y="3527431"/>
            <a:ext cx="1104790" cy="400110"/>
          </a:xfrm>
          <a:prstGeom prst="rect">
            <a:avLst/>
          </a:prstGeom>
          <a:noFill/>
        </p:spPr>
        <p:txBody>
          <a:bodyPr wrap="none" rtlCol="0">
            <a:spAutoFit/>
          </a:bodyPr>
          <a:lstStyle/>
          <a:p>
            <a:r>
              <a:rPr lang="ru-RU" sz="2000" b="1" i="1" dirty="0">
                <a:solidFill>
                  <a:srgbClr val="FFFF00"/>
                </a:solidFill>
                <a:latin typeface="Times New Roman" pitchFamily="18" charset="0"/>
                <a:cs typeface="Times New Roman" pitchFamily="18" charset="0"/>
              </a:rPr>
              <a:t>СЕРНА</a:t>
            </a:r>
            <a:r>
              <a:rPr lang="ru-RU" dirty="0">
                <a:solidFill>
                  <a:srgbClr val="FFFF00"/>
                </a:solidFill>
              </a:rPr>
              <a:t> </a:t>
            </a:r>
          </a:p>
        </p:txBody>
      </p:sp>
      <p:sp>
        <p:nvSpPr>
          <p:cNvPr id="8" name="TextBox 7"/>
          <p:cNvSpPr txBox="1"/>
          <p:nvPr/>
        </p:nvSpPr>
        <p:spPr>
          <a:xfrm>
            <a:off x="4344793" y="3527431"/>
            <a:ext cx="2364696" cy="400110"/>
          </a:xfrm>
          <a:prstGeom prst="rect">
            <a:avLst/>
          </a:prstGeom>
          <a:noFill/>
        </p:spPr>
        <p:txBody>
          <a:bodyPr wrap="square" rtlCol="0">
            <a:spAutoFit/>
          </a:bodyPr>
          <a:lstStyle/>
          <a:p>
            <a:pPr algn="ctr"/>
            <a:r>
              <a:rPr lang="ru-RU" sz="2000" b="1" i="1" dirty="0">
                <a:solidFill>
                  <a:srgbClr val="FFFF00"/>
                </a:solidFill>
                <a:latin typeface="Times New Roman" pitchFamily="18" charset="0"/>
                <a:cs typeface="Times New Roman" pitchFamily="18" charset="0"/>
              </a:rPr>
              <a:t>КОСУЛЯ</a:t>
            </a:r>
          </a:p>
        </p:txBody>
      </p:sp>
      <p:sp>
        <p:nvSpPr>
          <p:cNvPr id="9" name="TextBox 8"/>
          <p:cNvSpPr txBox="1"/>
          <p:nvPr/>
        </p:nvSpPr>
        <p:spPr>
          <a:xfrm>
            <a:off x="4355976" y="2"/>
            <a:ext cx="1644433" cy="461665"/>
          </a:xfrm>
          <a:prstGeom prst="rect">
            <a:avLst/>
          </a:prstGeom>
          <a:noFill/>
        </p:spPr>
        <p:txBody>
          <a:bodyPr wrap="square" rtlCol="0">
            <a:spAutoFit/>
          </a:bodyPr>
          <a:lstStyle/>
          <a:p>
            <a:r>
              <a:rPr lang="ru-RU" sz="2400" b="1" i="1" dirty="0">
                <a:solidFill>
                  <a:srgbClr val="FFFF00"/>
                </a:solidFill>
                <a:latin typeface="Times New Roman" pitchFamily="18" charset="0"/>
                <a:cs typeface="Times New Roman" pitchFamily="18" charset="0"/>
              </a:rPr>
              <a:t>Зубр</a:t>
            </a:r>
          </a:p>
        </p:txBody>
      </p:sp>
      <p:sp>
        <p:nvSpPr>
          <p:cNvPr id="10" name="TextBox 9"/>
          <p:cNvSpPr txBox="1"/>
          <p:nvPr/>
        </p:nvSpPr>
        <p:spPr>
          <a:xfrm>
            <a:off x="269776" y="-6403"/>
            <a:ext cx="3816424" cy="400110"/>
          </a:xfrm>
          <a:prstGeom prst="rect">
            <a:avLst/>
          </a:prstGeom>
          <a:noFill/>
        </p:spPr>
        <p:txBody>
          <a:bodyPr wrap="square" rtlCol="0">
            <a:spAutoFit/>
          </a:bodyPr>
          <a:lstStyle/>
          <a:p>
            <a:pPr algn="just"/>
            <a:r>
              <a:rPr lang="ru-RU" sz="2000" b="1" i="1" dirty="0" smtClean="0">
                <a:solidFill>
                  <a:srgbClr val="C00000"/>
                </a:solidFill>
                <a:latin typeface="Times New Roman" pitchFamily="18" charset="0"/>
                <a:cs typeface="Times New Roman" pitchFamily="18" charset="0"/>
              </a:rPr>
              <a:t>            Кавказская </a:t>
            </a:r>
            <a:r>
              <a:rPr lang="ru-RU" sz="2000" b="1" i="1" dirty="0">
                <a:solidFill>
                  <a:srgbClr val="C00000"/>
                </a:solidFill>
                <a:latin typeface="Times New Roman" pitchFamily="18" charset="0"/>
                <a:cs typeface="Times New Roman" pitchFamily="18" charset="0"/>
              </a:rPr>
              <a:t>лесная кошка</a:t>
            </a:r>
          </a:p>
        </p:txBody>
      </p:sp>
    </p:spTree>
    <p:extLst>
      <p:ext uri="{BB962C8B-B14F-4D97-AF65-F5344CB8AC3E}">
        <p14:creationId xmlns="" xmlns:p14="http://schemas.microsoft.com/office/powerpoint/2010/main" val="1677857287"/>
      </p:ext>
    </p:extLst>
  </p:cSld>
  <p:clrMapOvr>
    <a:masterClrMapping/>
  </p:clrMapOvr>
  <mc:AlternateContent xmlns:mc="http://schemas.openxmlformats.org/markup-compatibility/2006">
    <mc:Choice xmlns="" xmlns:p14="http://schemas.microsoft.com/office/powerpoint/2010/main" Requires="p14">
      <p:transition spd="slow" p14:dur="1600" advTm="5000">
        <p14:prism isInverted="1"/>
      </p:transition>
    </mc:Choice>
    <mc:Fallback>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25595" y="1"/>
            <a:ext cx="4669603" cy="3743374"/>
          </a:xfrm>
          <a:prstGeom prst="rect">
            <a:avLst/>
          </a:prstGeom>
        </p:spPr>
      </p:pic>
      <p:sp>
        <p:nvSpPr>
          <p:cNvPr id="3" name="TextBox 2"/>
          <p:cNvSpPr txBox="1"/>
          <p:nvPr/>
        </p:nvSpPr>
        <p:spPr>
          <a:xfrm>
            <a:off x="-25595" y="1"/>
            <a:ext cx="4669603" cy="461665"/>
          </a:xfrm>
          <a:prstGeom prst="rect">
            <a:avLst/>
          </a:prstGeom>
          <a:noFill/>
        </p:spPr>
        <p:txBody>
          <a:bodyPr wrap="square" rtlCol="0">
            <a:spAutoFit/>
          </a:bodyPr>
          <a:lstStyle/>
          <a:p>
            <a:r>
              <a:rPr lang="ru-RU" sz="2400" b="1" i="1" dirty="0" smtClean="0">
                <a:solidFill>
                  <a:srgbClr val="FFFF00"/>
                </a:solidFill>
                <a:latin typeface="Times New Roman" pitchFamily="18" charset="0"/>
                <a:cs typeface="Times New Roman" pitchFamily="18" charset="0"/>
              </a:rPr>
              <a:t>                            Гадюка </a:t>
            </a:r>
            <a:r>
              <a:rPr lang="ru-RU" sz="2400" b="1" i="1" dirty="0">
                <a:solidFill>
                  <a:srgbClr val="FFFF00"/>
                </a:solidFill>
                <a:latin typeface="Times New Roman" pitchFamily="18" charset="0"/>
                <a:cs typeface="Times New Roman" pitchFamily="18" charset="0"/>
              </a:rPr>
              <a:t>Динника</a:t>
            </a:r>
          </a:p>
        </p:txBody>
      </p:sp>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3381060"/>
            <a:ext cx="4644008" cy="3476940"/>
          </a:xfrm>
          <a:prstGeom prst="rect">
            <a:avLst/>
          </a:prstGeom>
        </p:spPr>
      </p:pic>
      <p:sp>
        <p:nvSpPr>
          <p:cNvPr id="5" name="TextBox 4"/>
          <p:cNvSpPr txBox="1"/>
          <p:nvPr/>
        </p:nvSpPr>
        <p:spPr>
          <a:xfrm>
            <a:off x="0" y="3381060"/>
            <a:ext cx="4644008" cy="830997"/>
          </a:xfrm>
          <a:prstGeom prst="rect">
            <a:avLst/>
          </a:prstGeom>
          <a:noFill/>
        </p:spPr>
        <p:txBody>
          <a:bodyPr wrap="square" rtlCol="0">
            <a:spAutoFit/>
          </a:bodyPr>
          <a:lstStyle/>
          <a:p>
            <a:pPr algn="ctr"/>
            <a:r>
              <a:rPr lang="ru-RU" sz="2400" b="1" i="1" dirty="0" smtClean="0">
                <a:solidFill>
                  <a:srgbClr val="FFFF00"/>
                </a:solidFill>
                <a:latin typeface="Times New Roman" pitchFamily="18" charset="0"/>
                <a:cs typeface="Times New Roman" pitchFamily="18" charset="0"/>
              </a:rPr>
              <a:t>Средиземноморская  черепаха </a:t>
            </a:r>
          </a:p>
          <a:p>
            <a:pPr algn="ctr"/>
            <a:r>
              <a:rPr lang="ru-RU" sz="2400" b="1" i="1" dirty="0" smtClean="0">
                <a:solidFill>
                  <a:srgbClr val="FFFF00"/>
                </a:solidFill>
                <a:latin typeface="Times New Roman" pitchFamily="18" charset="0"/>
                <a:cs typeface="Times New Roman" pitchFamily="18" charset="0"/>
              </a:rPr>
              <a:t>Никольского</a:t>
            </a:r>
            <a:endParaRPr lang="ru-RU" sz="2400" b="1" i="1" dirty="0">
              <a:solidFill>
                <a:srgbClr val="FFFF00"/>
              </a:solidFill>
              <a:latin typeface="Times New Roman" pitchFamily="18" charset="0"/>
              <a:cs typeface="Times New Roman" pitchFamily="18" charset="0"/>
            </a:endParaRPr>
          </a:p>
        </p:txBody>
      </p:sp>
      <p:sp>
        <p:nvSpPr>
          <p:cNvPr id="6" name="TextBox 5"/>
          <p:cNvSpPr txBox="1"/>
          <p:nvPr/>
        </p:nvSpPr>
        <p:spPr>
          <a:xfrm>
            <a:off x="4644008" y="0"/>
            <a:ext cx="4499992" cy="369332"/>
          </a:xfrm>
          <a:prstGeom prst="rect">
            <a:avLst/>
          </a:prstGeom>
          <a:noFill/>
        </p:spPr>
        <p:txBody>
          <a:bodyPr wrap="square" rtlCol="0">
            <a:spAutoFit/>
          </a:bodyPr>
          <a:lstStyle/>
          <a:p>
            <a:r>
              <a:rPr lang="ru-RU" dirty="0" smtClean="0"/>
              <a:t>.</a:t>
            </a:r>
            <a:endParaRPr lang="ru-RU" dirty="0"/>
          </a:p>
        </p:txBody>
      </p:sp>
      <p:pic>
        <p:nvPicPr>
          <p:cNvPr id="7" name="Рисунок 6"/>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644008" y="3381060"/>
            <a:ext cx="4544970" cy="3476940"/>
          </a:xfrm>
          <a:prstGeom prst="rect">
            <a:avLst/>
          </a:prstGeom>
        </p:spPr>
      </p:pic>
      <p:pic>
        <p:nvPicPr>
          <p:cNvPr id="8" name="Рисунок 7"/>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4644008" y="1"/>
            <a:ext cx="4499992" cy="3381059"/>
          </a:xfrm>
          <a:prstGeom prst="rect">
            <a:avLst/>
          </a:prstGeom>
        </p:spPr>
      </p:pic>
      <p:sp>
        <p:nvSpPr>
          <p:cNvPr id="9" name="TextBox 8"/>
          <p:cNvSpPr txBox="1"/>
          <p:nvPr/>
        </p:nvSpPr>
        <p:spPr>
          <a:xfrm>
            <a:off x="4644008" y="1"/>
            <a:ext cx="4499992" cy="2862322"/>
          </a:xfrm>
          <a:prstGeom prst="rect">
            <a:avLst/>
          </a:prstGeom>
          <a:noFill/>
        </p:spPr>
        <p:txBody>
          <a:bodyPr wrap="square" rtlCol="0">
            <a:spAutoFit/>
          </a:bodyPr>
          <a:lstStyle/>
          <a:p>
            <a:r>
              <a:rPr lang="ru-RU" i="1" dirty="0">
                <a:solidFill>
                  <a:srgbClr val="FF0000"/>
                </a:solidFill>
                <a:latin typeface="Times New Roman" pitchFamily="18" charset="0"/>
                <a:cs typeface="Times New Roman" pitchFamily="18" charset="0"/>
              </a:rPr>
              <a:t>Неядовитых змей представляют желтобрюхий полоз, оливковый и эскулапов полозы, уж обыкновенный и водяной, южная медянка. Из ядовитых встречается гадюка кавказская, или гадюка Казнакова, а также гадюка Динника.</a:t>
            </a:r>
          </a:p>
          <a:p>
            <a:r>
              <a:rPr lang="ru-RU" i="1" dirty="0">
                <a:solidFill>
                  <a:srgbClr val="FF0000"/>
                </a:solidFill>
                <a:latin typeface="Times New Roman" pitchFamily="18" charset="0"/>
                <a:cs typeface="Times New Roman" pitchFamily="18" charset="0"/>
              </a:rPr>
              <a:t>Ящерицы национального парка: средняя, прыткая, луговая и скальная, а также безногие ящерицы: веретеница ломкая, или медянка (медяница) и желтопузик</a:t>
            </a:r>
          </a:p>
        </p:txBody>
      </p:sp>
    </p:spTree>
    <p:extLst>
      <p:ext uri="{BB962C8B-B14F-4D97-AF65-F5344CB8AC3E}">
        <p14:creationId xmlns="" xmlns:p14="http://schemas.microsoft.com/office/powerpoint/2010/main" val="2757565727"/>
      </p:ext>
    </p:extLst>
  </p:cSld>
  <p:clrMapOvr>
    <a:masterClrMapping/>
  </p:clrMapOvr>
  <p:transition spd="slow" advTm="6000">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29600"/>
            <a:ext cx="4716016" cy="3674624"/>
          </a:xfrm>
          <a:prstGeom prst="rect">
            <a:avLst/>
          </a:prstGeom>
        </p:spPr>
      </p:pic>
      <p:sp>
        <p:nvSpPr>
          <p:cNvPr id="3" name="TextBox 2"/>
          <p:cNvSpPr txBox="1"/>
          <p:nvPr/>
        </p:nvSpPr>
        <p:spPr>
          <a:xfrm>
            <a:off x="0" y="0"/>
            <a:ext cx="4815440" cy="461665"/>
          </a:xfrm>
          <a:prstGeom prst="rect">
            <a:avLst/>
          </a:prstGeom>
          <a:noFill/>
        </p:spPr>
        <p:txBody>
          <a:bodyPr wrap="square" rtlCol="0">
            <a:spAutoFit/>
          </a:bodyPr>
          <a:lstStyle/>
          <a:p>
            <a:r>
              <a:rPr lang="ru-RU" sz="2400" b="1" i="1" dirty="0" smtClean="0">
                <a:solidFill>
                  <a:srgbClr val="FFFF00"/>
                </a:solidFill>
                <a:latin typeface="Times New Roman" pitchFamily="18" charset="0"/>
                <a:cs typeface="Times New Roman" pitchFamily="18" charset="0"/>
              </a:rPr>
              <a:t>Сочинский  </a:t>
            </a:r>
            <a:r>
              <a:rPr lang="ru-RU" sz="2400" b="1" i="1" dirty="0">
                <a:solidFill>
                  <a:srgbClr val="FFFF00"/>
                </a:solidFill>
                <a:latin typeface="Times New Roman" pitchFamily="18" charset="0"/>
                <a:cs typeface="Times New Roman" pitchFamily="18" charset="0"/>
              </a:rPr>
              <a:t>белоголовый сип</a:t>
            </a:r>
          </a:p>
        </p:txBody>
      </p:sp>
      <p:pic>
        <p:nvPicPr>
          <p:cNvPr id="4" name="Рисунок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3645024"/>
            <a:ext cx="4716016" cy="3212976"/>
          </a:xfrm>
          <a:prstGeom prst="rect">
            <a:avLst/>
          </a:prstGeom>
        </p:spPr>
      </p:pic>
      <p:sp>
        <p:nvSpPr>
          <p:cNvPr id="5" name="TextBox 4"/>
          <p:cNvSpPr txBox="1"/>
          <p:nvPr/>
        </p:nvSpPr>
        <p:spPr>
          <a:xfrm>
            <a:off x="0" y="3861048"/>
            <a:ext cx="2771800" cy="400110"/>
          </a:xfrm>
          <a:prstGeom prst="rect">
            <a:avLst/>
          </a:prstGeom>
          <a:noFill/>
        </p:spPr>
        <p:txBody>
          <a:bodyPr wrap="square" rtlCol="0">
            <a:spAutoFit/>
          </a:bodyPr>
          <a:lstStyle/>
          <a:p>
            <a:r>
              <a:rPr lang="ru-RU" sz="2000" b="1" i="1" dirty="0">
                <a:solidFill>
                  <a:srgbClr val="FFFF00"/>
                </a:solidFill>
                <a:latin typeface="Times New Roman" pitchFamily="18" charset="0"/>
                <a:cs typeface="Times New Roman" pitchFamily="18" charset="0"/>
              </a:rPr>
              <a:t>ЗИМОРОДОК</a:t>
            </a:r>
          </a:p>
        </p:txBody>
      </p:sp>
      <p:pic>
        <p:nvPicPr>
          <p:cNvPr id="6" name="Рисунок 5"/>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716016" y="0"/>
            <a:ext cx="4427984" cy="3645024"/>
          </a:xfrm>
          <a:prstGeom prst="rect">
            <a:avLst/>
          </a:prstGeom>
        </p:spPr>
      </p:pic>
      <p:sp>
        <p:nvSpPr>
          <p:cNvPr id="7" name="TextBox 6"/>
          <p:cNvSpPr txBox="1"/>
          <p:nvPr/>
        </p:nvSpPr>
        <p:spPr>
          <a:xfrm>
            <a:off x="4716016" y="0"/>
            <a:ext cx="3168352" cy="400110"/>
          </a:xfrm>
          <a:prstGeom prst="rect">
            <a:avLst/>
          </a:prstGeom>
          <a:noFill/>
        </p:spPr>
        <p:txBody>
          <a:bodyPr wrap="square" rtlCol="0">
            <a:spAutoFit/>
          </a:bodyPr>
          <a:lstStyle/>
          <a:p>
            <a:pPr algn="ctr"/>
            <a:r>
              <a:rPr lang="ru-RU" sz="2000" b="1" i="1" dirty="0">
                <a:solidFill>
                  <a:srgbClr val="FFFF00"/>
                </a:solidFill>
                <a:latin typeface="Times New Roman" pitchFamily="18" charset="0"/>
                <a:cs typeface="Times New Roman" pitchFamily="18" charset="0"/>
              </a:rPr>
              <a:t>ГОРИХВОСТКА</a:t>
            </a:r>
          </a:p>
        </p:txBody>
      </p:sp>
      <p:pic>
        <p:nvPicPr>
          <p:cNvPr id="8" name="Рисунок 7"/>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4716016" y="3645024"/>
            <a:ext cx="4428995" cy="3212977"/>
          </a:xfrm>
          <a:prstGeom prst="rect">
            <a:avLst/>
          </a:prstGeom>
        </p:spPr>
      </p:pic>
      <p:sp>
        <p:nvSpPr>
          <p:cNvPr id="9" name="TextBox 8"/>
          <p:cNvSpPr txBox="1"/>
          <p:nvPr/>
        </p:nvSpPr>
        <p:spPr>
          <a:xfrm>
            <a:off x="5148064" y="3645024"/>
            <a:ext cx="2592288" cy="369332"/>
          </a:xfrm>
          <a:prstGeom prst="rect">
            <a:avLst/>
          </a:prstGeom>
          <a:noFill/>
        </p:spPr>
        <p:txBody>
          <a:bodyPr wrap="square" rtlCol="0">
            <a:spAutoFit/>
          </a:bodyPr>
          <a:lstStyle/>
          <a:p>
            <a:r>
              <a:rPr lang="ru-RU" b="1" i="1" dirty="0">
                <a:solidFill>
                  <a:srgbClr val="FFFF00"/>
                </a:solidFill>
                <a:latin typeface="Times New Roman" pitchFamily="18" charset="0"/>
                <a:cs typeface="Times New Roman" pitchFamily="18" charset="0"/>
              </a:rPr>
              <a:t>БОРОДАЧ</a:t>
            </a:r>
          </a:p>
        </p:txBody>
      </p:sp>
    </p:spTree>
    <p:extLst>
      <p:ext uri="{BB962C8B-B14F-4D97-AF65-F5344CB8AC3E}">
        <p14:creationId xmlns="" xmlns:p14="http://schemas.microsoft.com/office/powerpoint/2010/main" val="573226645"/>
      </p:ext>
    </p:extLst>
  </p:cSld>
  <p:clrMapOvr>
    <a:masterClrMapping/>
  </p:clrMapOvr>
  <p:transition spd="slow" advTm="6000">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 xmlns:p14="http://schemas.microsoft.com/office/powerpoint/2010/main" val="1464713310"/>
      </p:ext>
    </p:extLst>
  </p:cSld>
  <p:clrMapOvr>
    <a:masterClrMapping/>
  </p:clrMapOvr>
  <mc:AlternateContent xmlns:mc="http://schemas.openxmlformats.org/markup-compatibility/2006">
    <mc:Choice xmlns="" xmlns:p14="http://schemas.microsoft.com/office/powerpoint/2010/main" Requires="p14">
      <p:transition spd="slow" p14:dur="1400" advTm="4000">
        <p14:ripple/>
      </p:transition>
    </mc:Choice>
    <mc:Fallback>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 y="8092"/>
            <a:ext cx="9143999" cy="7029400"/>
          </a:xfrm>
          <a:prstGeom prst="rect">
            <a:avLst/>
          </a:prstGeom>
        </p:spPr>
      </p:pic>
      <p:sp>
        <p:nvSpPr>
          <p:cNvPr id="3" name="TextBox 2"/>
          <p:cNvSpPr txBox="1"/>
          <p:nvPr/>
        </p:nvSpPr>
        <p:spPr>
          <a:xfrm>
            <a:off x="683568" y="6309320"/>
            <a:ext cx="5976664" cy="523220"/>
          </a:xfrm>
          <a:prstGeom prst="rect">
            <a:avLst/>
          </a:prstGeom>
          <a:noFill/>
        </p:spPr>
        <p:txBody>
          <a:bodyPr wrap="square" rtlCol="0">
            <a:spAutoFit/>
          </a:bodyPr>
          <a:lstStyle/>
          <a:p>
            <a:r>
              <a:rPr lang="ru-RU" sz="2800" b="1" i="1" dirty="0">
                <a:solidFill>
                  <a:schemeClr val="bg1"/>
                </a:solidFill>
                <a:latin typeface="Times New Roman" pitchFamily="18" charset="0"/>
                <a:cs typeface="Times New Roman" pitchFamily="18" charset="0"/>
              </a:rPr>
              <a:t>Царские ворота (</a:t>
            </a:r>
            <a:r>
              <a:rPr lang="ru-RU" sz="2800" b="1" i="1" dirty="0" smtClean="0">
                <a:solidFill>
                  <a:schemeClr val="bg1"/>
                </a:solidFill>
                <a:latin typeface="Times New Roman" pitchFamily="18" charset="0"/>
                <a:cs typeface="Times New Roman" pitchFamily="18" charset="0"/>
              </a:rPr>
              <a:t>каньон</a:t>
            </a:r>
            <a:r>
              <a:rPr lang="en-US" sz="2800" b="1" i="1" dirty="0">
                <a:solidFill>
                  <a:schemeClr val="bg1"/>
                </a:solidFill>
                <a:latin typeface="Times New Roman" pitchFamily="18" charset="0"/>
                <a:cs typeface="Times New Roman" pitchFamily="18" charset="0"/>
              </a:rPr>
              <a:t>)</a:t>
            </a:r>
            <a:endParaRPr lang="ru-RU" sz="2800" b="1" i="1" dirty="0">
              <a:solidFill>
                <a:schemeClr val="bg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544765892"/>
      </p:ext>
    </p:extLst>
  </p:cSld>
  <p:clrMapOvr>
    <a:masterClrMapping/>
  </p:clrMapOvr>
  <mc:AlternateContent xmlns:mc="http://schemas.openxmlformats.org/markup-compatibility/2006">
    <mc:Choice xmlns="" xmlns:p14="http://schemas.microsoft.com/office/powerpoint/2010/main" Requires="p14">
      <p:transition spd="slow" p14:dur="1400" advTm="6000">
        <p14:ripple/>
      </p:transition>
    </mc:Choice>
    <mc:Fallback>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0" y="6298442"/>
            <a:ext cx="5220072" cy="523220"/>
          </a:xfrm>
          <a:prstGeom prst="rect">
            <a:avLst/>
          </a:prstGeom>
          <a:noFill/>
        </p:spPr>
        <p:txBody>
          <a:bodyPr wrap="square" rtlCol="0">
            <a:spAutoFit/>
          </a:bodyPr>
          <a:lstStyle/>
          <a:p>
            <a:r>
              <a:rPr lang="ru-RU" sz="2800" b="1" i="1" dirty="0" smtClean="0">
                <a:solidFill>
                  <a:srgbClr val="FFFF00"/>
                </a:solidFill>
                <a:latin typeface="Times New Roman" pitchFamily="18" charset="0"/>
                <a:cs typeface="Times New Roman" pitchFamily="18" charset="0"/>
              </a:rPr>
              <a:t>Хмелевские озера</a:t>
            </a:r>
            <a:endParaRPr lang="ru-RU" sz="2800" b="1" i="1" dirty="0">
              <a:solidFill>
                <a:srgbClr val="FFFF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71600280"/>
      </p:ext>
    </p:extLst>
  </p:cSld>
  <p:clrMapOvr>
    <a:masterClrMapping/>
  </p:clrMapOvr>
  <mc:AlternateContent xmlns:mc="http://schemas.openxmlformats.org/markup-compatibility/2006">
    <mc:Choice xmlns="" xmlns:p14="http://schemas.microsoft.com/office/powerpoint/2010/main" Requires="p14">
      <p:transition spd="slow" p14:dur="2500" advTm="6000">
        <p:checker/>
      </p:transition>
    </mc:Choice>
    <mc:Fallback>
      <p:transition spd="slow" advTm="6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5628"/>
            <a:ext cx="9144000" cy="4332521"/>
          </a:xfrm>
          <a:prstGeom prst="rect">
            <a:avLst/>
          </a:prstGeom>
        </p:spPr>
      </p:pic>
      <p:sp>
        <p:nvSpPr>
          <p:cNvPr id="4" name="TextBox 3"/>
          <p:cNvSpPr txBox="1"/>
          <p:nvPr/>
        </p:nvSpPr>
        <p:spPr>
          <a:xfrm>
            <a:off x="0" y="4332521"/>
            <a:ext cx="9144000" cy="2585323"/>
          </a:xfrm>
          <a:prstGeom prst="rect">
            <a:avLst/>
          </a:prstGeom>
          <a:noFill/>
        </p:spPr>
        <p:txBody>
          <a:bodyPr wrap="square" rtlCol="0">
            <a:spAutoFit/>
          </a:bodyPr>
          <a:lstStyle/>
          <a:p>
            <a:r>
              <a:rPr lang="ru-RU" i="1" dirty="0">
                <a:solidFill>
                  <a:srgbClr val="7030A0"/>
                </a:solidFill>
                <a:latin typeface="Times New Roman" pitchFamily="18" charset="0"/>
                <a:cs typeface="Times New Roman" pitchFamily="18" charset="0"/>
              </a:rPr>
              <a:t>На территории Сочинского национального парка озера не распространены. Их общее число не превышает десятка. Это обусловлено общим рельефом Сочинского Причерноморья. На лесистых хребтах Южного Передового хребта можно встретить лишь единичные миниатюрные озерные водоемы, полностью или частично деградировавшие.</a:t>
            </a:r>
          </a:p>
          <a:p>
            <a:r>
              <a:rPr lang="ru-RU" i="1" dirty="0" smtClean="0">
                <a:solidFill>
                  <a:srgbClr val="7030A0"/>
                </a:solidFill>
                <a:latin typeface="Times New Roman" pitchFamily="18" charset="0"/>
                <a:cs typeface="Times New Roman" pitchFamily="18" charset="0"/>
              </a:rPr>
              <a:t>Одним </a:t>
            </a:r>
            <a:r>
              <a:rPr lang="ru-RU" i="1" dirty="0">
                <a:solidFill>
                  <a:srgbClr val="7030A0"/>
                </a:solidFill>
                <a:latin typeface="Times New Roman" pitchFamily="18" charset="0"/>
                <a:cs typeface="Times New Roman" pitchFamily="18" charset="0"/>
              </a:rPr>
              <a:t>из самых крупных и красивых озер парка является озеро Голубое, расположенное на северном склоне массива Турьих Гор в верховьях реки Голубой – левого притока реки </a:t>
            </a:r>
            <a:r>
              <a:rPr lang="ru-RU" i="1" dirty="0" smtClean="0">
                <a:solidFill>
                  <a:srgbClr val="7030A0"/>
                </a:solidFill>
                <a:latin typeface="Times New Roman" pitchFamily="18" charset="0"/>
                <a:cs typeface="Times New Roman" pitchFamily="18" charset="0"/>
              </a:rPr>
              <a:t>Мзымты</a:t>
            </a:r>
            <a:r>
              <a:rPr lang="ru-RU" i="1" dirty="0">
                <a:solidFill>
                  <a:srgbClr val="7030A0"/>
                </a:solidFill>
                <a:latin typeface="Times New Roman" pitchFamily="18" charset="0"/>
                <a:cs typeface="Times New Roman" pitchFamily="18" charset="0"/>
              </a:rPr>
              <a:t>. Популярным рекреационным </a:t>
            </a:r>
            <a:r>
              <a:rPr lang="ru-RU" i="1" dirty="0" smtClean="0">
                <a:solidFill>
                  <a:srgbClr val="7030A0"/>
                </a:solidFill>
                <a:latin typeface="Times New Roman" pitchFamily="18" charset="0"/>
                <a:cs typeface="Times New Roman" pitchFamily="18" charset="0"/>
              </a:rPr>
              <a:t>объектом являются </a:t>
            </a:r>
            <a:r>
              <a:rPr lang="ru-RU" i="1" dirty="0">
                <a:solidFill>
                  <a:srgbClr val="7030A0"/>
                </a:solidFill>
                <a:latin typeface="Times New Roman" pitchFamily="18" charset="0"/>
                <a:cs typeface="Times New Roman" pitchFamily="18" charset="0"/>
              </a:rPr>
              <a:t>так называемые озера Хмелевского, расположенные неподалеку от Красной Поляны</a:t>
            </a:r>
            <a:r>
              <a:rPr lang="ru-RU" dirty="0">
                <a:solidFill>
                  <a:srgbClr val="7030A0"/>
                </a:solidFill>
                <a:latin typeface="Times New Roman" pitchFamily="18" charset="0"/>
                <a:cs typeface="Times New Roman" pitchFamily="18" charset="0"/>
              </a:rPr>
              <a:t>.</a:t>
            </a:r>
          </a:p>
        </p:txBody>
      </p:sp>
      <p:sp>
        <p:nvSpPr>
          <p:cNvPr id="5" name="TextBox 4"/>
          <p:cNvSpPr txBox="1"/>
          <p:nvPr/>
        </p:nvSpPr>
        <p:spPr>
          <a:xfrm>
            <a:off x="0" y="0"/>
            <a:ext cx="5188779" cy="523220"/>
          </a:xfrm>
          <a:prstGeom prst="rect">
            <a:avLst/>
          </a:prstGeom>
          <a:noFill/>
        </p:spPr>
        <p:txBody>
          <a:bodyPr wrap="square" rtlCol="0">
            <a:spAutoFit/>
          </a:bodyPr>
          <a:lstStyle/>
          <a:p>
            <a:r>
              <a:rPr lang="ru-RU" sz="2800" b="1" i="1" dirty="0" smtClean="0">
                <a:solidFill>
                  <a:srgbClr val="FFFF00"/>
                </a:solidFill>
                <a:latin typeface="Times New Roman" pitchFamily="18" charset="0"/>
                <a:cs typeface="Times New Roman" pitchFamily="18" charset="0"/>
              </a:rPr>
              <a:t>Озеро Голубое</a:t>
            </a:r>
            <a:endParaRPr lang="ru-RU" sz="2800" b="1" i="1" dirty="0">
              <a:solidFill>
                <a:srgbClr val="FFFF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42261806"/>
      </p:ext>
    </p:extLst>
  </p:cSld>
  <p:clrMapOvr>
    <a:masterClrMapping/>
  </p:clrMapOvr>
  <mc:AlternateContent xmlns:mc="http://schemas.openxmlformats.org/markup-compatibility/2006">
    <mc:Choice xmlns=""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251520" y="332656"/>
            <a:ext cx="3816424" cy="830997"/>
          </a:xfrm>
          <a:prstGeom prst="rect">
            <a:avLst/>
          </a:prstGeom>
          <a:noFill/>
        </p:spPr>
        <p:txBody>
          <a:bodyPr wrap="square" rtlCol="0">
            <a:spAutoFit/>
          </a:bodyPr>
          <a:lstStyle/>
          <a:p>
            <a:pPr algn="ctr"/>
            <a:r>
              <a:rPr lang="ru-RU" sz="2400" b="1" i="1" dirty="0" smtClean="0">
                <a:solidFill>
                  <a:srgbClr val="FF0000"/>
                </a:solidFill>
                <a:latin typeface="Times New Roman" pitchFamily="18" charset="0"/>
                <a:cs typeface="Times New Roman" pitchFamily="18" charset="0"/>
              </a:rPr>
              <a:t>Смотровая башня                           Ахун </a:t>
            </a:r>
            <a:endParaRPr lang="ru-RU" sz="2400" b="1" i="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265525314"/>
      </p:ext>
    </p:extLst>
  </p:cSld>
  <p:clrMapOvr>
    <a:masterClrMapping/>
  </p:clrMapOvr>
  <mc:AlternateContent xmlns:mc="http://schemas.openxmlformats.org/markup-compatibility/2006">
    <mc:Choice xmlns="" xmlns:p14="http://schemas.microsoft.com/office/powerpoint/2010/main" Requires="p14">
      <p:transition spd="slow" p14:dur="1100" advTm="3000">
        <p14:switch dir="r"/>
      </p:transition>
    </mc:Choice>
    <mc:Fallback>
      <p:transition spd="slow" advTm="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
            <a:ext cx="4310062" cy="3356992"/>
          </a:xfrm>
          <a:prstGeom prst="rect">
            <a:avLst/>
          </a:prstGeom>
        </p:spPr>
      </p:pic>
      <p:pic>
        <p:nvPicPr>
          <p:cNvPr id="4" name="Рисунок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 y="3356993"/>
            <a:ext cx="4310062" cy="3501007"/>
          </a:xfrm>
          <a:prstGeom prst="rect">
            <a:avLst/>
          </a:prstGeom>
        </p:spPr>
      </p:pic>
      <p:pic>
        <p:nvPicPr>
          <p:cNvPr id="6" name="Рисунок 5"/>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312746" y="3807"/>
            <a:ext cx="4831253" cy="6854193"/>
          </a:xfrm>
          <a:prstGeom prst="rect">
            <a:avLst/>
          </a:prstGeom>
        </p:spPr>
      </p:pic>
      <p:sp>
        <p:nvSpPr>
          <p:cNvPr id="7" name="Прямоугольник 6"/>
          <p:cNvSpPr/>
          <p:nvPr/>
        </p:nvSpPr>
        <p:spPr>
          <a:xfrm>
            <a:off x="4441031" y="0"/>
            <a:ext cx="4572000" cy="5262979"/>
          </a:xfrm>
          <a:prstGeom prst="rect">
            <a:avLst/>
          </a:prstGeom>
        </p:spPr>
        <p:txBody>
          <a:bodyPr>
            <a:spAutoFit/>
          </a:bodyPr>
          <a:lstStyle/>
          <a:p>
            <a:pPr algn="ctr"/>
            <a:r>
              <a:rPr lang="ru-RU" sz="2400" i="1" dirty="0">
                <a:solidFill>
                  <a:schemeClr val="tx2"/>
                </a:solidFill>
                <a:latin typeface="Times New Roman" pitchFamily="18" charset="0"/>
                <a:cs typeface="Times New Roman" pitchFamily="18" charset="0"/>
              </a:rPr>
              <a:t>Пещеры: </a:t>
            </a:r>
          </a:p>
          <a:p>
            <a:pPr algn="ctr"/>
            <a:r>
              <a:rPr lang="ru-RU" sz="2400" i="1" dirty="0">
                <a:solidFill>
                  <a:schemeClr val="tx2"/>
                </a:solidFill>
                <a:latin typeface="Times New Roman" pitchFamily="18" charset="0"/>
                <a:cs typeface="Times New Roman" pitchFamily="18" charset="0"/>
              </a:rPr>
              <a:t>Ахунская</a:t>
            </a:r>
          </a:p>
          <a:p>
            <a:pPr algn="ctr"/>
            <a:r>
              <a:rPr lang="ru-RU" sz="2400" i="1" dirty="0">
                <a:solidFill>
                  <a:schemeClr val="tx2"/>
                </a:solidFill>
                <a:latin typeface="Times New Roman" pitchFamily="18" charset="0"/>
                <a:cs typeface="Times New Roman" pitchFamily="18" charset="0"/>
              </a:rPr>
              <a:t>Ахштырская</a:t>
            </a:r>
          </a:p>
          <a:p>
            <a:pPr algn="ctr"/>
            <a:r>
              <a:rPr lang="ru-RU" sz="2400" i="1" dirty="0">
                <a:solidFill>
                  <a:schemeClr val="tx2"/>
                </a:solidFill>
                <a:latin typeface="Times New Roman" pitchFamily="18" charset="0"/>
                <a:cs typeface="Times New Roman" pitchFamily="18" charset="0"/>
              </a:rPr>
              <a:t>Ацинская</a:t>
            </a:r>
          </a:p>
          <a:p>
            <a:pPr algn="ctr"/>
            <a:r>
              <a:rPr lang="ru-RU" sz="2400" i="1" dirty="0">
                <a:solidFill>
                  <a:schemeClr val="tx2"/>
                </a:solidFill>
                <a:latin typeface="Times New Roman" pitchFamily="18" charset="0"/>
                <a:cs typeface="Times New Roman" pitchFamily="18" charset="0"/>
              </a:rPr>
              <a:t>Воронцовская система:</a:t>
            </a:r>
          </a:p>
          <a:p>
            <a:pPr algn="ctr"/>
            <a:r>
              <a:rPr lang="ru-RU" sz="2400" i="1" dirty="0">
                <a:solidFill>
                  <a:schemeClr val="tx2"/>
                </a:solidFill>
                <a:latin typeface="Times New Roman" pitchFamily="18" charset="0"/>
                <a:cs typeface="Times New Roman" pitchFamily="18" charset="0"/>
              </a:rPr>
              <a:t>Воронцовская</a:t>
            </a:r>
          </a:p>
          <a:p>
            <a:pPr algn="ctr"/>
            <a:r>
              <a:rPr lang="ru-RU" sz="2400" i="1" dirty="0">
                <a:solidFill>
                  <a:schemeClr val="tx2"/>
                </a:solidFill>
                <a:latin typeface="Times New Roman" pitchFamily="18" charset="0"/>
                <a:cs typeface="Times New Roman" pitchFamily="18" charset="0"/>
              </a:rPr>
              <a:t>Долгая</a:t>
            </a:r>
          </a:p>
          <a:p>
            <a:pPr algn="ctr"/>
            <a:r>
              <a:rPr lang="ru-RU" sz="2400" i="1" dirty="0">
                <a:solidFill>
                  <a:schemeClr val="tx2"/>
                </a:solidFill>
                <a:latin typeface="Times New Roman" pitchFamily="18" charset="0"/>
                <a:cs typeface="Times New Roman" pitchFamily="18" charset="0"/>
              </a:rPr>
              <a:t>Кабаний провал</a:t>
            </a:r>
          </a:p>
          <a:p>
            <a:pPr algn="ctr"/>
            <a:r>
              <a:rPr lang="ru-RU" sz="2400" i="1" dirty="0">
                <a:solidFill>
                  <a:schemeClr val="tx2"/>
                </a:solidFill>
                <a:latin typeface="Times New Roman" pitchFamily="18" charset="0"/>
                <a:cs typeface="Times New Roman" pitchFamily="18" charset="0"/>
              </a:rPr>
              <a:t>Лабиринтовая</a:t>
            </a:r>
          </a:p>
          <a:p>
            <a:pPr algn="ctr"/>
            <a:r>
              <a:rPr lang="ru-RU" sz="2400" i="1" dirty="0">
                <a:solidFill>
                  <a:schemeClr val="tx2"/>
                </a:solidFill>
                <a:latin typeface="Times New Roman" pitchFamily="18" charset="0"/>
                <a:cs typeface="Times New Roman" pitchFamily="18" charset="0"/>
              </a:rPr>
              <a:t>Глубокий Яр</a:t>
            </a:r>
          </a:p>
          <a:p>
            <a:pPr algn="ctr"/>
            <a:r>
              <a:rPr lang="ru-RU" sz="2400" i="1" dirty="0">
                <a:solidFill>
                  <a:schemeClr val="tx2"/>
                </a:solidFill>
                <a:latin typeface="Times New Roman" pitchFamily="18" charset="0"/>
                <a:cs typeface="Times New Roman" pitchFamily="18" charset="0"/>
              </a:rPr>
              <a:t>Дагомысская</a:t>
            </a:r>
          </a:p>
          <a:p>
            <a:pPr algn="ctr"/>
            <a:r>
              <a:rPr lang="ru-RU" sz="2400" i="1" dirty="0">
                <a:solidFill>
                  <a:schemeClr val="tx2"/>
                </a:solidFill>
                <a:latin typeface="Times New Roman" pitchFamily="18" charset="0"/>
                <a:cs typeface="Times New Roman" pitchFamily="18" charset="0"/>
              </a:rPr>
              <a:t>Назаровская</a:t>
            </a:r>
          </a:p>
          <a:p>
            <a:pPr algn="ctr"/>
            <a:r>
              <a:rPr lang="ru-RU" sz="2400" i="1" dirty="0">
                <a:solidFill>
                  <a:schemeClr val="tx2"/>
                </a:solidFill>
                <a:latin typeface="Times New Roman" pitchFamily="18" charset="0"/>
                <a:cs typeface="Times New Roman" pitchFamily="18" charset="0"/>
              </a:rPr>
              <a:t>Пластунская</a:t>
            </a:r>
          </a:p>
          <a:p>
            <a:pPr algn="ctr"/>
            <a:r>
              <a:rPr lang="ru-RU" sz="2400" i="1" dirty="0">
                <a:solidFill>
                  <a:schemeClr val="tx2"/>
                </a:solidFill>
                <a:latin typeface="Times New Roman" pitchFamily="18" charset="0"/>
                <a:cs typeface="Times New Roman" pitchFamily="18" charset="0"/>
              </a:rPr>
              <a:t>Подземная Хоста</a:t>
            </a:r>
          </a:p>
        </p:txBody>
      </p:sp>
    </p:spTree>
    <p:extLst>
      <p:ext uri="{BB962C8B-B14F-4D97-AF65-F5344CB8AC3E}">
        <p14:creationId xmlns="" xmlns:p14="http://schemas.microsoft.com/office/powerpoint/2010/main" val="3519371240"/>
      </p:ext>
    </p:extLst>
  </p:cSld>
  <p:clrMapOvr>
    <a:masterClrMapping/>
  </p:clrMapOvr>
  <mc:AlternateContent xmlns:mc="http://schemas.openxmlformats.org/markup-compatibility/2006">
    <mc:Choice xmlns="" xmlns:p14="http://schemas.microsoft.com/office/powerpoint/2010/main" Requires="p14">
      <p:transition spd="slow" p14:dur="4000" advTm="3000">
        <p14:vortex dir="r"/>
      </p:transition>
    </mc:Choice>
    <mc:Fallback>
      <p:transition spd="slow" advTm="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8543" y="0"/>
            <a:ext cx="9231271" cy="6923453"/>
          </a:xfrm>
          <a:prstGeom prst="rect">
            <a:avLst/>
          </a:prstGeom>
        </p:spPr>
      </p:pic>
      <p:sp>
        <p:nvSpPr>
          <p:cNvPr id="5" name="Прямоугольник 4"/>
          <p:cNvSpPr/>
          <p:nvPr/>
        </p:nvSpPr>
        <p:spPr>
          <a:xfrm>
            <a:off x="-27813" y="0"/>
            <a:ext cx="9111113" cy="369332"/>
          </a:xfrm>
          <a:prstGeom prst="rect">
            <a:avLst/>
          </a:prstGeom>
        </p:spPr>
        <p:txBody>
          <a:bodyPr wrap="square">
            <a:spAutoFit/>
          </a:bodyPr>
          <a:lstStyle/>
          <a:p>
            <a:pPr algn="ctr"/>
            <a:r>
              <a:rPr lang="ru-RU" dirty="0"/>
              <a:t>	</a:t>
            </a:r>
            <a:endParaRPr lang="ru-RU" b="1" dirty="0">
              <a:solidFill>
                <a:srgbClr val="FFFF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308112320"/>
      </p:ext>
    </p:extLst>
  </p:cSld>
  <p:clrMapOvr>
    <a:masterClrMapping/>
  </p:clrMapOvr>
  <mc:AlternateContent xmlns:mc="http://schemas.openxmlformats.org/markup-compatibility/2006">
    <mc:Choice xmlns="" xmlns:p14="http://schemas.microsoft.com/office/powerpoint/2010/main" Requires="p14">
      <p:transition spd="slow" p14:dur="1600" advTm="3000">
        <p:blinds dir="vert"/>
      </p:transition>
    </mc:Choice>
    <mc:Fallback>
      <p:transition spd="slow" advTm="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1"/>
            <a:ext cx="9144001" cy="6858001"/>
          </a:xfrm>
          <a:prstGeom prst="rect">
            <a:avLst/>
          </a:prstGeom>
        </p:spPr>
      </p:pic>
      <p:sp>
        <p:nvSpPr>
          <p:cNvPr id="3" name="Прямоугольник 2"/>
          <p:cNvSpPr/>
          <p:nvPr/>
        </p:nvSpPr>
        <p:spPr>
          <a:xfrm>
            <a:off x="1475656" y="2636912"/>
            <a:ext cx="5748130" cy="830997"/>
          </a:xfrm>
          <a:prstGeom prst="rect">
            <a:avLst/>
          </a:prstGeom>
        </p:spPr>
        <p:txBody>
          <a:bodyPr wrap="square">
            <a:spAutoFit/>
          </a:bodyPr>
          <a:lstStyle/>
          <a:p>
            <a:pPr algn="ctr"/>
            <a:r>
              <a:rPr lang="ru-RU" sz="4800" b="1" i="1" dirty="0">
                <a:solidFill>
                  <a:schemeClr val="tx2">
                    <a:lumMod val="75000"/>
                  </a:schemeClr>
                </a:solidFill>
                <a:latin typeface="Times New Roman" pitchFamily="18" charset="0"/>
                <a:cs typeface="Times New Roman" pitchFamily="18" charset="0"/>
              </a:rPr>
              <a:t>До новых встреч!!!</a:t>
            </a:r>
          </a:p>
        </p:txBody>
      </p:sp>
    </p:spTree>
    <p:extLst>
      <p:ext uri="{BB962C8B-B14F-4D97-AF65-F5344CB8AC3E}">
        <p14:creationId xmlns="" xmlns:p14="http://schemas.microsoft.com/office/powerpoint/2010/main" val="3557496551"/>
      </p:ext>
    </p:extLst>
  </p:cSld>
  <p:clrMapOvr>
    <a:masterClrMapping/>
  </p:clrMapOvr>
  <mc:AlternateContent xmlns:mc="http://schemas.openxmlformats.org/markup-compatibility/2006">
    <mc:Choice xmlns="" xmlns:p14="http://schemas.microsoft.com/office/powerpoint/2010/main" Requires="p14">
      <p:transition spd="slow" p14:dur="4400" advTm="10000">
        <p14:honeycomb/>
      </p:transition>
    </mc:Choice>
    <mc:Fallback>
      <p:transition spd="slow" advTm="10000">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8937</TotalTime>
  <Words>359</Words>
  <Application>Microsoft Office PowerPoint</Application>
  <PresentationFormat>Экран (4:3)</PresentationFormat>
  <Paragraphs>70</Paragraphs>
  <Slides>24</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Волна</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Самшит калхидский</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«Сочинский Национальный парк»</dc:title>
  <dc:creator>Unit</dc:creator>
  <cp:lastModifiedBy>Пользователь Windows</cp:lastModifiedBy>
  <cp:revision>110</cp:revision>
  <dcterms:created xsi:type="dcterms:W3CDTF">2018-02-23T20:39:20Z</dcterms:created>
  <dcterms:modified xsi:type="dcterms:W3CDTF">2022-01-11T09:53:03Z</dcterms:modified>
</cp:coreProperties>
</file>